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0" r:id="rId3"/>
    <p:sldId id="257" r:id="rId4"/>
    <p:sldId id="258" r:id="rId5"/>
    <p:sldId id="259" r:id="rId6"/>
    <p:sldId id="260" r:id="rId7"/>
    <p:sldId id="261" r:id="rId8"/>
    <p:sldId id="262" r:id="rId9"/>
    <p:sldId id="263" r:id="rId10"/>
    <p:sldId id="264" r:id="rId11"/>
    <p:sldId id="290" r:id="rId12"/>
    <p:sldId id="265" r:id="rId13"/>
    <p:sldId id="266" r:id="rId14"/>
    <p:sldId id="267" r:id="rId15"/>
    <p:sldId id="293" r:id="rId16"/>
    <p:sldId id="268" r:id="rId17"/>
    <p:sldId id="269" r:id="rId18"/>
    <p:sldId id="270" r:id="rId19"/>
    <p:sldId id="271" r:id="rId20"/>
    <p:sldId id="308" r:id="rId21"/>
    <p:sldId id="273" r:id="rId22"/>
    <p:sldId id="274" r:id="rId23"/>
    <p:sldId id="275" r:id="rId24"/>
    <p:sldId id="276" r:id="rId25"/>
    <p:sldId id="277" r:id="rId26"/>
    <p:sldId id="278" r:id="rId27"/>
    <p:sldId id="279" r:id="rId28"/>
    <p:sldId id="280" r:id="rId29"/>
    <p:sldId id="281" r:id="rId30"/>
    <p:sldId id="282" r:id="rId31"/>
    <p:sldId id="283" r:id="rId32"/>
    <p:sldId id="288" r:id="rId33"/>
    <p:sldId id="305" r:id="rId34"/>
    <p:sldId id="306" r:id="rId35"/>
    <p:sldId id="284" r:id="rId36"/>
    <p:sldId id="285" r:id="rId37"/>
    <p:sldId id="286" r:id="rId38"/>
    <p:sldId id="287" r:id="rId39"/>
    <p:sldId id="289" r:id="rId40"/>
    <p:sldId id="291" r:id="rId41"/>
    <p:sldId id="292" r:id="rId42"/>
    <p:sldId id="294" r:id="rId43"/>
    <p:sldId id="295" r:id="rId44"/>
    <p:sldId id="296" r:id="rId45"/>
    <p:sldId id="311" r:id="rId46"/>
    <p:sldId id="312" r:id="rId47"/>
    <p:sldId id="297" r:id="rId48"/>
    <p:sldId id="298" r:id="rId49"/>
    <p:sldId id="313" r:id="rId50"/>
    <p:sldId id="299" r:id="rId51"/>
    <p:sldId id="300" r:id="rId52"/>
    <p:sldId id="301" r:id="rId53"/>
    <p:sldId id="302" r:id="rId54"/>
    <p:sldId id="303" r:id="rId55"/>
    <p:sldId id="304" r:id="rId56"/>
    <p:sldId id="307" r:id="rId57"/>
    <p:sldId id="309" r:id="rId58"/>
    <p:sldId id="318" r:id="rId59"/>
    <p:sldId id="314" r:id="rId60"/>
    <p:sldId id="315" r:id="rId61"/>
    <p:sldId id="272" r:id="rId62"/>
    <p:sldId id="316" r:id="rId63"/>
    <p:sldId id="317"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de Wet" userId="9355c988-14ad-4d16-a29c-c9b7b399e41a" providerId="ADAL" clId="{A812BF5E-DF0B-4BFE-BC85-7C4206189CCB}"/>
    <pc:docChg chg="modSld">
      <pc:chgData name="Paul de Wet" userId="9355c988-14ad-4d16-a29c-c9b7b399e41a" providerId="ADAL" clId="{A812BF5E-DF0B-4BFE-BC85-7C4206189CCB}" dt="2026-07-31T14:11:03.471" v="22" actId="34476"/>
      <pc:docMkLst>
        <pc:docMk/>
      </pc:docMkLst>
      <pc:sldChg chg="mod modShow">
        <pc:chgData name="Paul de Wet" userId="9355c988-14ad-4d16-a29c-c9b7b399e41a" providerId="ADAL" clId="{A812BF5E-DF0B-4BFE-BC85-7C4206189CCB}" dt="2026-07-31T14:11:03.471" v="22" actId="34476"/>
        <pc:sldMkLst>
          <pc:docMk/>
          <pc:sldMk cId="2806828583" sldId="256"/>
        </pc:sldMkLst>
      </pc:sldChg>
      <pc:sldChg chg="mod modShow">
        <pc:chgData name="Paul de Wet" userId="9355c988-14ad-4d16-a29c-c9b7b399e41a" providerId="ADAL" clId="{A812BF5E-DF0B-4BFE-BC85-7C4206189CCB}" dt="2026-07-31T14:11:03.471" v="22" actId="34476"/>
        <pc:sldMkLst>
          <pc:docMk/>
          <pc:sldMk cId="716347811" sldId="257"/>
        </pc:sldMkLst>
      </pc:sldChg>
      <pc:sldChg chg="mod modShow">
        <pc:chgData name="Paul de Wet" userId="9355c988-14ad-4d16-a29c-c9b7b399e41a" providerId="ADAL" clId="{A812BF5E-DF0B-4BFE-BC85-7C4206189CCB}" dt="2026-07-31T14:11:03.471" v="22" actId="34476"/>
        <pc:sldMkLst>
          <pc:docMk/>
          <pc:sldMk cId="3852318561" sldId="258"/>
        </pc:sldMkLst>
      </pc:sldChg>
      <pc:sldChg chg="mod modShow">
        <pc:chgData name="Paul de Wet" userId="9355c988-14ad-4d16-a29c-c9b7b399e41a" providerId="ADAL" clId="{A812BF5E-DF0B-4BFE-BC85-7C4206189CCB}" dt="2026-07-31T14:11:03.471" v="22" actId="34476"/>
        <pc:sldMkLst>
          <pc:docMk/>
          <pc:sldMk cId="1354350230" sldId="259"/>
        </pc:sldMkLst>
      </pc:sldChg>
      <pc:sldChg chg="mod modShow">
        <pc:chgData name="Paul de Wet" userId="9355c988-14ad-4d16-a29c-c9b7b399e41a" providerId="ADAL" clId="{A812BF5E-DF0B-4BFE-BC85-7C4206189CCB}" dt="2026-07-31T14:11:03.471" v="22" actId="34476"/>
        <pc:sldMkLst>
          <pc:docMk/>
          <pc:sldMk cId="1351695351" sldId="260"/>
        </pc:sldMkLst>
      </pc:sldChg>
      <pc:sldChg chg="mod modShow">
        <pc:chgData name="Paul de Wet" userId="9355c988-14ad-4d16-a29c-c9b7b399e41a" providerId="ADAL" clId="{A812BF5E-DF0B-4BFE-BC85-7C4206189CCB}" dt="2026-07-31T14:11:03.471" v="22" actId="34476"/>
        <pc:sldMkLst>
          <pc:docMk/>
          <pc:sldMk cId="2860733191" sldId="261"/>
        </pc:sldMkLst>
      </pc:sldChg>
      <pc:sldChg chg="mod modShow">
        <pc:chgData name="Paul de Wet" userId="9355c988-14ad-4d16-a29c-c9b7b399e41a" providerId="ADAL" clId="{A812BF5E-DF0B-4BFE-BC85-7C4206189CCB}" dt="2026-07-31T14:11:03.471" v="22" actId="34476"/>
        <pc:sldMkLst>
          <pc:docMk/>
          <pc:sldMk cId="1672529836" sldId="262"/>
        </pc:sldMkLst>
      </pc:sldChg>
      <pc:sldChg chg="mod modShow">
        <pc:chgData name="Paul de Wet" userId="9355c988-14ad-4d16-a29c-c9b7b399e41a" providerId="ADAL" clId="{A812BF5E-DF0B-4BFE-BC85-7C4206189CCB}" dt="2026-07-31T14:11:03.471" v="22" actId="34476"/>
        <pc:sldMkLst>
          <pc:docMk/>
          <pc:sldMk cId="3455283455" sldId="263"/>
        </pc:sldMkLst>
      </pc:sldChg>
      <pc:sldChg chg="mod modShow">
        <pc:chgData name="Paul de Wet" userId="9355c988-14ad-4d16-a29c-c9b7b399e41a" providerId="ADAL" clId="{A812BF5E-DF0B-4BFE-BC85-7C4206189CCB}" dt="2026-07-31T14:11:03.471" v="22" actId="34476"/>
        <pc:sldMkLst>
          <pc:docMk/>
          <pc:sldMk cId="4114567163" sldId="264"/>
        </pc:sldMkLst>
      </pc:sldChg>
      <pc:sldChg chg="mod modShow">
        <pc:chgData name="Paul de Wet" userId="9355c988-14ad-4d16-a29c-c9b7b399e41a" providerId="ADAL" clId="{A812BF5E-DF0B-4BFE-BC85-7C4206189CCB}" dt="2026-07-31T14:11:03.471" v="22" actId="34476"/>
        <pc:sldMkLst>
          <pc:docMk/>
          <pc:sldMk cId="2897202012" sldId="265"/>
        </pc:sldMkLst>
      </pc:sldChg>
      <pc:sldChg chg="mod modShow">
        <pc:chgData name="Paul de Wet" userId="9355c988-14ad-4d16-a29c-c9b7b399e41a" providerId="ADAL" clId="{A812BF5E-DF0B-4BFE-BC85-7C4206189CCB}" dt="2026-07-31T14:11:03.471" v="22" actId="34476"/>
        <pc:sldMkLst>
          <pc:docMk/>
          <pc:sldMk cId="656136535" sldId="266"/>
        </pc:sldMkLst>
      </pc:sldChg>
      <pc:sldChg chg="mod modShow">
        <pc:chgData name="Paul de Wet" userId="9355c988-14ad-4d16-a29c-c9b7b399e41a" providerId="ADAL" clId="{A812BF5E-DF0B-4BFE-BC85-7C4206189CCB}" dt="2026-07-31T14:11:03.471" v="22" actId="34476"/>
        <pc:sldMkLst>
          <pc:docMk/>
          <pc:sldMk cId="3699228683" sldId="267"/>
        </pc:sldMkLst>
      </pc:sldChg>
      <pc:sldChg chg="mod modShow">
        <pc:chgData name="Paul de Wet" userId="9355c988-14ad-4d16-a29c-c9b7b399e41a" providerId="ADAL" clId="{A812BF5E-DF0B-4BFE-BC85-7C4206189CCB}" dt="2026-07-31T14:11:03.471" v="22" actId="34476"/>
        <pc:sldMkLst>
          <pc:docMk/>
          <pc:sldMk cId="42976588" sldId="268"/>
        </pc:sldMkLst>
      </pc:sldChg>
      <pc:sldChg chg="mod modShow">
        <pc:chgData name="Paul de Wet" userId="9355c988-14ad-4d16-a29c-c9b7b399e41a" providerId="ADAL" clId="{A812BF5E-DF0B-4BFE-BC85-7C4206189CCB}" dt="2026-07-31T14:11:03.471" v="22" actId="34476"/>
        <pc:sldMkLst>
          <pc:docMk/>
          <pc:sldMk cId="481601149" sldId="269"/>
        </pc:sldMkLst>
      </pc:sldChg>
      <pc:sldChg chg="mod modShow">
        <pc:chgData name="Paul de Wet" userId="9355c988-14ad-4d16-a29c-c9b7b399e41a" providerId="ADAL" clId="{A812BF5E-DF0B-4BFE-BC85-7C4206189CCB}" dt="2026-07-31T14:11:03.471" v="22" actId="34476"/>
        <pc:sldMkLst>
          <pc:docMk/>
          <pc:sldMk cId="231048650" sldId="270"/>
        </pc:sldMkLst>
      </pc:sldChg>
      <pc:sldChg chg="mod modShow">
        <pc:chgData name="Paul de Wet" userId="9355c988-14ad-4d16-a29c-c9b7b399e41a" providerId="ADAL" clId="{A812BF5E-DF0B-4BFE-BC85-7C4206189CCB}" dt="2026-07-31T14:11:03.471" v="22" actId="34476"/>
        <pc:sldMkLst>
          <pc:docMk/>
          <pc:sldMk cId="3112492569" sldId="271"/>
        </pc:sldMkLst>
      </pc:sldChg>
      <pc:sldChg chg="mod modShow">
        <pc:chgData name="Paul de Wet" userId="9355c988-14ad-4d16-a29c-c9b7b399e41a" providerId="ADAL" clId="{A812BF5E-DF0B-4BFE-BC85-7C4206189CCB}" dt="2026-07-31T14:11:03.471" v="22" actId="34476"/>
        <pc:sldMkLst>
          <pc:docMk/>
          <pc:sldMk cId="146630667" sldId="272"/>
        </pc:sldMkLst>
      </pc:sldChg>
      <pc:sldChg chg="mod modShow">
        <pc:chgData name="Paul de Wet" userId="9355c988-14ad-4d16-a29c-c9b7b399e41a" providerId="ADAL" clId="{A812BF5E-DF0B-4BFE-BC85-7C4206189CCB}" dt="2026-07-31T14:11:03.471" v="22" actId="34476"/>
        <pc:sldMkLst>
          <pc:docMk/>
          <pc:sldMk cId="1028016705" sldId="273"/>
        </pc:sldMkLst>
      </pc:sldChg>
      <pc:sldChg chg="mod modShow">
        <pc:chgData name="Paul de Wet" userId="9355c988-14ad-4d16-a29c-c9b7b399e41a" providerId="ADAL" clId="{A812BF5E-DF0B-4BFE-BC85-7C4206189CCB}" dt="2026-07-31T14:11:03.471" v="22" actId="34476"/>
        <pc:sldMkLst>
          <pc:docMk/>
          <pc:sldMk cId="1882779417" sldId="274"/>
        </pc:sldMkLst>
      </pc:sldChg>
      <pc:sldChg chg="mod modShow">
        <pc:chgData name="Paul de Wet" userId="9355c988-14ad-4d16-a29c-c9b7b399e41a" providerId="ADAL" clId="{A812BF5E-DF0B-4BFE-BC85-7C4206189CCB}" dt="2026-07-31T14:11:03.471" v="22" actId="34476"/>
        <pc:sldMkLst>
          <pc:docMk/>
          <pc:sldMk cId="4190048388" sldId="275"/>
        </pc:sldMkLst>
      </pc:sldChg>
      <pc:sldChg chg="mod modShow">
        <pc:chgData name="Paul de Wet" userId="9355c988-14ad-4d16-a29c-c9b7b399e41a" providerId="ADAL" clId="{A812BF5E-DF0B-4BFE-BC85-7C4206189CCB}" dt="2026-07-31T14:11:03.471" v="22" actId="34476"/>
        <pc:sldMkLst>
          <pc:docMk/>
          <pc:sldMk cId="3546189031" sldId="276"/>
        </pc:sldMkLst>
      </pc:sldChg>
      <pc:sldChg chg="mod modShow">
        <pc:chgData name="Paul de Wet" userId="9355c988-14ad-4d16-a29c-c9b7b399e41a" providerId="ADAL" clId="{A812BF5E-DF0B-4BFE-BC85-7C4206189CCB}" dt="2026-07-31T14:11:03.471" v="22" actId="34476"/>
        <pc:sldMkLst>
          <pc:docMk/>
          <pc:sldMk cId="671932718" sldId="277"/>
        </pc:sldMkLst>
      </pc:sldChg>
      <pc:sldChg chg="mod modShow">
        <pc:chgData name="Paul de Wet" userId="9355c988-14ad-4d16-a29c-c9b7b399e41a" providerId="ADAL" clId="{A812BF5E-DF0B-4BFE-BC85-7C4206189CCB}" dt="2026-07-31T14:11:03.471" v="22" actId="34476"/>
        <pc:sldMkLst>
          <pc:docMk/>
          <pc:sldMk cId="881350691" sldId="278"/>
        </pc:sldMkLst>
      </pc:sldChg>
      <pc:sldChg chg="mod modShow">
        <pc:chgData name="Paul de Wet" userId="9355c988-14ad-4d16-a29c-c9b7b399e41a" providerId="ADAL" clId="{A812BF5E-DF0B-4BFE-BC85-7C4206189CCB}" dt="2026-07-31T14:11:03.471" v="22" actId="34476"/>
        <pc:sldMkLst>
          <pc:docMk/>
          <pc:sldMk cId="222069320" sldId="279"/>
        </pc:sldMkLst>
      </pc:sldChg>
      <pc:sldChg chg="mod modShow">
        <pc:chgData name="Paul de Wet" userId="9355c988-14ad-4d16-a29c-c9b7b399e41a" providerId="ADAL" clId="{A812BF5E-DF0B-4BFE-BC85-7C4206189CCB}" dt="2026-07-31T14:11:03.471" v="22" actId="34476"/>
        <pc:sldMkLst>
          <pc:docMk/>
          <pc:sldMk cId="1625714538" sldId="280"/>
        </pc:sldMkLst>
      </pc:sldChg>
      <pc:sldChg chg="mod modShow">
        <pc:chgData name="Paul de Wet" userId="9355c988-14ad-4d16-a29c-c9b7b399e41a" providerId="ADAL" clId="{A812BF5E-DF0B-4BFE-BC85-7C4206189CCB}" dt="2026-07-31T14:11:03.471" v="22" actId="34476"/>
        <pc:sldMkLst>
          <pc:docMk/>
          <pc:sldMk cId="3944818399" sldId="281"/>
        </pc:sldMkLst>
      </pc:sldChg>
      <pc:sldChg chg="mod modShow">
        <pc:chgData name="Paul de Wet" userId="9355c988-14ad-4d16-a29c-c9b7b399e41a" providerId="ADAL" clId="{A812BF5E-DF0B-4BFE-BC85-7C4206189CCB}" dt="2026-07-31T14:11:03.471" v="22" actId="34476"/>
        <pc:sldMkLst>
          <pc:docMk/>
          <pc:sldMk cId="3299705173" sldId="282"/>
        </pc:sldMkLst>
      </pc:sldChg>
      <pc:sldChg chg="mod modShow">
        <pc:chgData name="Paul de Wet" userId="9355c988-14ad-4d16-a29c-c9b7b399e41a" providerId="ADAL" clId="{A812BF5E-DF0B-4BFE-BC85-7C4206189CCB}" dt="2026-07-31T14:11:03.471" v="22" actId="34476"/>
        <pc:sldMkLst>
          <pc:docMk/>
          <pc:sldMk cId="1537483070" sldId="283"/>
        </pc:sldMkLst>
      </pc:sldChg>
      <pc:sldChg chg="mod modShow">
        <pc:chgData name="Paul de Wet" userId="9355c988-14ad-4d16-a29c-c9b7b399e41a" providerId="ADAL" clId="{A812BF5E-DF0B-4BFE-BC85-7C4206189CCB}" dt="2026-07-31T14:11:03.471" v="22" actId="34476"/>
        <pc:sldMkLst>
          <pc:docMk/>
          <pc:sldMk cId="2619452511" sldId="284"/>
        </pc:sldMkLst>
      </pc:sldChg>
      <pc:sldChg chg="mod modShow">
        <pc:chgData name="Paul de Wet" userId="9355c988-14ad-4d16-a29c-c9b7b399e41a" providerId="ADAL" clId="{A812BF5E-DF0B-4BFE-BC85-7C4206189CCB}" dt="2026-07-31T14:11:03.471" v="22" actId="34476"/>
        <pc:sldMkLst>
          <pc:docMk/>
          <pc:sldMk cId="2372039568" sldId="285"/>
        </pc:sldMkLst>
      </pc:sldChg>
      <pc:sldChg chg="mod modShow">
        <pc:chgData name="Paul de Wet" userId="9355c988-14ad-4d16-a29c-c9b7b399e41a" providerId="ADAL" clId="{A812BF5E-DF0B-4BFE-BC85-7C4206189CCB}" dt="2026-07-31T14:11:03.471" v="22" actId="34476"/>
        <pc:sldMkLst>
          <pc:docMk/>
          <pc:sldMk cId="3106702770" sldId="286"/>
        </pc:sldMkLst>
      </pc:sldChg>
      <pc:sldChg chg="mod modShow">
        <pc:chgData name="Paul de Wet" userId="9355c988-14ad-4d16-a29c-c9b7b399e41a" providerId="ADAL" clId="{A812BF5E-DF0B-4BFE-BC85-7C4206189CCB}" dt="2026-07-31T14:11:03.471" v="22" actId="34476"/>
        <pc:sldMkLst>
          <pc:docMk/>
          <pc:sldMk cId="2246115436" sldId="287"/>
        </pc:sldMkLst>
      </pc:sldChg>
      <pc:sldChg chg="mod modShow">
        <pc:chgData name="Paul de Wet" userId="9355c988-14ad-4d16-a29c-c9b7b399e41a" providerId="ADAL" clId="{A812BF5E-DF0B-4BFE-BC85-7C4206189CCB}" dt="2026-07-31T14:11:03.471" v="22" actId="34476"/>
        <pc:sldMkLst>
          <pc:docMk/>
          <pc:sldMk cId="1974003359" sldId="288"/>
        </pc:sldMkLst>
      </pc:sldChg>
      <pc:sldChg chg="mod modShow">
        <pc:chgData name="Paul de Wet" userId="9355c988-14ad-4d16-a29c-c9b7b399e41a" providerId="ADAL" clId="{A812BF5E-DF0B-4BFE-BC85-7C4206189CCB}" dt="2026-07-31T14:11:03.471" v="22" actId="34476"/>
        <pc:sldMkLst>
          <pc:docMk/>
          <pc:sldMk cId="541784644" sldId="289"/>
        </pc:sldMkLst>
      </pc:sldChg>
      <pc:sldChg chg="mod modShow">
        <pc:chgData name="Paul de Wet" userId="9355c988-14ad-4d16-a29c-c9b7b399e41a" providerId="ADAL" clId="{A812BF5E-DF0B-4BFE-BC85-7C4206189CCB}" dt="2026-07-31T14:11:03.471" v="22" actId="34476"/>
        <pc:sldMkLst>
          <pc:docMk/>
          <pc:sldMk cId="3317903135" sldId="290"/>
        </pc:sldMkLst>
      </pc:sldChg>
      <pc:sldChg chg="mod modShow">
        <pc:chgData name="Paul de Wet" userId="9355c988-14ad-4d16-a29c-c9b7b399e41a" providerId="ADAL" clId="{A812BF5E-DF0B-4BFE-BC85-7C4206189CCB}" dt="2026-07-31T14:11:03.471" v="22" actId="34476"/>
        <pc:sldMkLst>
          <pc:docMk/>
          <pc:sldMk cId="845279376" sldId="291"/>
        </pc:sldMkLst>
      </pc:sldChg>
      <pc:sldChg chg="mod modShow">
        <pc:chgData name="Paul de Wet" userId="9355c988-14ad-4d16-a29c-c9b7b399e41a" providerId="ADAL" clId="{A812BF5E-DF0B-4BFE-BC85-7C4206189CCB}" dt="2026-07-31T14:11:03.471" v="22" actId="34476"/>
        <pc:sldMkLst>
          <pc:docMk/>
          <pc:sldMk cId="3369568195" sldId="292"/>
        </pc:sldMkLst>
      </pc:sldChg>
      <pc:sldChg chg="mod modShow">
        <pc:chgData name="Paul de Wet" userId="9355c988-14ad-4d16-a29c-c9b7b399e41a" providerId="ADAL" clId="{A812BF5E-DF0B-4BFE-BC85-7C4206189CCB}" dt="2026-07-31T14:11:03.471" v="22" actId="34476"/>
        <pc:sldMkLst>
          <pc:docMk/>
          <pc:sldMk cId="4211525367" sldId="293"/>
        </pc:sldMkLst>
      </pc:sldChg>
      <pc:sldChg chg="mod modShow">
        <pc:chgData name="Paul de Wet" userId="9355c988-14ad-4d16-a29c-c9b7b399e41a" providerId="ADAL" clId="{A812BF5E-DF0B-4BFE-BC85-7C4206189CCB}" dt="2026-07-31T14:11:03.471" v="22" actId="34476"/>
        <pc:sldMkLst>
          <pc:docMk/>
          <pc:sldMk cId="3184141869" sldId="294"/>
        </pc:sldMkLst>
      </pc:sldChg>
      <pc:sldChg chg="mod modShow">
        <pc:chgData name="Paul de Wet" userId="9355c988-14ad-4d16-a29c-c9b7b399e41a" providerId="ADAL" clId="{A812BF5E-DF0B-4BFE-BC85-7C4206189CCB}" dt="2026-07-31T14:11:03.471" v="22" actId="34476"/>
        <pc:sldMkLst>
          <pc:docMk/>
          <pc:sldMk cId="1400707348" sldId="295"/>
        </pc:sldMkLst>
      </pc:sldChg>
      <pc:sldChg chg="mod modShow">
        <pc:chgData name="Paul de Wet" userId="9355c988-14ad-4d16-a29c-c9b7b399e41a" providerId="ADAL" clId="{A812BF5E-DF0B-4BFE-BC85-7C4206189CCB}" dt="2026-07-31T14:11:03.471" v="22" actId="34476"/>
        <pc:sldMkLst>
          <pc:docMk/>
          <pc:sldMk cId="2706815153" sldId="296"/>
        </pc:sldMkLst>
      </pc:sldChg>
      <pc:sldChg chg="mod modShow">
        <pc:chgData name="Paul de Wet" userId="9355c988-14ad-4d16-a29c-c9b7b399e41a" providerId="ADAL" clId="{A812BF5E-DF0B-4BFE-BC85-7C4206189CCB}" dt="2026-07-31T14:11:03.471" v="22" actId="34476"/>
        <pc:sldMkLst>
          <pc:docMk/>
          <pc:sldMk cId="3191016717" sldId="297"/>
        </pc:sldMkLst>
      </pc:sldChg>
      <pc:sldChg chg="mod modShow">
        <pc:chgData name="Paul de Wet" userId="9355c988-14ad-4d16-a29c-c9b7b399e41a" providerId="ADAL" clId="{A812BF5E-DF0B-4BFE-BC85-7C4206189CCB}" dt="2026-07-31T14:11:03.471" v="22" actId="34476"/>
        <pc:sldMkLst>
          <pc:docMk/>
          <pc:sldMk cId="1301789216" sldId="298"/>
        </pc:sldMkLst>
      </pc:sldChg>
      <pc:sldChg chg="mod modShow">
        <pc:chgData name="Paul de Wet" userId="9355c988-14ad-4d16-a29c-c9b7b399e41a" providerId="ADAL" clId="{A812BF5E-DF0B-4BFE-BC85-7C4206189CCB}" dt="2026-07-31T14:11:03.471" v="22" actId="34476"/>
        <pc:sldMkLst>
          <pc:docMk/>
          <pc:sldMk cId="182305937" sldId="299"/>
        </pc:sldMkLst>
      </pc:sldChg>
      <pc:sldChg chg="mod modShow">
        <pc:chgData name="Paul de Wet" userId="9355c988-14ad-4d16-a29c-c9b7b399e41a" providerId="ADAL" clId="{A812BF5E-DF0B-4BFE-BC85-7C4206189CCB}" dt="2026-07-31T14:11:03.471" v="22" actId="34476"/>
        <pc:sldMkLst>
          <pc:docMk/>
          <pc:sldMk cId="3506229799" sldId="300"/>
        </pc:sldMkLst>
      </pc:sldChg>
      <pc:sldChg chg="mod modShow">
        <pc:chgData name="Paul de Wet" userId="9355c988-14ad-4d16-a29c-c9b7b399e41a" providerId="ADAL" clId="{A812BF5E-DF0B-4BFE-BC85-7C4206189CCB}" dt="2026-07-31T14:11:03.471" v="22" actId="34476"/>
        <pc:sldMkLst>
          <pc:docMk/>
          <pc:sldMk cId="600280617" sldId="301"/>
        </pc:sldMkLst>
      </pc:sldChg>
      <pc:sldChg chg="mod modShow">
        <pc:chgData name="Paul de Wet" userId="9355c988-14ad-4d16-a29c-c9b7b399e41a" providerId="ADAL" clId="{A812BF5E-DF0B-4BFE-BC85-7C4206189CCB}" dt="2026-07-31T14:11:03.471" v="22" actId="34476"/>
        <pc:sldMkLst>
          <pc:docMk/>
          <pc:sldMk cId="2001469487" sldId="302"/>
        </pc:sldMkLst>
      </pc:sldChg>
      <pc:sldChg chg="mod modShow">
        <pc:chgData name="Paul de Wet" userId="9355c988-14ad-4d16-a29c-c9b7b399e41a" providerId="ADAL" clId="{A812BF5E-DF0B-4BFE-BC85-7C4206189CCB}" dt="2026-07-31T14:11:03.471" v="22" actId="34476"/>
        <pc:sldMkLst>
          <pc:docMk/>
          <pc:sldMk cId="1726739502" sldId="303"/>
        </pc:sldMkLst>
      </pc:sldChg>
      <pc:sldChg chg="mod modShow">
        <pc:chgData name="Paul de Wet" userId="9355c988-14ad-4d16-a29c-c9b7b399e41a" providerId="ADAL" clId="{A812BF5E-DF0B-4BFE-BC85-7C4206189CCB}" dt="2026-07-31T14:11:03.471" v="22" actId="34476"/>
        <pc:sldMkLst>
          <pc:docMk/>
          <pc:sldMk cId="3090282792" sldId="304"/>
        </pc:sldMkLst>
      </pc:sldChg>
      <pc:sldChg chg="mod modShow">
        <pc:chgData name="Paul de Wet" userId="9355c988-14ad-4d16-a29c-c9b7b399e41a" providerId="ADAL" clId="{A812BF5E-DF0B-4BFE-BC85-7C4206189CCB}" dt="2026-07-31T14:11:03.471" v="22" actId="34476"/>
        <pc:sldMkLst>
          <pc:docMk/>
          <pc:sldMk cId="1895935878" sldId="305"/>
        </pc:sldMkLst>
      </pc:sldChg>
      <pc:sldChg chg="mod modShow">
        <pc:chgData name="Paul de Wet" userId="9355c988-14ad-4d16-a29c-c9b7b399e41a" providerId="ADAL" clId="{A812BF5E-DF0B-4BFE-BC85-7C4206189CCB}" dt="2026-07-31T14:11:03.471" v="22" actId="34476"/>
        <pc:sldMkLst>
          <pc:docMk/>
          <pc:sldMk cId="4059261362" sldId="306"/>
        </pc:sldMkLst>
      </pc:sldChg>
      <pc:sldChg chg="mod modShow">
        <pc:chgData name="Paul de Wet" userId="9355c988-14ad-4d16-a29c-c9b7b399e41a" providerId="ADAL" clId="{A812BF5E-DF0B-4BFE-BC85-7C4206189CCB}" dt="2026-07-31T14:11:03.471" v="22" actId="34476"/>
        <pc:sldMkLst>
          <pc:docMk/>
          <pc:sldMk cId="3840146673" sldId="307"/>
        </pc:sldMkLst>
      </pc:sldChg>
      <pc:sldChg chg="mod modShow">
        <pc:chgData name="Paul de Wet" userId="9355c988-14ad-4d16-a29c-c9b7b399e41a" providerId="ADAL" clId="{A812BF5E-DF0B-4BFE-BC85-7C4206189CCB}" dt="2026-07-31T14:11:03.471" v="22" actId="34476"/>
        <pc:sldMkLst>
          <pc:docMk/>
          <pc:sldMk cId="4085497282" sldId="308"/>
        </pc:sldMkLst>
      </pc:sldChg>
      <pc:sldChg chg="mod modShow">
        <pc:chgData name="Paul de Wet" userId="9355c988-14ad-4d16-a29c-c9b7b399e41a" providerId="ADAL" clId="{A812BF5E-DF0B-4BFE-BC85-7C4206189CCB}" dt="2026-07-31T14:11:03.471" v="22" actId="34476"/>
        <pc:sldMkLst>
          <pc:docMk/>
          <pc:sldMk cId="2747014079" sldId="309"/>
        </pc:sldMkLst>
      </pc:sldChg>
      <pc:sldChg chg="mod modShow">
        <pc:chgData name="Paul de Wet" userId="9355c988-14ad-4d16-a29c-c9b7b399e41a" providerId="ADAL" clId="{A812BF5E-DF0B-4BFE-BC85-7C4206189CCB}" dt="2026-07-31T14:11:03.471" v="22" actId="34476"/>
        <pc:sldMkLst>
          <pc:docMk/>
          <pc:sldMk cId="37348253" sldId="310"/>
        </pc:sldMkLst>
      </pc:sldChg>
      <pc:sldChg chg="mod modShow">
        <pc:chgData name="Paul de Wet" userId="9355c988-14ad-4d16-a29c-c9b7b399e41a" providerId="ADAL" clId="{A812BF5E-DF0B-4BFE-BC85-7C4206189CCB}" dt="2026-07-31T14:11:03.471" v="22" actId="34476"/>
        <pc:sldMkLst>
          <pc:docMk/>
          <pc:sldMk cId="3633140168" sldId="311"/>
        </pc:sldMkLst>
      </pc:sldChg>
      <pc:sldChg chg="mod modShow">
        <pc:chgData name="Paul de Wet" userId="9355c988-14ad-4d16-a29c-c9b7b399e41a" providerId="ADAL" clId="{A812BF5E-DF0B-4BFE-BC85-7C4206189CCB}" dt="2026-07-31T14:11:03.471" v="22" actId="34476"/>
        <pc:sldMkLst>
          <pc:docMk/>
          <pc:sldMk cId="1425284445" sldId="312"/>
        </pc:sldMkLst>
      </pc:sldChg>
      <pc:sldChg chg="mod modShow">
        <pc:chgData name="Paul de Wet" userId="9355c988-14ad-4d16-a29c-c9b7b399e41a" providerId="ADAL" clId="{A812BF5E-DF0B-4BFE-BC85-7C4206189CCB}" dt="2026-07-31T14:11:03.471" v="22" actId="34476"/>
        <pc:sldMkLst>
          <pc:docMk/>
          <pc:sldMk cId="451992958" sldId="313"/>
        </pc:sldMkLst>
      </pc:sldChg>
      <pc:sldChg chg="mod modShow">
        <pc:chgData name="Paul de Wet" userId="9355c988-14ad-4d16-a29c-c9b7b399e41a" providerId="ADAL" clId="{A812BF5E-DF0B-4BFE-BC85-7C4206189CCB}" dt="2026-07-31T14:11:03.471" v="22" actId="34476"/>
        <pc:sldMkLst>
          <pc:docMk/>
          <pc:sldMk cId="1210783464" sldId="314"/>
        </pc:sldMkLst>
      </pc:sldChg>
      <pc:sldChg chg="mod modShow">
        <pc:chgData name="Paul de Wet" userId="9355c988-14ad-4d16-a29c-c9b7b399e41a" providerId="ADAL" clId="{A812BF5E-DF0B-4BFE-BC85-7C4206189CCB}" dt="2026-07-31T14:11:03.471" v="22" actId="34476"/>
        <pc:sldMkLst>
          <pc:docMk/>
          <pc:sldMk cId="2135187353" sldId="315"/>
        </pc:sldMkLst>
      </pc:sldChg>
      <pc:sldChg chg="mod modShow">
        <pc:chgData name="Paul de Wet" userId="9355c988-14ad-4d16-a29c-c9b7b399e41a" providerId="ADAL" clId="{A812BF5E-DF0B-4BFE-BC85-7C4206189CCB}" dt="2026-07-31T14:11:03.471" v="22" actId="34476"/>
        <pc:sldMkLst>
          <pc:docMk/>
          <pc:sldMk cId="1791227502" sldId="316"/>
        </pc:sldMkLst>
      </pc:sldChg>
      <pc:sldChg chg="mod modShow">
        <pc:chgData name="Paul de Wet" userId="9355c988-14ad-4d16-a29c-c9b7b399e41a" providerId="ADAL" clId="{A812BF5E-DF0B-4BFE-BC85-7C4206189CCB}" dt="2026-07-31T14:11:03.471" v="22" actId="34476"/>
        <pc:sldMkLst>
          <pc:docMk/>
          <pc:sldMk cId="2047850080" sldId="317"/>
        </pc:sldMkLst>
      </pc:sldChg>
      <pc:sldChg chg="mod modShow">
        <pc:chgData name="Paul de Wet" userId="9355c988-14ad-4d16-a29c-c9b7b399e41a" providerId="ADAL" clId="{A812BF5E-DF0B-4BFE-BC85-7C4206189CCB}" dt="2026-07-31T14:11:03.471" v="22" actId="34476"/>
        <pc:sldMkLst>
          <pc:docMk/>
          <pc:sldMk cId="1555302404" sldId="318"/>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pdew\Documents\MATHEMATICAL%20JUMBLE%20SALE%20IEB%20Conference%202017\Financial%20Maths.xls"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ZA" sz="2400" dirty="0">
                <a:solidFill>
                  <a:schemeClr val="tx1"/>
                </a:solidFill>
              </a:rPr>
              <a:t>Chart showing the contribution to capital</a:t>
            </a:r>
            <a:r>
              <a:rPr lang="en-ZA" sz="2400" baseline="0" dirty="0">
                <a:solidFill>
                  <a:schemeClr val="tx1"/>
                </a:solidFill>
              </a:rPr>
              <a:t> and interest of every 10th payment in a 20 year loan of R1 million at 12% per annum </a:t>
            </a:r>
            <a:endParaRPr lang="en-ZA" sz="2400" dirty="0">
              <a:solidFill>
                <a:schemeClr val="tx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ZA"/>
        </a:p>
      </c:txPr>
    </c:title>
    <c:autoTitleDeleted val="0"/>
    <c:plotArea>
      <c:layout/>
      <c:barChart>
        <c:barDir val="col"/>
        <c:grouping val="stacked"/>
        <c:varyColors val="0"/>
        <c:ser>
          <c:idx val="0"/>
          <c:order val="0"/>
          <c:tx>
            <c:strRef>
              <c:f>Sheet2!$C$2</c:f>
              <c:strCache>
                <c:ptCount val="1"/>
                <c:pt idx="0">
                  <c:v>Capital</c:v>
                </c:pt>
              </c:strCache>
            </c:strRef>
          </c:tx>
          <c:spPr>
            <a:solidFill>
              <a:schemeClr val="accent1"/>
            </a:solidFill>
            <a:ln>
              <a:noFill/>
            </a:ln>
            <a:effectLst/>
          </c:spPr>
          <c:invertIfNegative val="0"/>
          <c:val>
            <c:numRef>
              <c:f>Sheet2!$C$3:$C$28</c:f>
              <c:numCache>
                <c:formatCode>0</c:formatCode>
                <c:ptCount val="26"/>
                <c:pt idx="0">
                  <c:v>9.1805836516981678</c:v>
                </c:pt>
                <c:pt idx="1">
                  <c:v>10.141075825853802</c:v>
                </c:pt>
                <c:pt idx="2">
                  <c:v>11.20205673271081</c:v>
                </c:pt>
                <c:pt idx="3">
                  <c:v>12.374039717064059</c:v>
                </c:pt>
                <c:pt idx="4">
                  <c:v>12.497780114234763</c:v>
                </c:pt>
                <c:pt idx="5">
                  <c:v>13.668638052186335</c:v>
                </c:pt>
                <c:pt idx="6">
                  <c:v>15.098680016682369</c:v>
                </c:pt>
                <c:pt idx="7">
                  <c:v>16.678336010931105</c:v>
                </c:pt>
                <c:pt idx="8">
                  <c:v>18.423258972717033</c:v>
                </c:pt>
                <c:pt idx="9">
                  <c:v>20.350739483444318</c:v>
                </c:pt>
                <c:pt idx="10">
                  <c:v>22.479877101891159</c:v>
                </c:pt>
                <c:pt idx="11">
                  <c:v>24.831769623274702</c:v>
                </c:pt>
                <c:pt idx="12">
                  <c:v>27.429722138982545</c:v>
                </c:pt>
                <c:pt idx="13">
                  <c:v>30.2994779686017</c:v>
                </c:pt>
                <c:pt idx="14">
                  <c:v>33.469473752526973</c:v>
                </c:pt>
                <c:pt idx="15">
                  <c:v>36.971121232910178</c:v>
                </c:pt>
                <c:pt idx="16">
                  <c:v>40.839118515132547</c:v>
                </c:pt>
                <c:pt idx="17">
                  <c:v>45.111793894106057</c:v>
                </c:pt>
                <c:pt idx="18">
                  <c:v>49.83148565242027</c:v>
                </c:pt>
                <c:pt idx="19">
                  <c:v>55.044961593773891</c:v>
                </c:pt>
                <c:pt idx="20">
                  <c:v>60.803882468892802</c:v>
                </c:pt>
                <c:pt idx="21">
                  <c:v>67.16531388604173</c:v>
                </c:pt>
                <c:pt idx="22">
                  <c:v>74.19229177870983</c:v>
                </c:pt>
                <c:pt idx="23">
                  <c:v>81.954447033727092</c:v>
                </c:pt>
                <c:pt idx="24">
                  <c:v>90.52869546929557</c:v>
                </c:pt>
                <c:pt idx="25">
                  <c:v>99.009900990095929</c:v>
                </c:pt>
              </c:numCache>
            </c:numRef>
          </c:val>
          <c:extLst>
            <c:ext xmlns:c16="http://schemas.microsoft.com/office/drawing/2014/chart" uri="{C3380CC4-5D6E-409C-BE32-E72D297353CC}">
              <c16:uniqueId val="{00000000-4A27-4141-B829-6648C6192941}"/>
            </c:ext>
          </c:extLst>
        </c:ser>
        <c:ser>
          <c:idx val="1"/>
          <c:order val="1"/>
          <c:tx>
            <c:strRef>
              <c:f>Sheet2!$D$2</c:f>
              <c:strCache>
                <c:ptCount val="1"/>
                <c:pt idx="0">
                  <c:v>Interest</c:v>
                </c:pt>
              </c:strCache>
            </c:strRef>
          </c:tx>
          <c:spPr>
            <a:solidFill>
              <a:schemeClr val="accent2"/>
            </a:solidFill>
            <a:ln>
              <a:noFill/>
            </a:ln>
            <a:effectLst/>
          </c:spPr>
          <c:invertIfNegative val="0"/>
          <c:val>
            <c:numRef>
              <c:f>Sheet2!$D$3:$D$28</c:f>
              <c:numCache>
                <c:formatCode>0</c:formatCode>
                <c:ptCount val="26"/>
                <c:pt idx="0">
                  <c:v>90.819416348301829</c:v>
                </c:pt>
                <c:pt idx="1">
                  <c:v>89.858924174146196</c:v>
                </c:pt>
                <c:pt idx="2">
                  <c:v>88.797943267289185</c:v>
                </c:pt>
                <c:pt idx="3">
                  <c:v>87.625960282935935</c:v>
                </c:pt>
                <c:pt idx="4">
                  <c:v>87.502219885765243</c:v>
                </c:pt>
                <c:pt idx="5">
                  <c:v>86.331361947813662</c:v>
                </c:pt>
                <c:pt idx="6">
                  <c:v>84.901319983317634</c:v>
                </c:pt>
                <c:pt idx="7">
                  <c:v>83.321663989068895</c:v>
                </c:pt>
                <c:pt idx="8">
                  <c:v>81.576741027282964</c:v>
                </c:pt>
                <c:pt idx="9">
                  <c:v>79.649260516555685</c:v>
                </c:pt>
                <c:pt idx="10">
                  <c:v>77.520122898108838</c:v>
                </c:pt>
                <c:pt idx="11">
                  <c:v>75.16823037672529</c:v>
                </c:pt>
                <c:pt idx="12">
                  <c:v>72.570277861017459</c:v>
                </c:pt>
                <c:pt idx="13">
                  <c:v>69.700522031398293</c:v>
                </c:pt>
                <c:pt idx="14">
                  <c:v>66.530526247473034</c:v>
                </c:pt>
                <c:pt idx="15">
                  <c:v>63.028878767089822</c:v>
                </c:pt>
                <c:pt idx="16">
                  <c:v>59.160881484867453</c:v>
                </c:pt>
                <c:pt idx="17">
                  <c:v>54.888206105893943</c:v>
                </c:pt>
                <c:pt idx="18">
                  <c:v>50.16851434757973</c:v>
                </c:pt>
                <c:pt idx="19">
                  <c:v>44.955038406226109</c:v>
                </c:pt>
                <c:pt idx="20">
                  <c:v>39.196117531107198</c:v>
                </c:pt>
                <c:pt idx="21">
                  <c:v>32.83468611395827</c:v>
                </c:pt>
                <c:pt idx="22">
                  <c:v>25.80770822129017</c:v>
                </c:pt>
                <c:pt idx="23">
                  <c:v>18.045552966272908</c:v>
                </c:pt>
                <c:pt idx="24">
                  <c:v>9.4713045307044297</c:v>
                </c:pt>
                <c:pt idx="25">
                  <c:v>0.99009900990407118</c:v>
                </c:pt>
              </c:numCache>
            </c:numRef>
          </c:val>
          <c:extLst>
            <c:ext xmlns:c16="http://schemas.microsoft.com/office/drawing/2014/chart" uri="{C3380CC4-5D6E-409C-BE32-E72D297353CC}">
              <c16:uniqueId val="{00000001-4A27-4141-B829-6648C6192941}"/>
            </c:ext>
          </c:extLst>
        </c:ser>
        <c:dLbls>
          <c:showLegendKey val="0"/>
          <c:showVal val="0"/>
          <c:showCatName val="0"/>
          <c:showSerName val="0"/>
          <c:showPercent val="0"/>
          <c:showBubbleSize val="0"/>
        </c:dLbls>
        <c:gapWidth val="19"/>
        <c:overlap val="100"/>
        <c:axId val="760323160"/>
        <c:axId val="760325120"/>
      </c:barChart>
      <c:catAx>
        <c:axId val="760323160"/>
        <c:scaling>
          <c:orientation val="minMax"/>
        </c:scaling>
        <c:delete val="1"/>
        <c:axPos val="b"/>
        <c:majorTickMark val="none"/>
        <c:minorTickMark val="none"/>
        <c:tickLblPos val="nextTo"/>
        <c:crossAx val="760325120"/>
        <c:crosses val="autoZero"/>
        <c:auto val="1"/>
        <c:lblAlgn val="ctr"/>
        <c:lblOffset val="100"/>
        <c:noMultiLvlLbl val="0"/>
      </c:catAx>
      <c:valAx>
        <c:axId val="760325120"/>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7603231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25400" cap="flat" cmpd="sng" algn="ctr">
      <a:solidFill>
        <a:schemeClr val="tx1"/>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4B8CA-C434-7970-D9E8-E7DB0675CF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22070C32-C2BB-85B2-733D-BC07E1A603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67B314AA-D549-8713-7E31-10C6A27B147B}"/>
              </a:ext>
            </a:extLst>
          </p:cNvPr>
          <p:cNvSpPr>
            <a:spLocks noGrp="1"/>
          </p:cNvSpPr>
          <p:nvPr>
            <p:ph type="dt" sz="half" idx="10"/>
          </p:nvPr>
        </p:nvSpPr>
        <p:spPr/>
        <p:txBody>
          <a:bodyPr/>
          <a:lstStyle/>
          <a:p>
            <a:fld id="{69A99A81-2B9D-41C1-A93B-54CE1A339401}" type="datetimeFigureOut">
              <a:rPr lang="en-ZA" smtClean="0"/>
              <a:t>2026/07/31</a:t>
            </a:fld>
            <a:endParaRPr lang="en-ZA"/>
          </a:p>
        </p:txBody>
      </p:sp>
      <p:sp>
        <p:nvSpPr>
          <p:cNvPr id="5" name="Footer Placeholder 4">
            <a:extLst>
              <a:ext uri="{FF2B5EF4-FFF2-40B4-BE49-F238E27FC236}">
                <a16:creationId xmlns:a16="http://schemas.microsoft.com/office/drawing/2014/main" id="{CF193BAD-3E2B-29A8-5D31-4BBA95FFC62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07CE74A-EE42-44F9-87D9-B3A699FD8418}"/>
              </a:ext>
            </a:extLst>
          </p:cNvPr>
          <p:cNvSpPr>
            <a:spLocks noGrp="1"/>
          </p:cNvSpPr>
          <p:nvPr>
            <p:ph type="sldNum" sz="quarter" idx="12"/>
          </p:nvPr>
        </p:nvSpPr>
        <p:spPr/>
        <p:txBody>
          <a:bodyPr/>
          <a:lstStyle/>
          <a:p>
            <a:fld id="{FCE4C9E9-45A4-4602-AB04-C7343F873E50}" type="slidenum">
              <a:rPr lang="en-ZA" smtClean="0"/>
              <a:t>‹#›</a:t>
            </a:fld>
            <a:endParaRPr lang="en-ZA"/>
          </a:p>
        </p:txBody>
      </p:sp>
    </p:spTree>
    <p:extLst>
      <p:ext uri="{BB962C8B-B14F-4D97-AF65-F5344CB8AC3E}">
        <p14:creationId xmlns:p14="http://schemas.microsoft.com/office/powerpoint/2010/main" val="3707789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B534B-D458-BACA-CEFD-528CDADA8FA3}"/>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503231EE-6709-827C-87E4-2ECA4DA293F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D734B94-BE67-00EA-A52B-3F2DDD61492C}"/>
              </a:ext>
            </a:extLst>
          </p:cNvPr>
          <p:cNvSpPr>
            <a:spLocks noGrp="1"/>
          </p:cNvSpPr>
          <p:nvPr>
            <p:ph type="dt" sz="half" idx="10"/>
          </p:nvPr>
        </p:nvSpPr>
        <p:spPr/>
        <p:txBody>
          <a:bodyPr/>
          <a:lstStyle/>
          <a:p>
            <a:fld id="{69A99A81-2B9D-41C1-A93B-54CE1A339401}" type="datetimeFigureOut">
              <a:rPr lang="en-ZA" smtClean="0"/>
              <a:t>2026/07/31</a:t>
            </a:fld>
            <a:endParaRPr lang="en-ZA"/>
          </a:p>
        </p:txBody>
      </p:sp>
      <p:sp>
        <p:nvSpPr>
          <p:cNvPr id="5" name="Footer Placeholder 4">
            <a:extLst>
              <a:ext uri="{FF2B5EF4-FFF2-40B4-BE49-F238E27FC236}">
                <a16:creationId xmlns:a16="http://schemas.microsoft.com/office/drawing/2014/main" id="{FABADB89-7AFE-C02F-5C5C-3D74C4E43D4A}"/>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295B8CF-3703-57F9-DA91-5F27328BF4B2}"/>
              </a:ext>
            </a:extLst>
          </p:cNvPr>
          <p:cNvSpPr>
            <a:spLocks noGrp="1"/>
          </p:cNvSpPr>
          <p:nvPr>
            <p:ph type="sldNum" sz="quarter" idx="12"/>
          </p:nvPr>
        </p:nvSpPr>
        <p:spPr/>
        <p:txBody>
          <a:bodyPr/>
          <a:lstStyle/>
          <a:p>
            <a:fld id="{FCE4C9E9-45A4-4602-AB04-C7343F873E50}" type="slidenum">
              <a:rPr lang="en-ZA" smtClean="0"/>
              <a:t>‹#›</a:t>
            </a:fld>
            <a:endParaRPr lang="en-ZA"/>
          </a:p>
        </p:txBody>
      </p:sp>
    </p:spTree>
    <p:extLst>
      <p:ext uri="{BB962C8B-B14F-4D97-AF65-F5344CB8AC3E}">
        <p14:creationId xmlns:p14="http://schemas.microsoft.com/office/powerpoint/2010/main" val="115362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39F808-8847-8AA8-878B-A622AE0D7C7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0C98D93-CC01-B19B-135A-8DA1498577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04808B5-19C6-F3A2-3F92-FA66A3154689}"/>
              </a:ext>
            </a:extLst>
          </p:cNvPr>
          <p:cNvSpPr>
            <a:spLocks noGrp="1"/>
          </p:cNvSpPr>
          <p:nvPr>
            <p:ph type="dt" sz="half" idx="10"/>
          </p:nvPr>
        </p:nvSpPr>
        <p:spPr/>
        <p:txBody>
          <a:bodyPr/>
          <a:lstStyle/>
          <a:p>
            <a:fld id="{69A99A81-2B9D-41C1-A93B-54CE1A339401}" type="datetimeFigureOut">
              <a:rPr lang="en-ZA" smtClean="0"/>
              <a:t>2026/07/31</a:t>
            </a:fld>
            <a:endParaRPr lang="en-ZA"/>
          </a:p>
        </p:txBody>
      </p:sp>
      <p:sp>
        <p:nvSpPr>
          <p:cNvPr id="5" name="Footer Placeholder 4">
            <a:extLst>
              <a:ext uri="{FF2B5EF4-FFF2-40B4-BE49-F238E27FC236}">
                <a16:creationId xmlns:a16="http://schemas.microsoft.com/office/drawing/2014/main" id="{1C355516-C6E7-0E21-76E9-7F43BE45738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86DC831-ECB3-4BFC-6C5E-BA4C506068E5}"/>
              </a:ext>
            </a:extLst>
          </p:cNvPr>
          <p:cNvSpPr>
            <a:spLocks noGrp="1"/>
          </p:cNvSpPr>
          <p:nvPr>
            <p:ph type="sldNum" sz="quarter" idx="12"/>
          </p:nvPr>
        </p:nvSpPr>
        <p:spPr/>
        <p:txBody>
          <a:bodyPr/>
          <a:lstStyle/>
          <a:p>
            <a:fld id="{FCE4C9E9-45A4-4602-AB04-C7343F873E50}" type="slidenum">
              <a:rPr lang="en-ZA" smtClean="0"/>
              <a:t>‹#›</a:t>
            </a:fld>
            <a:endParaRPr lang="en-ZA"/>
          </a:p>
        </p:txBody>
      </p:sp>
    </p:spTree>
    <p:extLst>
      <p:ext uri="{BB962C8B-B14F-4D97-AF65-F5344CB8AC3E}">
        <p14:creationId xmlns:p14="http://schemas.microsoft.com/office/powerpoint/2010/main" val="142755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71FD5-AA08-AC50-41A9-0681C0F49580}"/>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45DF1F04-C408-426D-C9F8-F657B91981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3A57A3D-E4CF-4C30-72CE-84227DF639E4}"/>
              </a:ext>
            </a:extLst>
          </p:cNvPr>
          <p:cNvSpPr>
            <a:spLocks noGrp="1"/>
          </p:cNvSpPr>
          <p:nvPr>
            <p:ph type="dt" sz="half" idx="10"/>
          </p:nvPr>
        </p:nvSpPr>
        <p:spPr/>
        <p:txBody>
          <a:bodyPr/>
          <a:lstStyle/>
          <a:p>
            <a:fld id="{69A99A81-2B9D-41C1-A93B-54CE1A339401}" type="datetimeFigureOut">
              <a:rPr lang="en-ZA" smtClean="0"/>
              <a:t>2026/07/31</a:t>
            </a:fld>
            <a:endParaRPr lang="en-ZA"/>
          </a:p>
        </p:txBody>
      </p:sp>
      <p:sp>
        <p:nvSpPr>
          <p:cNvPr id="5" name="Footer Placeholder 4">
            <a:extLst>
              <a:ext uri="{FF2B5EF4-FFF2-40B4-BE49-F238E27FC236}">
                <a16:creationId xmlns:a16="http://schemas.microsoft.com/office/drawing/2014/main" id="{DC64E194-B022-F21C-E2AD-04A9A282DB9A}"/>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985C9FD9-6BF5-2E9A-C98D-CBF0D3CD0F43}"/>
              </a:ext>
            </a:extLst>
          </p:cNvPr>
          <p:cNvSpPr>
            <a:spLocks noGrp="1"/>
          </p:cNvSpPr>
          <p:nvPr>
            <p:ph type="sldNum" sz="quarter" idx="12"/>
          </p:nvPr>
        </p:nvSpPr>
        <p:spPr/>
        <p:txBody>
          <a:bodyPr/>
          <a:lstStyle/>
          <a:p>
            <a:fld id="{FCE4C9E9-45A4-4602-AB04-C7343F873E50}" type="slidenum">
              <a:rPr lang="en-ZA" smtClean="0"/>
              <a:t>‹#›</a:t>
            </a:fld>
            <a:endParaRPr lang="en-ZA"/>
          </a:p>
        </p:txBody>
      </p:sp>
    </p:spTree>
    <p:extLst>
      <p:ext uri="{BB962C8B-B14F-4D97-AF65-F5344CB8AC3E}">
        <p14:creationId xmlns:p14="http://schemas.microsoft.com/office/powerpoint/2010/main" val="1015982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B8893-7867-2B1F-DA91-737FE01CAB9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5F4ABAAB-CAB2-A619-93EE-B1BBB3A6E49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1713E7-A462-6557-2400-87581A6DA04D}"/>
              </a:ext>
            </a:extLst>
          </p:cNvPr>
          <p:cNvSpPr>
            <a:spLocks noGrp="1"/>
          </p:cNvSpPr>
          <p:nvPr>
            <p:ph type="dt" sz="half" idx="10"/>
          </p:nvPr>
        </p:nvSpPr>
        <p:spPr/>
        <p:txBody>
          <a:bodyPr/>
          <a:lstStyle/>
          <a:p>
            <a:fld id="{69A99A81-2B9D-41C1-A93B-54CE1A339401}" type="datetimeFigureOut">
              <a:rPr lang="en-ZA" smtClean="0"/>
              <a:t>2026/07/31</a:t>
            </a:fld>
            <a:endParaRPr lang="en-ZA"/>
          </a:p>
        </p:txBody>
      </p:sp>
      <p:sp>
        <p:nvSpPr>
          <p:cNvPr id="5" name="Footer Placeholder 4">
            <a:extLst>
              <a:ext uri="{FF2B5EF4-FFF2-40B4-BE49-F238E27FC236}">
                <a16:creationId xmlns:a16="http://schemas.microsoft.com/office/drawing/2014/main" id="{44DCC241-E0E5-591A-CF38-2959BDC5032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960C361-DBBE-8855-2C53-75FE7ADC154B}"/>
              </a:ext>
            </a:extLst>
          </p:cNvPr>
          <p:cNvSpPr>
            <a:spLocks noGrp="1"/>
          </p:cNvSpPr>
          <p:nvPr>
            <p:ph type="sldNum" sz="quarter" idx="12"/>
          </p:nvPr>
        </p:nvSpPr>
        <p:spPr/>
        <p:txBody>
          <a:bodyPr/>
          <a:lstStyle/>
          <a:p>
            <a:fld id="{FCE4C9E9-45A4-4602-AB04-C7343F873E50}" type="slidenum">
              <a:rPr lang="en-ZA" smtClean="0"/>
              <a:t>‹#›</a:t>
            </a:fld>
            <a:endParaRPr lang="en-ZA"/>
          </a:p>
        </p:txBody>
      </p:sp>
    </p:spTree>
    <p:extLst>
      <p:ext uri="{BB962C8B-B14F-4D97-AF65-F5344CB8AC3E}">
        <p14:creationId xmlns:p14="http://schemas.microsoft.com/office/powerpoint/2010/main" val="1968571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8A6A1-FAC6-4EC8-033C-636178ABBB27}"/>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F73A68EB-C285-932A-D192-95B5F146BF9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660DF17B-85E0-B21A-33E6-66B7D7E042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6B97FAB2-13DE-C1D3-C1F7-A8525FE9A722}"/>
              </a:ext>
            </a:extLst>
          </p:cNvPr>
          <p:cNvSpPr>
            <a:spLocks noGrp="1"/>
          </p:cNvSpPr>
          <p:nvPr>
            <p:ph type="dt" sz="half" idx="10"/>
          </p:nvPr>
        </p:nvSpPr>
        <p:spPr/>
        <p:txBody>
          <a:bodyPr/>
          <a:lstStyle/>
          <a:p>
            <a:fld id="{69A99A81-2B9D-41C1-A93B-54CE1A339401}" type="datetimeFigureOut">
              <a:rPr lang="en-ZA" smtClean="0"/>
              <a:t>2026/07/31</a:t>
            </a:fld>
            <a:endParaRPr lang="en-ZA"/>
          </a:p>
        </p:txBody>
      </p:sp>
      <p:sp>
        <p:nvSpPr>
          <p:cNvPr id="6" name="Footer Placeholder 5">
            <a:extLst>
              <a:ext uri="{FF2B5EF4-FFF2-40B4-BE49-F238E27FC236}">
                <a16:creationId xmlns:a16="http://schemas.microsoft.com/office/drawing/2014/main" id="{547F4667-2883-A0A6-39B1-AA18E903FC0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1FA3AA0-4FC3-3FE6-4768-39E9C67B17E4}"/>
              </a:ext>
            </a:extLst>
          </p:cNvPr>
          <p:cNvSpPr>
            <a:spLocks noGrp="1"/>
          </p:cNvSpPr>
          <p:nvPr>
            <p:ph type="sldNum" sz="quarter" idx="12"/>
          </p:nvPr>
        </p:nvSpPr>
        <p:spPr/>
        <p:txBody>
          <a:bodyPr/>
          <a:lstStyle/>
          <a:p>
            <a:fld id="{FCE4C9E9-45A4-4602-AB04-C7343F873E50}" type="slidenum">
              <a:rPr lang="en-ZA" smtClean="0"/>
              <a:t>‹#›</a:t>
            </a:fld>
            <a:endParaRPr lang="en-ZA"/>
          </a:p>
        </p:txBody>
      </p:sp>
    </p:spTree>
    <p:extLst>
      <p:ext uri="{BB962C8B-B14F-4D97-AF65-F5344CB8AC3E}">
        <p14:creationId xmlns:p14="http://schemas.microsoft.com/office/powerpoint/2010/main" val="365846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295BF-296F-322E-5837-248E1FD335A5}"/>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E71387A-39F4-29EC-8441-018D6CC339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8E9BD0-AC63-3F4E-E828-6D826B3CAA2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CB46C2C6-3287-9A8C-9E9A-2C01D909C9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E9A57A-8080-7F3F-93A4-1C54AC73B8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DEFF5BB3-D2B2-9B6B-8E86-FB26F5174665}"/>
              </a:ext>
            </a:extLst>
          </p:cNvPr>
          <p:cNvSpPr>
            <a:spLocks noGrp="1"/>
          </p:cNvSpPr>
          <p:nvPr>
            <p:ph type="dt" sz="half" idx="10"/>
          </p:nvPr>
        </p:nvSpPr>
        <p:spPr/>
        <p:txBody>
          <a:bodyPr/>
          <a:lstStyle/>
          <a:p>
            <a:fld id="{69A99A81-2B9D-41C1-A93B-54CE1A339401}" type="datetimeFigureOut">
              <a:rPr lang="en-ZA" smtClean="0"/>
              <a:t>2026/07/31</a:t>
            </a:fld>
            <a:endParaRPr lang="en-ZA"/>
          </a:p>
        </p:txBody>
      </p:sp>
      <p:sp>
        <p:nvSpPr>
          <p:cNvPr id="8" name="Footer Placeholder 7">
            <a:extLst>
              <a:ext uri="{FF2B5EF4-FFF2-40B4-BE49-F238E27FC236}">
                <a16:creationId xmlns:a16="http://schemas.microsoft.com/office/drawing/2014/main" id="{64A7D80D-0DE5-230D-753D-CA06F5E2398F}"/>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0C81A19B-F228-0326-B05A-25623592C87D}"/>
              </a:ext>
            </a:extLst>
          </p:cNvPr>
          <p:cNvSpPr>
            <a:spLocks noGrp="1"/>
          </p:cNvSpPr>
          <p:nvPr>
            <p:ph type="sldNum" sz="quarter" idx="12"/>
          </p:nvPr>
        </p:nvSpPr>
        <p:spPr/>
        <p:txBody>
          <a:bodyPr/>
          <a:lstStyle/>
          <a:p>
            <a:fld id="{FCE4C9E9-45A4-4602-AB04-C7343F873E50}" type="slidenum">
              <a:rPr lang="en-ZA" smtClean="0"/>
              <a:t>‹#›</a:t>
            </a:fld>
            <a:endParaRPr lang="en-ZA"/>
          </a:p>
        </p:txBody>
      </p:sp>
    </p:spTree>
    <p:extLst>
      <p:ext uri="{BB962C8B-B14F-4D97-AF65-F5344CB8AC3E}">
        <p14:creationId xmlns:p14="http://schemas.microsoft.com/office/powerpoint/2010/main" val="2603805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587A2-7CBE-6BEE-FFA0-4A3E9D375C34}"/>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69348902-1240-5901-19CB-3F90298C8148}"/>
              </a:ext>
            </a:extLst>
          </p:cNvPr>
          <p:cNvSpPr>
            <a:spLocks noGrp="1"/>
          </p:cNvSpPr>
          <p:nvPr>
            <p:ph type="dt" sz="half" idx="10"/>
          </p:nvPr>
        </p:nvSpPr>
        <p:spPr/>
        <p:txBody>
          <a:bodyPr/>
          <a:lstStyle/>
          <a:p>
            <a:fld id="{69A99A81-2B9D-41C1-A93B-54CE1A339401}" type="datetimeFigureOut">
              <a:rPr lang="en-ZA" smtClean="0"/>
              <a:t>2026/07/31</a:t>
            </a:fld>
            <a:endParaRPr lang="en-ZA"/>
          </a:p>
        </p:txBody>
      </p:sp>
      <p:sp>
        <p:nvSpPr>
          <p:cNvPr id="4" name="Footer Placeholder 3">
            <a:extLst>
              <a:ext uri="{FF2B5EF4-FFF2-40B4-BE49-F238E27FC236}">
                <a16:creationId xmlns:a16="http://schemas.microsoft.com/office/drawing/2014/main" id="{8A79E189-D7B3-324D-7C01-A7ED18971F75}"/>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D3C0DD2B-3677-5257-0A2E-DF52CEF51208}"/>
              </a:ext>
            </a:extLst>
          </p:cNvPr>
          <p:cNvSpPr>
            <a:spLocks noGrp="1"/>
          </p:cNvSpPr>
          <p:nvPr>
            <p:ph type="sldNum" sz="quarter" idx="12"/>
          </p:nvPr>
        </p:nvSpPr>
        <p:spPr/>
        <p:txBody>
          <a:bodyPr/>
          <a:lstStyle/>
          <a:p>
            <a:fld id="{FCE4C9E9-45A4-4602-AB04-C7343F873E50}" type="slidenum">
              <a:rPr lang="en-ZA" smtClean="0"/>
              <a:t>‹#›</a:t>
            </a:fld>
            <a:endParaRPr lang="en-ZA"/>
          </a:p>
        </p:txBody>
      </p:sp>
    </p:spTree>
    <p:extLst>
      <p:ext uri="{BB962C8B-B14F-4D97-AF65-F5344CB8AC3E}">
        <p14:creationId xmlns:p14="http://schemas.microsoft.com/office/powerpoint/2010/main" val="1795721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7B846-A6F4-3A8F-CBF2-875FD47C2C92}"/>
              </a:ext>
            </a:extLst>
          </p:cNvPr>
          <p:cNvSpPr>
            <a:spLocks noGrp="1"/>
          </p:cNvSpPr>
          <p:nvPr>
            <p:ph type="dt" sz="half" idx="10"/>
          </p:nvPr>
        </p:nvSpPr>
        <p:spPr/>
        <p:txBody>
          <a:bodyPr/>
          <a:lstStyle/>
          <a:p>
            <a:fld id="{69A99A81-2B9D-41C1-A93B-54CE1A339401}" type="datetimeFigureOut">
              <a:rPr lang="en-ZA" smtClean="0"/>
              <a:t>2026/07/31</a:t>
            </a:fld>
            <a:endParaRPr lang="en-ZA"/>
          </a:p>
        </p:txBody>
      </p:sp>
      <p:sp>
        <p:nvSpPr>
          <p:cNvPr id="3" name="Footer Placeholder 2">
            <a:extLst>
              <a:ext uri="{FF2B5EF4-FFF2-40B4-BE49-F238E27FC236}">
                <a16:creationId xmlns:a16="http://schemas.microsoft.com/office/drawing/2014/main" id="{886C19CC-2396-5967-0FDE-51856C05B203}"/>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1C55365D-9091-7FE8-14F1-42E7F3527D26}"/>
              </a:ext>
            </a:extLst>
          </p:cNvPr>
          <p:cNvSpPr>
            <a:spLocks noGrp="1"/>
          </p:cNvSpPr>
          <p:nvPr>
            <p:ph type="sldNum" sz="quarter" idx="12"/>
          </p:nvPr>
        </p:nvSpPr>
        <p:spPr/>
        <p:txBody>
          <a:bodyPr/>
          <a:lstStyle/>
          <a:p>
            <a:fld id="{FCE4C9E9-45A4-4602-AB04-C7343F873E50}" type="slidenum">
              <a:rPr lang="en-ZA" smtClean="0"/>
              <a:t>‹#›</a:t>
            </a:fld>
            <a:endParaRPr lang="en-ZA"/>
          </a:p>
        </p:txBody>
      </p:sp>
    </p:spTree>
    <p:extLst>
      <p:ext uri="{BB962C8B-B14F-4D97-AF65-F5344CB8AC3E}">
        <p14:creationId xmlns:p14="http://schemas.microsoft.com/office/powerpoint/2010/main" val="2396329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96084-4D1C-67FD-D03C-017D821968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44361322-74DB-6A2F-0852-EC30C72603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5914B69F-3ADE-4E9B-4559-8499ADC2A5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929443-079D-A441-0AAD-4F660204E3A7}"/>
              </a:ext>
            </a:extLst>
          </p:cNvPr>
          <p:cNvSpPr>
            <a:spLocks noGrp="1"/>
          </p:cNvSpPr>
          <p:nvPr>
            <p:ph type="dt" sz="half" idx="10"/>
          </p:nvPr>
        </p:nvSpPr>
        <p:spPr/>
        <p:txBody>
          <a:bodyPr/>
          <a:lstStyle/>
          <a:p>
            <a:fld id="{69A99A81-2B9D-41C1-A93B-54CE1A339401}" type="datetimeFigureOut">
              <a:rPr lang="en-ZA" smtClean="0"/>
              <a:t>2026/07/31</a:t>
            </a:fld>
            <a:endParaRPr lang="en-ZA"/>
          </a:p>
        </p:txBody>
      </p:sp>
      <p:sp>
        <p:nvSpPr>
          <p:cNvPr id="6" name="Footer Placeholder 5">
            <a:extLst>
              <a:ext uri="{FF2B5EF4-FFF2-40B4-BE49-F238E27FC236}">
                <a16:creationId xmlns:a16="http://schemas.microsoft.com/office/drawing/2014/main" id="{6AFA7C87-5544-7855-49DC-828844089389}"/>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1D8C9CF-ED2F-AA7C-690F-B5C1AC734403}"/>
              </a:ext>
            </a:extLst>
          </p:cNvPr>
          <p:cNvSpPr>
            <a:spLocks noGrp="1"/>
          </p:cNvSpPr>
          <p:nvPr>
            <p:ph type="sldNum" sz="quarter" idx="12"/>
          </p:nvPr>
        </p:nvSpPr>
        <p:spPr/>
        <p:txBody>
          <a:bodyPr/>
          <a:lstStyle/>
          <a:p>
            <a:fld id="{FCE4C9E9-45A4-4602-AB04-C7343F873E50}" type="slidenum">
              <a:rPr lang="en-ZA" smtClean="0"/>
              <a:t>‹#›</a:t>
            </a:fld>
            <a:endParaRPr lang="en-ZA"/>
          </a:p>
        </p:txBody>
      </p:sp>
    </p:spTree>
    <p:extLst>
      <p:ext uri="{BB962C8B-B14F-4D97-AF65-F5344CB8AC3E}">
        <p14:creationId xmlns:p14="http://schemas.microsoft.com/office/powerpoint/2010/main" val="3963051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E7E37-C374-31B4-6779-205641053D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AE151DF2-DC62-D2BA-3F7C-591D7AD5CB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FA51FA4E-50A9-D547-E000-892B38C8BB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2AD762-0035-3FA5-5B42-75FC361386AB}"/>
              </a:ext>
            </a:extLst>
          </p:cNvPr>
          <p:cNvSpPr>
            <a:spLocks noGrp="1"/>
          </p:cNvSpPr>
          <p:nvPr>
            <p:ph type="dt" sz="half" idx="10"/>
          </p:nvPr>
        </p:nvSpPr>
        <p:spPr/>
        <p:txBody>
          <a:bodyPr/>
          <a:lstStyle/>
          <a:p>
            <a:fld id="{69A99A81-2B9D-41C1-A93B-54CE1A339401}" type="datetimeFigureOut">
              <a:rPr lang="en-ZA" smtClean="0"/>
              <a:t>2026/07/31</a:t>
            </a:fld>
            <a:endParaRPr lang="en-ZA"/>
          </a:p>
        </p:txBody>
      </p:sp>
      <p:sp>
        <p:nvSpPr>
          <p:cNvPr id="6" name="Footer Placeholder 5">
            <a:extLst>
              <a:ext uri="{FF2B5EF4-FFF2-40B4-BE49-F238E27FC236}">
                <a16:creationId xmlns:a16="http://schemas.microsoft.com/office/drawing/2014/main" id="{ED1B4ED8-5DFF-1F41-A090-3D82AA0FB3F6}"/>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C2F0A91-8230-B3AE-69D2-8203D4BEC47F}"/>
              </a:ext>
            </a:extLst>
          </p:cNvPr>
          <p:cNvSpPr>
            <a:spLocks noGrp="1"/>
          </p:cNvSpPr>
          <p:nvPr>
            <p:ph type="sldNum" sz="quarter" idx="12"/>
          </p:nvPr>
        </p:nvSpPr>
        <p:spPr/>
        <p:txBody>
          <a:bodyPr/>
          <a:lstStyle/>
          <a:p>
            <a:fld id="{FCE4C9E9-45A4-4602-AB04-C7343F873E50}" type="slidenum">
              <a:rPr lang="en-ZA" smtClean="0"/>
              <a:t>‹#›</a:t>
            </a:fld>
            <a:endParaRPr lang="en-ZA"/>
          </a:p>
        </p:txBody>
      </p:sp>
    </p:spTree>
    <p:extLst>
      <p:ext uri="{BB962C8B-B14F-4D97-AF65-F5344CB8AC3E}">
        <p14:creationId xmlns:p14="http://schemas.microsoft.com/office/powerpoint/2010/main" val="3984643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F4CFF3-E67A-BED4-F64A-10AA60D81A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7A851025-D2F6-1BF6-4E68-4F41546696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7072B2B-4FEA-D1DC-260A-B6B98641F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9A99A81-2B9D-41C1-A93B-54CE1A339401}" type="datetimeFigureOut">
              <a:rPr lang="en-ZA" smtClean="0"/>
              <a:t>2026/07/31</a:t>
            </a:fld>
            <a:endParaRPr lang="en-ZA"/>
          </a:p>
        </p:txBody>
      </p:sp>
      <p:sp>
        <p:nvSpPr>
          <p:cNvPr id="5" name="Footer Placeholder 4">
            <a:extLst>
              <a:ext uri="{FF2B5EF4-FFF2-40B4-BE49-F238E27FC236}">
                <a16:creationId xmlns:a16="http://schemas.microsoft.com/office/drawing/2014/main" id="{78391EE1-22C0-0757-C3E1-B40548CF39C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E0F5AE77-A534-399E-916E-97182C9DCE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CE4C9E9-45A4-4602-AB04-C7343F873E50}" type="slidenum">
              <a:rPr lang="en-ZA" smtClean="0"/>
              <a:t>‹#›</a:t>
            </a:fld>
            <a:endParaRPr lang="en-ZA"/>
          </a:p>
        </p:txBody>
      </p:sp>
    </p:spTree>
    <p:extLst>
      <p:ext uri="{BB962C8B-B14F-4D97-AF65-F5344CB8AC3E}">
        <p14:creationId xmlns:p14="http://schemas.microsoft.com/office/powerpoint/2010/main" val="496573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file:///C:\Program%20Files%20(x86)\CASIO\fx-ES%20PLUS%20Emulator%20Ver.%204\fx-82ZA%20PLUS%20Emulator\fx-82ZA%20PLUS%20Emulator.exe" TargetMode="External"/><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5.pn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64.png"/><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3.png"/><Relationship Id="rId4" Type="http://schemas.openxmlformats.org/officeDocument/2006/relationships/image" Target="../media/image68.png"/></Relationships>
</file>

<file path=ppt/slides/_rels/slide2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http://pixabay.com/static/uploads/photo/2013/07/12/17/13/exhausted-151822_640.png" TargetMode="External"/><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jpeg"/><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png"/></Relationships>
</file>

<file path=ppt/slides/_rels/slide3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 Id="rId9" Type="http://schemas.openxmlformats.org/officeDocument/2006/relationships/image" Target="../media/image87.png"/></Relationships>
</file>

<file path=ppt/slides/_rels/slide3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 Id="rId5" Type="http://schemas.openxmlformats.org/officeDocument/2006/relationships/image" Target="../media/image90.png"/><Relationship Id="rId4" Type="http://schemas.openxmlformats.org/officeDocument/2006/relationships/image" Target="../media/image63.png"/></Relationships>
</file>

<file path=ppt/slides/_rels/slide38.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hyperlink" Target="https://www.absa.co.za/personal/loans/for-a-home/calculate-my-costs/" TargetMode="External"/><Relationship Id="rId2" Type="http://schemas.openxmlformats.org/officeDocument/2006/relationships/image" Target="../media/image94.png"/><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95.jpg"/></Relationships>
</file>

<file path=ppt/slides/_rels/slide41.xml.rels><?xml version="1.0" encoding="UTF-8" standalone="yes"?>
<Relationships xmlns="http://schemas.openxmlformats.org/package/2006/relationships"><Relationship Id="rId3" Type="http://schemas.openxmlformats.org/officeDocument/2006/relationships/image" Target="../media/image97.png"/><Relationship Id="rId7" Type="http://schemas.openxmlformats.org/officeDocument/2006/relationships/image" Target="../media/image100.png"/><Relationship Id="rId2" Type="http://schemas.openxmlformats.org/officeDocument/2006/relationships/image" Target="../media/image96.png"/><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1.png"/><Relationship Id="rId4" Type="http://schemas.openxmlformats.org/officeDocument/2006/relationships/image" Target="../media/image98.png"/></Relationships>
</file>

<file path=ppt/slides/_rels/slide4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94.png"/><Relationship Id="rId1" Type="http://schemas.openxmlformats.org/officeDocument/2006/relationships/slideLayout" Target="../slideLayouts/slideLayout2.xml"/><Relationship Id="rId4" Type="http://schemas.openxmlformats.org/officeDocument/2006/relationships/image" Target="../media/image10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4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5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51.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2.xml"/><Relationship Id="rId4" Type="http://schemas.openxmlformats.org/officeDocument/2006/relationships/image" Target="../media/image112.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116.png"/></Relationships>
</file>

<file path=ppt/slides/_rels/slide5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117.png"/></Relationships>
</file>

<file path=ppt/slides/_rels/slide57.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6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3DA98-3496-FDE4-08BB-BA4255DE5363}"/>
              </a:ext>
            </a:extLst>
          </p:cNvPr>
          <p:cNvSpPr>
            <a:spLocks noGrp="1"/>
          </p:cNvSpPr>
          <p:nvPr>
            <p:ph type="ctrTitle"/>
          </p:nvPr>
        </p:nvSpPr>
        <p:spPr>
          <a:xfrm>
            <a:off x="1524000" y="455893"/>
            <a:ext cx="9144000" cy="2387600"/>
          </a:xfrm>
        </p:spPr>
        <p:txBody>
          <a:bodyPr/>
          <a:lstStyle/>
          <a:p>
            <a:r>
              <a:rPr lang="en-US" i="1" dirty="0">
                <a:latin typeface="Arial" panose="020B0604020202020204" pitchFamily="34" charset="0"/>
                <a:ea typeface="Times New Roman" panose="02020603050405020304" pitchFamily="18" charset="0"/>
              </a:rPr>
              <a:t>Show me the money!</a:t>
            </a:r>
            <a:br>
              <a:rPr lang="en-ZA" dirty="0">
                <a:latin typeface="Times New Roman" panose="02020603050405020304" pitchFamily="18" charset="0"/>
                <a:ea typeface="Times New Roman" panose="02020603050405020304" pitchFamily="18" charset="0"/>
              </a:rPr>
            </a:br>
            <a:endParaRPr lang="en-ZA" dirty="0"/>
          </a:p>
        </p:txBody>
      </p:sp>
      <p:sp>
        <p:nvSpPr>
          <p:cNvPr id="3" name="Subtitle 2">
            <a:extLst>
              <a:ext uri="{FF2B5EF4-FFF2-40B4-BE49-F238E27FC236}">
                <a16:creationId xmlns:a16="http://schemas.microsoft.com/office/drawing/2014/main" id="{33DC4875-8FFA-2B43-EC58-BDCDA0D83753}"/>
              </a:ext>
            </a:extLst>
          </p:cNvPr>
          <p:cNvSpPr>
            <a:spLocks noGrp="1"/>
          </p:cNvSpPr>
          <p:nvPr>
            <p:ph type="subTitle" idx="1"/>
          </p:nvPr>
        </p:nvSpPr>
        <p:spPr>
          <a:xfrm>
            <a:off x="1524000" y="2095901"/>
            <a:ext cx="9144000" cy="535622"/>
          </a:xfrm>
        </p:spPr>
        <p:txBody>
          <a:bodyPr/>
          <a:lstStyle/>
          <a:p>
            <a:r>
              <a:rPr lang="en-US" dirty="0">
                <a:latin typeface="Arial" panose="020B0604020202020204" pitchFamily="34" charset="0"/>
                <a:ea typeface="Times New Roman" panose="02020603050405020304" pitchFamily="18" charset="0"/>
              </a:rPr>
              <a:t>The Mathematics of Finance</a:t>
            </a:r>
            <a:endParaRPr lang="en-ZA" dirty="0"/>
          </a:p>
        </p:txBody>
      </p:sp>
      <p:sp>
        <p:nvSpPr>
          <p:cNvPr id="4" name="Text Box 40">
            <a:extLst>
              <a:ext uri="{FF2B5EF4-FFF2-40B4-BE49-F238E27FC236}">
                <a16:creationId xmlns:a16="http://schemas.microsoft.com/office/drawing/2014/main" id="{9B6F2305-BE54-4DDB-ABA7-66347DB5DE6D}"/>
              </a:ext>
            </a:extLst>
          </p:cNvPr>
          <p:cNvSpPr txBox="1">
            <a:spLocks noChangeArrowheads="1"/>
          </p:cNvSpPr>
          <p:nvPr/>
        </p:nvSpPr>
        <p:spPr bwMode="auto">
          <a:xfrm>
            <a:off x="2218823" y="2362064"/>
            <a:ext cx="1274446" cy="182594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r>
              <a:rPr lang="en-ZA" sz="11500" dirty="0">
                <a:solidFill>
                  <a:srgbClr val="FF0000"/>
                </a:solidFill>
                <a:effectLst/>
                <a:latin typeface="Arial" panose="020B0604020202020204" pitchFamily="34" charset="0"/>
                <a:ea typeface="Times New Roman" panose="02020603050405020304" pitchFamily="18" charset="0"/>
              </a:rPr>
              <a:t>R</a:t>
            </a:r>
            <a:endParaRPr lang="en-ZA" sz="3600" dirty="0">
              <a:solidFill>
                <a:srgbClr val="FF0000"/>
              </a:solidFill>
              <a:effectLst/>
              <a:latin typeface="Times New Roman" panose="02020603050405020304" pitchFamily="18" charset="0"/>
              <a:ea typeface="Times New Roman" panose="02020603050405020304" pitchFamily="18" charset="0"/>
            </a:endParaRPr>
          </a:p>
        </p:txBody>
      </p:sp>
      <p:sp>
        <p:nvSpPr>
          <p:cNvPr id="5" name="Text Box 41">
            <a:extLst>
              <a:ext uri="{FF2B5EF4-FFF2-40B4-BE49-F238E27FC236}">
                <a16:creationId xmlns:a16="http://schemas.microsoft.com/office/drawing/2014/main" id="{899014BA-3F59-EE0D-DDAF-F0E1D9513BA4}"/>
              </a:ext>
            </a:extLst>
          </p:cNvPr>
          <p:cNvSpPr txBox="1">
            <a:spLocks noChangeArrowheads="1"/>
          </p:cNvSpPr>
          <p:nvPr/>
        </p:nvSpPr>
        <p:spPr bwMode="auto">
          <a:xfrm>
            <a:off x="10210483" y="354988"/>
            <a:ext cx="1049018" cy="168592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r>
              <a:rPr lang="en-ZA" sz="11500" dirty="0">
                <a:solidFill>
                  <a:srgbClr val="00B050"/>
                </a:solidFill>
                <a:effectLst/>
                <a:latin typeface="Arial" panose="020B0604020202020204" pitchFamily="34" charset="0"/>
                <a:ea typeface="Times New Roman" panose="02020603050405020304" pitchFamily="18" charset="0"/>
              </a:rPr>
              <a:t>$</a:t>
            </a:r>
            <a:endParaRPr lang="en-ZA" sz="3600" dirty="0">
              <a:solidFill>
                <a:srgbClr val="00B050"/>
              </a:solidFill>
              <a:effectLst/>
              <a:latin typeface="Times New Roman" panose="02020603050405020304" pitchFamily="18" charset="0"/>
              <a:ea typeface="Times New Roman" panose="02020603050405020304" pitchFamily="18" charset="0"/>
            </a:endParaRPr>
          </a:p>
        </p:txBody>
      </p:sp>
      <p:sp>
        <p:nvSpPr>
          <p:cNvPr id="6" name="Text Box 42">
            <a:extLst>
              <a:ext uri="{FF2B5EF4-FFF2-40B4-BE49-F238E27FC236}">
                <a16:creationId xmlns:a16="http://schemas.microsoft.com/office/drawing/2014/main" id="{46EAB1E6-A2D4-6ED7-C0FF-3E39267D5513}"/>
              </a:ext>
            </a:extLst>
          </p:cNvPr>
          <p:cNvSpPr txBox="1">
            <a:spLocks noChangeArrowheads="1"/>
          </p:cNvSpPr>
          <p:nvPr/>
        </p:nvSpPr>
        <p:spPr bwMode="auto">
          <a:xfrm>
            <a:off x="904558" y="400160"/>
            <a:ext cx="1238884" cy="17525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r>
              <a:rPr lang="en-ZA" sz="11500" dirty="0">
                <a:solidFill>
                  <a:schemeClr val="accent5">
                    <a:lumMod val="60000"/>
                    <a:lumOff val="40000"/>
                  </a:schemeClr>
                </a:solidFill>
                <a:effectLst/>
                <a:latin typeface="Arial" panose="020B0604020202020204" pitchFamily="34" charset="0"/>
                <a:ea typeface="Times New Roman" panose="02020603050405020304" pitchFamily="18" charset="0"/>
              </a:rPr>
              <a:t>€</a:t>
            </a:r>
            <a:endParaRPr lang="en-ZA" sz="3600" dirty="0">
              <a:solidFill>
                <a:schemeClr val="accent5">
                  <a:lumMod val="60000"/>
                  <a:lumOff val="40000"/>
                </a:schemeClr>
              </a:solidFill>
              <a:effectLst/>
              <a:latin typeface="Times New Roman" panose="02020603050405020304" pitchFamily="18" charset="0"/>
              <a:ea typeface="Times New Roman" panose="02020603050405020304" pitchFamily="18" charset="0"/>
            </a:endParaRPr>
          </a:p>
        </p:txBody>
      </p:sp>
      <p:sp>
        <p:nvSpPr>
          <p:cNvPr id="7" name="Text Box 43">
            <a:extLst>
              <a:ext uri="{FF2B5EF4-FFF2-40B4-BE49-F238E27FC236}">
                <a16:creationId xmlns:a16="http://schemas.microsoft.com/office/drawing/2014/main" id="{C7472FEA-CDFD-0C3A-CB83-0613874DED66}"/>
              </a:ext>
            </a:extLst>
          </p:cNvPr>
          <p:cNvSpPr txBox="1">
            <a:spLocks noChangeArrowheads="1"/>
          </p:cNvSpPr>
          <p:nvPr/>
        </p:nvSpPr>
        <p:spPr bwMode="auto">
          <a:xfrm>
            <a:off x="9220199" y="2399671"/>
            <a:ext cx="1581785" cy="196754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r>
              <a:rPr lang="en-ZA" sz="11500" dirty="0">
                <a:solidFill>
                  <a:srgbClr val="0070C0"/>
                </a:solidFill>
                <a:effectLst/>
                <a:latin typeface="Arial" panose="020B0604020202020204" pitchFamily="34" charset="0"/>
                <a:ea typeface="Times New Roman" panose="02020603050405020304" pitchFamily="18" charset="0"/>
              </a:rPr>
              <a:t>₤</a:t>
            </a:r>
            <a:endParaRPr lang="en-ZA" sz="3600" dirty="0">
              <a:solidFill>
                <a:srgbClr val="0070C0"/>
              </a:solidFill>
              <a:effectLst/>
              <a:latin typeface="Times New Roman" panose="02020603050405020304" pitchFamily="18" charset="0"/>
              <a:ea typeface="Times New Roman" panose="02020603050405020304" pitchFamily="18" charset="0"/>
            </a:endParaRPr>
          </a:p>
        </p:txBody>
      </p:sp>
      <p:sp>
        <p:nvSpPr>
          <p:cNvPr id="8" name="Subtitle 2">
            <a:extLst>
              <a:ext uri="{FF2B5EF4-FFF2-40B4-BE49-F238E27FC236}">
                <a16:creationId xmlns:a16="http://schemas.microsoft.com/office/drawing/2014/main" id="{02E953B7-3A20-35D6-A6E5-C7F4C21D34F3}"/>
              </a:ext>
            </a:extLst>
          </p:cNvPr>
          <p:cNvSpPr txBox="1">
            <a:spLocks/>
          </p:cNvSpPr>
          <p:nvPr/>
        </p:nvSpPr>
        <p:spPr>
          <a:xfrm>
            <a:off x="1524000" y="2527005"/>
            <a:ext cx="9144000" cy="106518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latin typeface="Arial" panose="020B0604020202020204" pitchFamily="34" charset="0"/>
                <a:ea typeface="Times New Roman" panose="02020603050405020304" pitchFamily="18" charset="0"/>
              </a:rPr>
              <a:t>by </a:t>
            </a:r>
          </a:p>
          <a:p>
            <a:endParaRPr lang="en-US" sz="200" dirty="0">
              <a:latin typeface="Arial" panose="020B0604020202020204" pitchFamily="34" charset="0"/>
              <a:ea typeface="Times New Roman" panose="02020603050405020304" pitchFamily="18" charset="0"/>
            </a:endParaRPr>
          </a:p>
          <a:p>
            <a:r>
              <a:rPr lang="en-US" sz="1800" dirty="0">
                <a:latin typeface="Arial" panose="020B0604020202020204" pitchFamily="34" charset="0"/>
                <a:ea typeface="Times New Roman" panose="02020603050405020304" pitchFamily="18" charset="0"/>
              </a:rPr>
              <a:t>Paul de Wet (paul@shayaizibalo.com) </a:t>
            </a:r>
            <a:endParaRPr lang="en-ZA" sz="1800" dirty="0"/>
          </a:p>
        </p:txBody>
      </p:sp>
      <p:pic>
        <p:nvPicPr>
          <p:cNvPr id="10" name="Picture 9" descr="A person smiling with a quote&#10;&#10;Description automatically generated">
            <a:extLst>
              <a:ext uri="{FF2B5EF4-FFF2-40B4-BE49-F238E27FC236}">
                <a16:creationId xmlns:a16="http://schemas.microsoft.com/office/drawing/2014/main" id="{3D50B050-56FD-E247-0265-AEB68C6F12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28460" y="3820789"/>
            <a:ext cx="4135080" cy="2682616"/>
          </a:xfrm>
          <a:prstGeom prst="rect">
            <a:avLst/>
          </a:prstGeom>
          <a:ln w="127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806828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5755A-19EA-B161-2BD9-914B9B68D09D}"/>
              </a:ext>
            </a:extLst>
          </p:cNvPr>
          <p:cNvSpPr>
            <a:spLocks noGrp="1"/>
          </p:cNvSpPr>
          <p:nvPr>
            <p:ph type="title"/>
          </p:nvPr>
        </p:nvSpPr>
        <p:spPr>
          <a:xfrm>
            <a:off x="314325" y="365126"/>
            <a:ext cx="11563350" cy="558899"/>
          </a:xfrm>
        </p:spPr>
        <p:txBody>
          <a:bodyPr>
            <a:normAutofit fontScale="90000"/>
          </a:bodyPr>
          <a:lstStyle/>
          <a:p>
            <a:r>
              <a:rPr lang="en-US" sz="3600" dirty="0">
                <a:effectLst/>
                <a:latin typeface="Arial" panose="020B0604020202020204" pitchFamily="34" charset="0"/>
                <a:ea typeface="Times New Roman" panose="02020603050405020304" pitchFamily="18" charset="0"/>
              </a:rPr>
              <a:t>Using </a:t>
            </a:r>
            <a:r>
              <a:rPr lang="en-US" sz="3600" dirty="0">
                <a:effectLst/>
                <a:highlight>
                  <a:srgbClr val="FFFF00"/>
                </a:highlight>
                <a:latin typeface="Arial" panose="020B0604020202020204" pitchFamily="34" charset="0"/>
                <a:ea typeface="Times New Roman" panose="02020603050405020304" pitchFamily="18" charset="0"/>
              </a:rPr>
              <a:t>multipliers</a:t>
            </a:r>
            <a:r>
              <a:rPr lang="en-US" sz="3600" dirty="0">
                <a:effectLst/>
                <a:latin typeface="Arial" panose="020B0604020202020204" pitchFamily="34" charset="0"/>
                <a:ea typeface="Times New Roman" panose="02020603050405020304" pitchFamily="18" charset="0"/>
              </a:rPr>
              <a:t> greatly simplifies these types of questions</a:t>
            </a:r>
            <a:br>
              <a:rPr lang="en-ZA" sz="1800" dirty="0">
                <a:effectLst/>
                <a:latin typeface="Times New Roman" panose="02020603050405020304" pitchFamily="18" charset="0"/>
                <a:ea typeface="Times New Roman" panose="02020603050405020304" pitchFamily="18" charset="0"/>
              </a:rPr>
            </a:br>
            <a:endParaRPr lang="en-ZA" dirty="0"/>
          </a:p>
        </p:txBody>
      </p:sp>
      <p:sp>
        <p:nvSpPr>
          <p:cNvPr id="14" name="TextBox 13">
            <a:extLst>
              <a:ext uri="{FF2B5EF4-FFF2-40B4-BE49-F238E27FC236}">
                <a16:creationId xmlns:a16="http://schemas.microsoft.com/office/drawing/2014/main" id="{D3925039-E106-153C-C45C-12E51EF780B0}"/>
              </a:ext>
            </a:extLst>
          </p:cNvPr>
          <p:cNvSpPr txBox="1"/>
          <p:nvPr/>
        </p:nvSpPr>
        <p:spPr>
          <a:xfrm>
            <a:off x="568411" y="1469074"/>
            <a:ext cx="11121081" cy="3108543"/>
          </a:xfrm>
          <a:prstGeom prst="rect">
            <a:avLst/>
          </a:prstGeom>
          <a:noFill/>
        </p:spPr>
        <p:txBody>
          <a:bodyPr wrap="square">
            <a:spAutoFit/>
          </a:bodyPr>
          <a:lstStyle/>
          <a:p>
            <a:r>
              <a:rPr lang="en-ZA" sz="2800" dirty="0"/>
              <a:t>An item is discounted from R300 to R285. What percentage discount was applied?</a:t>
            </a:r>
          </a:p>
          <a:p>
            <a:endParaRPr lang="en-ZA" sz="2800" dirty="0"/>
          </a:p>
          <a:p>
            <a:r>
              <a:rPr lang="en-ZA" sz="2800" dirty="0"/>
              <a:t>	 </a:t>
            </a:r>
          </a:p>
          <a:p>
            <a:endParaRPr lang="en-ZA" sz="2800" dirty="0"/>
          </a:p>
          <a:p>
            <a:endParaRPr lang="en-ZA" sz="2800" dirty="0"/>
          </a:p>
          <a:p>
            <a:r>
              <a:rPr lang="en-ZA" sz="2800" dirty="0"/>
              <a:t>	 </a:t>
            </a:r>
          </a:p>
        </p:txBody>
      </p:sp>
      <p:sp>
        <p:nvSpPr>
          <p:cNvPr id="16" name="TextBox 15">
            <a:extLst>
              <a:ext uri="{FF2B5EF4-FFF2-40B4-BE49-F238E27FC236}">
                <a16:creationId xmlns:a16="http://schemas.microsoft.com/office/drawing/2014/main" id="{059C6078-CD88-B47F-5C26-C45971BA0066}"/>
              </a:ext>
            </a:extLst>
          </p:cNvPr>
          <p:cNvSpPr txBox="1"/>
          <p:nvPr/>
        </p:nvSpPr>
        <p:spPr>
          <a:xfrm>
            <a:off x="568411" y="3722282"/>
            <a:ext cx="11121081" cy="954107"/>
          </a:xfrm>
          <a:prstGeom prst="rect">
            <a:avLst/>
          </a:prstGeom>
          <a:noFill/>
        </p:spPr>
        <p:txBody>
          <a:bodyPr wrap="square">
            <a:spAutoFit/>
          </a:bodyPr>
          <a:lstStyle/>
          <a:p>
            <a:r>
              <a:rPr lang="en-ZA" sz="2800" dirty="0"/>
              <a:t>An item bought for R200 was sold for R475. What was the percentage profit?</a:t>
            </a:r>
          </a:p>
        </p:txBody>
      </p:sp>
      <p:pic>
        <p:nvPicPr>
          <p:cNvPr id="17" name="Picture 16">
            <a:extLst>
              <a:ext uri="{FF2B5EF4-FFF2-40B4-BE49-F238E27FC236}">
                <a16:creationId xmlns:a16="http://schemas.microsoft.com/office/drawing/2014/main" id="{74CA3CD3-965C-2A53-01EB-BA8F1C7B725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929273" y="2251154"/>
            <a:ext cx="4399356" cy="1198604"/>
          </a:xfrm>
          <a:prstGeom prst="rect">
            <a:avLst/>
          </a:prstGeom>
        </p:spPr>
      </p:pic>
      <p:pic>
        <p:nvPicPr>
          <p:cNvPr id="18" name="Picture 17" descr="&lt;EFOFEX&gt;&#10;id:fxe{e5a0afdb-e1ad-4763-a013-3826708729e4}&#10;&#10;FXData:AAAMeXicxVbpcptIEH4Vli1VpAoIBoQua1QFOnzJsmMrcZI9qhBCgggERmPLSrxV+3dfc59kh+mGJOtj99du+fh6+p6enh56D5e+R3sPR/wPKIeaD/3eg01JDlM6C2N/K039nXSZxO5GIYaiEsVSGrquPPUjzM6prkjwa1hWzjmlsxwGVK+L9bggRgUxLIjDgjgpiOOCOCqICSUCz6iewwUd5/Amh/wn91ZsaEgbYKqS7zI4hIxGFPOZQSQIXBiPwDFWY0xd8I17EUwnBwh6+qzd/EW7ybN23ot2Z8/aLV60mz5rF79oZ0O1na9l5hx+5mbTUkjHAFnvh+H5YPbhYiQdzc4m0sVbZ3I8kGRV067NgaYNZ0MQNOq6po2msiQHjKVdTdvtdvWdWU+ylTa71C5HAzVgcdTQtS3LQo/VF2wh93s5j//33UW/F/vMlTZu7FP5hqsEzL9nsuQlG+ZvGJWJLGmo5AVutvU575Yt1bbgb9k+8iW2T7l1bqh5263cTxUpCqUv0i4Ima9uU9fzu1Ka+eouc9MD6bcg48LAD1cB60okvT+Q5km28DN1Fy5Y0JV0rhOF9duNF/je2l90u7Gbrf3cCvPqSvLPRpPoMmj+k56R6/U0kW2/p8HG58liLwkWlaUl11eXbhxG++4rOwvd6NUBMLfhZ79L2inD9Q7y5le3UMhddDdJFrvRAS9uWjrl2azCjcqStKvnu8T1PGEsib9jRf6SfcfIRBDBUW+YOo8Sb62Gm0W+Jx44r3W55Epyv9GyNEPXaY+Xe1Nm4CVRknV/1HXX5fnK/S+olheD6/WpYbYUq9LT0v8r722iSC5vjmQZMilZSuSJhHJPqZu5K94+gZp3W9ePU7Y/+E8z7c2zvOXzzLS8d/JGyu8RXPNiGNhznAYe3HP7muKkHMPVNnGACuEO8RZxT8UAsO9xfQfjw34D02RDRWv+u/djDzNb57NaxGT4KJ08elfs8d9fKBjjY5j5Akxu1bJSphCMgbZnuN2jR14nIGnAVqaweg/wAeAjgAuAlfMAFgA+wBJgBXAOEACEAJ8A1gARQAzw7dvGTwrgCmAG8BbgHcB1MdPhHDLEFJEhbhFv8JzO6c2yck+r6vy1us2qc0NtuF6tphluJb1rVcw6aRCrY7T4ytDLZdMyrXan1TENs91oVhbLtBKFcTVQ+3qtuqzevw5qKgfuJ6gs7ypjev9TtUpeh7VfNyqpaeEv3F3lIucSFfhVdVMTgiiKKlGy+pnUDclqVpaZW3E18ZDabzH3GbV0oK4oEUTRfZeI76ErPwOQoqH45utNoeBgtSaPW2v0VGvZAzAYo91naG/7AvCWCrd31BTxd7Sjw5PahnxOH4XpoKPhk9FslE6pFyvrWIljZaLEE8WbKOuJcsbplbJe5SoWJNACgyasnCvANkACwhTgBiDDEB9wJ9hG9vETH3FCcgKKBpb47HHlDp/cy0cwGPGjwlPD22PrGBpb3hnhh4ZDDQuoQUmNUXaIOCwlNjXAr/OGEqMtPG4wyYQSOHl7SduGAWe/pu22Dt0fcNKE5CPabhHghtwPqK44syGGkv2Jk5bgOniZnQnmclzmclJS+InqTBFPS8lRme8FNWF4EixIC9NuFMq2VVJtlHUQm6XELB1eFg4N+ufvfwgKh5Ltf/16G5ejfyC+ex0KU1P4OMR5TocX6lXmrD+9u/6mB47hxE5ghZ+RQ0paBiGG2TFb4H9WhDrk9cfvfcH7CwaJ3ZE=&#10;&#10;&lt;/EFOFEX&gt;">
            <a:extLst>
              <a:ext uri="{FF2B5EF4-FFF2-40B4-BE49-F238E27FC236}">
                <a16:creationId xmlns:a16="http://schemas.microsoft.com/office/drawing/2014/main" id="{9A60A867-211A-7E38-9BA9-51A2E4DE0F0F}"/>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3929273" y="4815851"/>
            <a:ext cx="3661660" cy="1346886"/>
          </a:xfrm>
          <a:prstGeom prst="rect">
            <a:avLst/>
          </a:prstGeom>
        </p:spPr>
      </p:pic>
      <p:sp>
        <p:nvSpPr>
          <p:cNvPr id="3" name="Rectangle 2">
            <a:extLst>
              <a:ext uri="{FF2B5EF4-FFF2-40B4-BE49-F238E27FC236}">
                <a16:creationId xmlns:a16="http://schemas.microsoft.com/office/drawing/2014/main" id="{EBB49EE5-E42C-5847-E349-6A908CC6BE6F}"/>
              </a:ext>
            </a:extLst>
          </p:cNvPr>
          <p:cNvSpPr/>
          <p:nvPr/>
        </p:nvSpPr>
        <p:spPr>
          <a:xfrm>
            <a:off x="3589020" y="5702966"/>
            <a:ext cx="4594860" cy="4920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4114567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5755A-19EA-B161-2BD9-914B9B68D09D}"/>
              </a:ext>
            </a:extLst>
          </p:cNvPr>
          <p:cNvSpPr>
            <a:spLocks noGrp="1"/>
          </p:cNvSpPr>
          <p:nvPr>
            <p:ph type="title"/>
          </p:nvPr>
        </p:nvSpPr>
        <p:spPr>
          <a:xfrm>
            <a:off x="314325" y="365126"/>
            <a:ext cx="11563350" cy="558899"/>
          </a:xfrm>
        </p:spPr>
        <p:txBody>
          <a:bodyPr>
            <a:normAutofit fontScale="90000"/>
          </a:bodyPr>
          <a:lstStyle/>
          <a:p>
            <a:r>
              <a:rPr lang="en-US" sz="3600" dirty="0">
                <a:effectLst/>
                <a:latin typeface="Arial" panose="020B0604020202020204" pitchFamily="34" charset="0"/>
                <a:ea typeface="Times New Roman" panose="02020603050405020304" pitchFamily="18" charset="0"/>
              </a:rPr>
              <a:t>Did you know?</a:t>
            </a:r>
            <a:endParaRPr lang="en-ZA" dirty="0"/>
          </a:p>
        </p:txBody>
      </p:sp>
      <p:sp>
        <p:nvSpPr>
          <p:cNvPr id="4" name="TextBox 3">
            <a:extLst>
              <a:ext uri="{FF2B5EF4-FFF2-40B4-BE49-F238E27FC236}">
                <a16:creationId xmlns:a16="http://schemas.microsoft.com/office/drawing/2014/main" id="{C0CF40A3-7EB2-0DA3-60CD-40026E62ADCF}"/>
              </a:ext>
            </a:extLst>
          </p:cNvPr>
          <p:cNvSpPr txBox="1"/>
          <p:nvPr/>
        </p:nvSpPr>
        <p:spPr>
          <a:xfrm>
            <a:off x="586289" y="1613115"/>
            <a:ext cx="10955957" cy="707886"/>
          </a:xfrm>
          <a:prstGeom prst="rect">
            <a:avLst/>
          </a:prstGeom>
          <a:noFill/>
        </p:spPr>
        <p:txBody>
          <a:bodyPr wrap="square">
            <a:spAutoFit/>
          </a:bodyPr>
          <a:lstStyle/>
          <a:p>
            <a:r>
              <a:rPr lang="en-US" sz="4000" dirty="0">
                <a:effectLst/>
                <a:latin typeface="Arial" panose="020B0604020202020204" pitchFamily="34" charset="0"/>
                <a:ea typeface="Times New Roman" panose="02020603050405020304" pitchFamily="18" charset="0"/>
              </a:rPr>
              <a:t>17% of 53</a:t>
            </a:r>
            <a:endParaRPr lang="en-ZA" sz="4000" dirty="0">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EE94AFCD-3ACE-3123-50A8-156B85D68F52}"/>
              </a:ext>
            </a:extLst>
          </p:cNvPr>
          <p:cNvSpPr txBox="1"/>
          <p:nvPr/>
        </p:nvSpPr>
        <p:spPr>
          <a:xfrm>
            <a:off x="586289" y="3075057"/>
            <a:ext cx="10955957" cy="707886"/>
          </a:xfrm>
          <a:prstGeom prst="rect">
            <a:avLst/>
          </a:prstGeom>
          <a:noFill/>
        </p:spPr>
        <p:txBody>
          <a:bodyPr wrap="square">
            <a:spAutoFit/>
          </a:bodyPr>
          <a:lstStyle/>
          <a:p>
            <a:r>
              <a:rPr lang="en-US" sz="4000" dirty="0">
                <a:effectLst/>
                <a:latin typeface="Arial" panose="020B0604020202020204" pitchFamily="34" charset="0"/>
                <a:ea typeface="Times New Roman" panose="02020603050405020304" pitchFamily="18" charset="0"/>
              </a:rPr>
              <a:t>is</a:t>
            </a:r>
            <a:endParaRPr lang="en-ZA" sz="4000" dirty="0">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A178CD31-88E6-4B65-CC62-6CA55ABA1D69}"/>
              </a:ext>
            </a:extLst>
          </p:cNvPr>
          <p:cNvSpPr txBox="1"/>
          <p:nvPr/>
        </p:nvSpPr>
        <p:spPr>
          <a:xfrm>
            <a:off x="586289" y="4299165"/>
            <a:ext cx="10955957" cy="707886"/>
          </a:xfrm>
          <a:prstGeom prst="rect">
            <a:avLst/>
          </a:prstGeom>
          <a:noFill/>
        </p:spPr>
        <p:txBody>
          <a:bodyPr wrap="square">
            <a:spAutoFit/>
          </a:bodyPr>
          <a:lstStyle/>
          <a:p>
            <a:r>
              <a:rPr lang="en-US" sz="4000" dirty="0">
                <a:latin typeface="Arial" panose="020B0604020202020204" pitchFamily="34" charset="0"/>
                <a:ea typeface="Times New Roman" panose="02020603050405020304" pitchFamily="18" charset="0"/>
              </a:rPr>
              <a:t>53</a:t>
            </a:r>
            <a:r>
              <a:rPr lang="en-US" sz="4000" dirty="0">
                <a:effectLst/>
                <a:latin typeface="Arial" panose="020B0604020202020204" pitchFamily="34" charset="0"/>
                <a:ea typeface="Times New Roman" panose="02020603050405020304" pitchFamily="18" charset="0"/>
              </a:rPr>
              <a:t>% of 17</a:t>
            </a:r>
            <a:endParaRPr lang="en-ZA" sz="4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17903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t;EFOFEX&gt;&#10;id:fxe{27ab336c-30ae-4c23-b8b8-dd35976e4c67}&#10;&#10;FXData:AAAONHiczVfpcuJGEH4VhSpqIZaQRkKAMUOVuHxhjG02e2SzVUIIpEWXxdgYx6nK37xmniSj6Zb28JH8i8vH19PXfHP1jDoPl65DOw9H/A+kHjUeup0Hi5IMJnTmh+5Gmrhb6TIO7UgmuqwQ2ZTrmiY/9SPCzqkmS/Crm2amOaWzDPpUq4n2KBeGuTDIhcNcOMmF41w4yoUxJQLPqJbBlI4yuMgg+8my5QMa0DqEKuQ7BofAaEiRzwx6go7z4CEkxtkYURty41iEspcBdHr6bNz8xbjxs3HOi3Fnz8YtXoybPBsXvhhnwWz3vk4z1/A1bzYN2dAbYOv8NDjvzz5Mh9LR7GwsTd/2xsd9qaSo6jujr6qD2QAM9ZqmqsNJSSp5jCVtVd1ut7WtUYvTlTq7VC+HfcVjYVDX1A1LfYfVFmxR6nYyHf/v2otuJ3SZLUV26NLSNXfxmHvHSpITR8yNGC2RkqSik+PZ6cbluhu2VFpCv2G7wJXYLuHRWaDqbDalbiJLgS/9Lm09n7nKJrEdty0lqatsUzs5kP7wUm70XH/lsbZEkrsDaR6nCzdVtv6CeW1J4z6BX7uJHM911u6i3Q7tdO1mUcirLZU+6Q2ilcDz3/z0zK+jCrbdjgoDn8eLnSRUtCQtub+ytEM/2LXfWKlvB28OQLnx7902aSUM21vgzY9u7pClaEdxGtrBAZ/cpEjK2az8SGFx0tayUWJ7HjMWh9+pAnfJvlOkohOhUa6ZMg9iZ6340SIbE+84m+uiyZ1KXXvJ+MCJtHPtlBqa9jORSUdN/l86uqCzkWgFGVVfBS3jR1qvh1r9KWqvh575HL3XQzECivkZ+BzRpEL2/OrnSFBTs2Of1YCsBEKFzuu4NcdC7kCJtt5RvORGUJUNvPuEcYt4g7ijusA7bN9C5bcu4CKIqKgq/+3q38F1q/FrVvTJ8D1x8uhJYI1+fFzADTyC61qAwaOaZsJkgn1g7BkO9+hR1jFY6jCUCbTeA3wA+AhgA+DMOQALABdgCbACOAfwAHyALwBrgAAgBPj2WcJXCuAKYAbwFuAXgHf5dQzrkCImiAxxg3iN63ROr5flO1pR5nvKJq3MdaVuO9Wqqtvl5LZZNmqkTsx9vclbulY0G6Zhtvab+4ZutOqN8mKZlAM/rHhKV6tWlpW7Pa+qcOB5vPLytjyid79WcDsqpKr6v/F05WmmJQroK0pUFYYgCMpBvPpEarpkNsrL1C7bqngDWW+R+4yaGkhXlAgh332XiO9hV94DkHxD8cHXxFPD6uFsjR9vreFTW8vqQ8AI4+5he1tTwBsq0t7y45fhlu5r8BpqAZ/TR93sY6LBk71ZaJ1QJ5TXoRyG8lgOx7Izltdj+YzLK3m9ylxMINCEgAa0eleALYAYjAnANUCKXXzAkeA2so6feH8Lywk46jjFZ49n7vDJsXyEgCFfKlw1PD2Whl3jlu8N8Y3Yo7oJUr+QRmg7RBwUFovqkLd3QYneEhkjJBlTAitvLWlLh2emtaatlga73+OiAeQD2moS0Po8D7iuuLIuipL1hYsmvFPxMPfGyOW44HJSSPh10ZsgnhaWo4LvlBpQPAlOSBNp13NnyyykFtr2ERuFxSgSXuYJdfr3n38JCYuS5X59eI+K0t8Xnyw9ClVT5DjEek4HU8WdXWyabPDNHjiGFTuBFn4BDChp6sTQmrqpQ/5Z3tUhn3/8VBO6fwDDSmxl&#10;&#10;&lt;/EFOFEX&gt;">
            <a:extLst>
              <a:ext uri="{FF2B5EF4-FFF2-40B4-BE49-F238E27FC236}">
                <a16:creationId xmlns:a16="http://schemas.microsoft.com/office/drawing/2014/main" id="{A5AC3D25-969F-3A7A-6EFD-C7112CD5D974}"/>
              </a:ext>
            </a:extLst>
          </p:cNvPr>
          <p:cNvPicPr/>
          <p:nvPr/>
        </p:nvPicPr>
        <p:blipFill>
          <a:blip r:embed="rId2">
            <a:extLst>
              <a:ext uri="{28A0092B-C50C-407E-A947-70E740481C1C}">
                <a14:useLocalDpi xmlns:a14="http://schemas.microsoft.com/office/drawing/2010/main" val="0"/>
              </a:ext>
            </a:extLst>
          </a:blip>
          <a:stretch>
            <a:fillRect/>
          </a:stretch>
        </p:blipFill>
        <p:spPr>
          <a:xfrm>
            <a:off x="3037685" y="2211502"/>
            <a:ext cx="6116630" cy="2434996"/>
          </a:xfrm>
          <a:prstGeom prst="rect">
            <a:avLst/>
          </a:prstGeom>
        </p:spPr>
      </p:pic>
      <p:sp>
        <p:nvSpPr>
          <p:cNvPr id="2" name="Title 1">
            <a:extLst>
              <a:ext uri="{FF2B5EF4-FFF2-40B4-BE49-F238E27FC236}">
                <a16:creationId xmlns:a16="http://schemas.microsoft.com/office/drawing/2014/main" id="{5975755A-19EA-B161-2BD9-914B9B68D09D}"/>
              </a:ext>
            </a:extLst>
          </p:cNvPr>
          <p:cNvSpPr>
            <a:spLocks noGrp="1"/>
          </p:cNvSpPr>
          <p:nvPr>
            <p:ph type="title"/>
          </p:nvPr>
        </p:nvSpPr>
        <p:spPr>
          <a:xfrm>
            <a:off x="314325" y="365126"/>
            <a:ext cx="11563350" cy="558899"/>
          </a:xfrm>
        </p:spPr>
        <p:txBody>
          <a:bodyPr>
            <a:normAutofit fontScale="90000"/>
          </a:bodyPr>
          <a:lstStyle/>
          <a:p>
            <a:r>
              <a:rPr lang="en-US" sz="3600" dirty="0">
                <a:effectLst/>
                <a:latin typeface="Arial" panose="020B0604020202020204" pitchFamily="34" charset="0"/>
                <a:ea typeface="Times New Roman" panose="02020603050405020304" pitchFamily="18" charset="0"/>
              </a:rPr>
              <a:t>Using </a:t>
            </a:r>
            <a:r>
              <a:rPr lang="en-US" sz="3600" dirty="0">
                <a:effectLst/>
                <a:highlight>
                  <a:srgbClr val="FFFF00"/>
                </a:highlight>
                <a:latin typeface="Arial" panose="020B0604020202020204" pitchFamily="34" charset="0"/>
                <a:ea typeface="Times New Roman" panose="02020603050405020304" pitchFamily="18" charset="0"/>
              </a:rPr>
              <a:t>multipliers</a:t>
            </a:r>
            <a:r>
              <a:rPr lang="en-US" sz="3600" dirty="0">
                <a:effectLst/>
                <a:latin typeface="Arial" panose="020B0604020202020204" pitchFamily="34" charset="0"/>
                <a:ea typeface="Times New Roman" panose="02020603050405020304" pitchFamily="18" charset="0"/>
              </a:rPr>
              <a:t> helps us understand the formulae involved</a:t>
            </a:r>
            <a:br>
              <a:rPr lang="en-ZA" sz="1800" dirty="0">
                <a:effectLst/>
                <a:latin typeface="Times New Roman" panose="02020603050405020304" pitchFamily="18" charset="0"/>
                <a:ea typeface="Times New Roman" panose="02020603050405020304" pitchFamily="18" charset="0"/>
              </a:rPr>
            </a:br>
            <a:endParaRPr lang="en-ZA" dirty="0"/>
          </a:p>
        </p:txBody>
      </p:sp>
      <p:sp>
        <p:nvSpPr>
          <p:cNvPr id="7" name="TextBox 6">
            <a:extLst>
              <a:ext uri="{FF2B5EF4-FFF2-40B4-BE49-F238E27FC236}">
                <a16:creationId xmlns:a16="http://schemas.microsoft.com/office/drawing/2014/main" id="{1F393681-87F5-5F1C-58F7-4718073FB91C}"/>
              </a:ext>
            </a:extLst>
          </p:cNvPr>
          <p:cNvSpPr txBox="1"/>
          <p:nvPr/>
        </p:nvSpPr>
        <p:spPr>
          <a:xfrm>
            <a:off x="641884" y="937337"/>
            <a:ext cx="9679406" cy="830997"/>
          </a:xfrm>
          <a:prstGeom prst="rect">
            <a:avLst/>
          </a:prstGeom>
          <a:noFill/>
        </p:spPr>
        <p:txBody>
          <a:bodyPr wrap="square">
            <a:spAutoFit/>
          </a:bodyPr>
          <a:lstStyle/>
          <a:p>
            <a:r>
              <a:rPr lang="en-US" sz="2400" dirty="0">
                <a:effectLst/>
                <a:latin typeface="Arial" panose="020B0604020202020204" pitchFamily="34" charset="0"/>
                <a:ea typeface="Times New Roman" panose="02020603050405020304" pitchFamily="18" charset="0"/>
              </a:rPr>
              <a:t>R300 is invested at 10% p.a. compounded annually.</a:t>
            </a:r>
            <a:endParaRPr lang="en-ZA" sz="2400" dirty="0">
              <a:effectLst/>
              <a:latin typeface="Times New Roman" panose="02020603050405020304" pitchFamily="18" charset="0"/>
              <a:ea typeface="Times New Roman" panose="02020603050405020304" pitchFamily="18" charset="0"/>
            </a:endParaRPr>
          </a:p>
          <a:p>
            <a:r>
              <a:rPr lang="en-US" sz="2400" dirty="0">
                <a:effectLst/>
                <a:latin typeface="Arial" panose="020B0604020202020204" pitchFamily="34" charset="0"/>
                <a:ea typeface="Times New Roman" panose="02020603050405020304" pitchFamily="18" charset="0"/>
              </a:rPr>
              <a:t>What will it be worth after five years?</a:t>
            </a:r>
            <a:endParaRPr lang="en-ZA" sz="2400" dirty="0">
              <a:effectLst/>
              <a:latin typeface="Times New Roman" panose="02020603050405020304" pitchFamily="18" charset="0"/>
              <a:ea typeface="Times New Roman" panose="02020603050405020304" pitchFamily="18" charset="0"/>
            </a:endParaRPr>
          </a:p>
        </p:txBody>
      </p:sp>
      <p:sp>
        <p:nvSpPr>
          <p:cNvPr id="13" name="Rectangle 12">
            <a:extLst>
              <a:ext uri="{FF2B5EF4-FFF2-40B4-BE49-F238E27FC236}">
                <a16:creationId xmlns:a16="http://schemas.microsoft.com/office/drawing/2014/main" id="{ACF40C15-C78F-85C1-496D-0B298E9652A7}"/>
              </a:ext>
            </a:extLst>
          </p:cNvPr>
          <p:cNvSpPr/>
          <p:nvPr/>
        </p:nvSpPr>
        <p:spPr>
          <a:xfrm>
            <a:off x="2824006" y="2079057"/>
            <a:ext cx="3451666" cy="3946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Rectangle 13">
            <a:extLst>
              <a:ext uri="{FF2B5EF4-FFF2-40B4-BE49-F238E27FC236}">
                <a16:creationId xmlns:a16="http://schemas.microsoft.com/office/drawing/2014/main" id="{9DA718A7-4CC5-E418-49F2-2C4CCF7D6937}"/>
              </a:ext>
            </a:extLst>
          </p:cNvPr>
          <p:cNvSpPr/>
          <p:nvPr/>
        </p:nvSpPr>
        <p:spPr>
          <a:xfrm>
            <a:off x="2824006" y="2519316"/>
            <a:ext cx="4645198" cy="3946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Rectangle 14">
            <a:extLst>
              <a:ext uri="{FF2B5EF4-FFF2-40B4-BE49-F238E27FC236}">
                <a16:creationId xmlns:a16="http://schemas.microsoft.com/office/drawing/2014/main" id="{15E81D70-4901-4D61-F1EC-258837919072}"/>
              </a:ext>
            </a:extLst>
          </p:cNvPr>
          <p:cNvSpPr/>
          <p:nvPr/>
        </p:nvSpPr>
        <p:spPr>
          <a:xfrm>
            <a:off x="2824006" y="2970645"/>
            <a:ext cx="5097586" cy="3946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Rectangle 15">
            <a:extLst>
              <a:ext uri="{FF2B5EF4-FFF2-40B4-BE49-F238E27FC236}">
                <a16:creationId xmlns:a16="http://schemas.microsoft.com/office/drawing/2014/main" id="{8828B3B5-7C0A-76BE-63FA-88FC7720D8EF}"/>
              </a:ext>
            </a:extLst>
          </p:cNvPr>
          <p:cNvSpPr/>
          <p:nvPr/>
        </p:nvSpPr>
        <p:spPr>
          <a:xfrm>
            <a:off x="2824005" y="3397717"/>
            <a:ext cx="5857981" cy="3946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7" name="Rectangle 16">
            <a:extLst>
              <a:ext uri="{FF2B5EF4-FFF2-40B4-BE49-F238E27FC236}">
                <a16:creationId xmlns:a16="http://schemas.microsoft.com/office/drawing/2014/main" id="{C2E1425E-7D4A-98A0-19EE-F3CA16BBBD80}"/>
              </a:ext>
            </a:extLst>
          </p:cNvPr>
          <p:cNvSpPr/>
          <p:nvPr/>
        </p:nvSpPr>
        <p:spPr>
          <a:xfrm>
            <a:off x="2824005" y="3824789"/>
            <a:ext cx="6330310" cy="3946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8" name="Rectangle 17">
            <a:extLst>
              <a:ext uri="{FF2B5EF4-FFF2-40B4-BE49-F238E27FC236}">
                <a16:creationId xmlns:a16="http://schemas.microsoft.com/office/drawing/2014/main" id="{D56220AD-2AD2-DADB-2D4C-AD9DDBD479EA}"/>
              </a:ext>
            </a:extLst>
          </p:cNvPr>
          <p:cNvSpPr/>
          <p:nvPr/>
        </p:nvSpPr>
        <p:spPr>
          <a:xfrm>
            <a:off x="2824004" y="4251861"/>
            <a:ext cx="7157393" cy="3946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2897202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7C021-FE4B-95BE-1E1D-C0B7138042F6}"/>
              </a:ext>
            </a:extLst>
          </p:cNvPr>
          <p:cNvSpPr>
            <a:spLocks noGrp="1"/>
          </p:cNvSpPr>
          <p:nvPr>
            <p:ph type="title"/>
          </p:nvPr>
        </p:nvSpPr>
        <p:spPr/>
        <p:txBody>
          <a:bodyPr>
            <a:normAutofit fontScale="90000"/>
          </a:bodyPr>
          <a:lstStyle/>
          <a:p>
            <a:r>
              <a:rPr lang="en-US" sz="4000" dirty="0">
                <a:latin typeface="Arial" panose="020B0604020202020204" pitchFamily="34" charset="0"/>
                <a:ea typeface="Times New Roman" panose="02020603050405020304" pitchFamily="18" charset="0"/>
              </a:rPr>
              <a:t>Now let’s review what we learnt before Grade 12</a:t>
            </a:r>
            <a:br>
              <a:rPr lang="en-ZA" dirty="0">
                <a:latin typeface="Times New Roman" panose="02020603050405020304" pitchFamily="18" charset="0"/>
                <a:ea typeface="Times New Roman" panose="02020603050405020304" pitchFamily="18" charset="0"/>
              </a:rPr>
            </a:br>
            <a:endParaRPr lang="en-ZA" dirty="0"/>
          </a:p>
        </p:txBody>
      </p:sp>
      <p:sp>
        <p:nvSpPr>
          <p:cNvPr id="4" name="Rectangle 2">
            <a:extLst>
              <a:ext uri="{FF2B5EF4-FFF2-40B4-BE49-F238E27FC236}">
                <a16:creationId xmlns:a16="http://schemas.microsoft.com/office/drawing/2014/main" id="{561E1C40-979A-7435-4188-BC995F0081DB}"/>
              </a:ext>
            </a:extLst>
          </p:cNvPr>
          <p:cNvSpPr>
            <a:spLocks noChangeArrowheads="1"/>
          </p:cNvSpPr>
          <p:nvPr/>
        </p:nvSpPr>
        <p:spPr bwMode="auto">
          <a:xfrm>
            <a:off x="673768" y="1245473"/>
            <a:ext cx="477085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In each of the formulae below:</a:t>
            </a:r>
            <a:endParaRPr kumimoji="0" lang="en-ZA" altLang="en-US" sz="1200" b="0" i="0" u="none" strike="noStrike" cap="none" normalizeH="0" baseline="0" dirty="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ZA" altLang="en-US" sz="3600" b="0" i="0" u="none" strike="noStrike" cap="none" normalizeH="0" baseline="0" dirty="0">
              <a:ln>
                <a:noFill/>
              </a:ln>
              <a:solidFill>
                <a:schemeClr val="tx1"/>
              </a:solidFill>
              <a:effectLst/>
              <a:latin typeface="Arial" panose="020B0604020202020204" pitchFamily="34" charset="0"/>
            </a:endParaRPr>
          </a:p>
        </p:txBody>
      </p:sp>
      <p:pic>
        <p:nvPicPr>
          <p:cNvPr id="2049" name="Picture 17" descr="&lt;EFOFEX&gt;&#10;id:fxe{61107471-758a-4485-a1e4-5690877d28ba}&#10;&#10;FXData:AAANA3icxVfpcuJGEH6VCVXUQq2ELgQYM1SJyxfGrJfNHtmkSkgCadFlMRiz61Tlb14zT5LRdEvxxkfybwvw19PXfNMz6pF799eeQ3v3p/wH0oAa9/3evUW1HGZ0EUTelsy8PblOIjuWNF2SNcmUmqoqPfURYVdUlQh8ddPMNRd0kcOQqg0xnhTCuBBGhXBSCOeFcFYIp4UwpZrAS6rmMKeTHN7kkH/ybMWCRrQJobL2HYMTYDSmyGcBM8HERfAYEmM1JtSG3LgWoRzkAJNePBu3fDFu+myc82Lc5bNx7otxs2fjohfjLKj24J8ycw3f85baknQdbb2fRlfDxcf5mJwuLqdk/m4wPRuSiqwo742hoowWIzA0G6qijGcVUvEZS7uKst/vG3ujkWRrZXGtXI+Hss+isKkqW5YFDmu4zK30e7mO//Vst9+LPGaT2I48WrnhLj7z7liFOEnMvJjRilYhCjo5vp1tPa7bsZXcEfotO4QeYYeUR+eBirPdVvqpRMKAfCN7P2CevE1tx+uSNPPkfWanx+R3P+NG3wvWPusSLb07Jsskc71M3gcu87tE5T5h0NjFju85G8/tdiM723h5FPLqkspnvaWpFfD8Lz899+spgm2/p8DCl4l7IEJFK2TF/eWVHQXhofvKygI7fHUMym3w1etqnZTheA+8+aNbOOQpunGSRXZ4zIublkk5m3UQyyxJu2q+ShwvE8aS6DtV6K3Yd4pMTCI08g2Tl2HibOQgdvM18YnzWpdD7lTpz4nMSxzETpDaIbGjZBczruJc7IyRWzvceT0l/VHsLE7FdpxdtAtt5rkP+Hmx+8PZBZxIwM9L5m0ZyThBkvJDxHjTzoUgcX8gt5hzi3fRkhNKVg85bQUpJT/F+ZHOn2hoOEVbspbYlxzoONZ7ij17Ak3GwFYujHvEHeKB6gLvcHwLjcx6A30tpuIh+X832QFuD5XfGmJOhtfj+aMbzpr8+66EC2UCt48Ag0e1zZRJGs6BsZe43NNHWadgacJSZjD6APAR4BOADYCVcwBcAA9gBbAGuALwAQKALwAbgBAgAnh4y/KdAngLsAB4B/AzwPvidoF9yBBTRIa4RbzBfbqiN6vqHa3Jy9fyNqstdblpO/W6otvV9LZdNRpaUzOP9DYf6Wo5bJmG2TlqHxm60Wm2qu4qrYZBVPPlvlqvrWp3r/26zIHn8aur2+qE3v1Sq2mvg/pvsazVleBXnq46z7WaDPqaHNeFIQzDapisP2sNnZit6iqzq7YirnTrHXJfUFMF6S3VhFCcvmvED3AqvwJoxYHii2+0hMMAqzV9fLTGTx0tawgBE4z7CsfbmgPuqEh7Sw0x/54eqXC5d4DPxaNpjjDR6MnZLLTOqBNJm0iKImkqRVPJmUqbqXTJ5bW0WecuJhBoQ0ALRoO3gB2ABIwpwA1AhlN8xJXgMbLOnnidFJZzcNSxxJePK3fy5Fo+QcCYbxXuGj49lopTR8h6jK88A6qbIA1LaYK2E8RRabGoDnkHb6imd0TGGEkmVIOdt1a0o+uw9xva6ahw+n0uGkA+pJ22BtqA5wHXNVc2RVOyvnDRFNoBPsyDKXI5K7mclxK+LA9miBel5bTkO6cGNE8NC9JG2s3C2TJLqYO2I8RWaTHKhNdFQp3+9cefQnKxxl6O8B45KVv/ULyBDyh0TZHjBPs5Hc3lSG9aB/fTgzNwBtnOYYQvtCOqtXVNNYyOaUD+cqoTXn/8z0Po/gYQ8hLb&#10;&#10;&lt;/EFOFEX&gt;">
            <a:extLst>
              <a:ext uri="{FF2B5EF4-FFF2-40B4-BE49-F238E27FC236}">
                <a16:creationId xmlns:a16="http://schemas.microsoft.com/office/drawing/2014/main" id="{5070A78B-E9C0-051B-28BF-F1364B62DB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8181" y="1916980"/>
            <a:ext cx="4341815" cy="142213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e 9">
            <a:extLst>
              <a:ext uri="{FF2B5EF4-FFF2-40B4-BE49-F238E27FC236}">
                <a16:creationId xmlns:a16="http://schemas.microsoft.com/office/drawing/2014/main" id="{5D3C563E-6D73-622F-9134-2B29E5BB8CA5}"/>
              </a:ext>
            </a:extLst>
          </p:cNvPr>
          <p:cNvGraphicFramePr>
            <a:graphicFrameLocks noGrp="1"/>
          </p:cNvGraphicFramePr>
          <p:nvPr>
            <p:extLst>
              <p:ext uri="{D42A27DB-BD31-4B8C-83A1-F6EECF244321}">
                <p14:modId xmlns:p14="http://schemas.microsoft.com/office/powerpoint/2010/main" val="162226600"/>
              </p:ext>
            </p:extLst>
          </p:nvPr>
        </p:nvGraphicFramePr>
        <p:xfrm>
          <a:off x="323166" y="3624323"/>
          <a:ext cx="5121460" cy="3084485"/>
        </p:xfrm>
        <a:graphic>
          <a:graphicData uri="http://schemas.openxmlformats.org/drawingml/2006/table">
            <a:tbl>
              <a:tblPr firstRow="1" firstCol="1" bandRow="1">
                <a:tableStyleId>{5940675A-B579-460E-94D1-54222C63F5DA}</a:tableStyleId>
              </a:tblPr>
              <a:tblGrid>
                <a:gridCol w="1889548">
                  <a:extLst>
                    <a:ext uri="{9D8B030D-6E8A-4147-A177-3AD203B41FA5}">
                      <a16:colId xmlns:a16="http://schemas.microsoft.com/office/drawing/2014/main" val="3040220067"/>
                    </a:ext>
                  </a:extLst>
                </a:gridCol>
                <a:gridCol w="3231912">
                  <a:extLst>
                    <a:ext uri="{9D8B030D-6E8A-4147-A177-3AD203B41FA5}">
                      <a16:colId xmlns:a16="http://schemas.microsoft.com/office/drawing/2014/main" val="1954594006"/>
                    </a:ext>
                  </a:extLst>
                </a:gridCol>
              </a:tblGrid>
              <a:tr h="789902">
                <a:tc gridSpan="2">
                  <a:txBody>
                    <a:bodyPr/>
                    <a:lstStyle/>
                    <a:p>
                      <a:pPr algn="l"/>
                      <a:r>
                        <a:rPr lang="en-US" sz="2000" dirty="0">
                          <a:effectLst/>
                          <a:highlight>
                            <a:srgbClr val="00FF00"/>
                          </a:highlight>
                        </a:rPr>
                        <a:t>Appreciation </a:t>
                      </a:r>
                      <a:r>
                        <a:rPr lang="en-US" sz="2000" dirty="0">
                          <a:effectLst/>
                        </a:rPr>
                        <a:t>occurs when something </a:t>
                      </a:r>
                    </a:p>
                    <a:p>
                      <a:pPr algn="l"/>
                      <a:r>
                        <a:rPr lang="en-US" sz="2000" dirty="0">
                          <a:effectLst/>
                          <a:highlight>
                            <a:srgbClr val="00FF00"/>
                          </a:highlight>
                        </a:rPr>
                        <a:t>GAINS</a:t>
                      </a:r>
                      <a:r>
                        <a:rPr lang="en-US" sz="2000" dirty="0">
                          <a:effectLst/>
                        </a:rPr>
                        <a:t> value </a:t>
                      </a:r>
                      <a:endParaRPr lang="en-ZA"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hMerge="1">
                  <a:txBody>
                    <a:bodyPr/>
                    <a:lstStyle/>
                    <a:p>
                      <a:endParaRPr lang="en-ZA"/>
                    </a:p>
                  </a:txBody>
                  <a:tcPr/>
                </a:tc>
                <a:extLst>
                  <a:ext uri="{0D108BD9-81ED-4DB2-BD59-A6C34878D82A}">
                    <a16:rowId xmlns:a16="http://schemas.microsoft.com/office/drawing/2014/main" val="2881324859"/>
                  </a:ext>
                </a:extLst>
              </a:tr>
              <a:tr h="562036">
                <a:tc>
                  <a:txBody>
                    <a:bodyPr/>
                    <a:lstStyle/>
                    <a:p>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2000" dirty="0">
                          <a:effectLst/>
                        </a:rPr>
                        <a:t>simple increase / interest</a:t>
                      </a:r>
                      <a:endParaRPr lang="en-ZA"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050762775"/>
                  </a:ext>
                </a:extLst>
              </a:tr>
              <a:tr h="726282">
                <a:tc>
                  <a:txBody>
                    <a:bodyPr/>
                    <a:lstStyle/>
                    <a:p>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2000" dirty="0">
                          <a:effectLst/>
                        </a:rPr>
                        <a:t>compound increase / interest</a:t>
                      </a:r>
                      <a:endParaRPr lang="en-ZA"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650875909"/>
                  </a:ext>
                </a:extLst>
              </a:tr>
              <a:tr h="1006265">
                <a:tc gridSpan="2">
                  <a:txBody>
                    <a:bodyPr/>
                    <a:lstStyle/>
                    <a:p>
                      <a:r>
                        <a:rPr lang="en-US" sz="2000" dirty="0">
                          <a:effectLst/>
                        </a:rPr>
                        <a:t>Inflation is always calculated with the compound increase formula and is always compounded annually.</a:t>
                      </a:r>
                      <a:endParaRPr lang="en-ZA"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hMerge="1">
                  <a:txBody>
                    <a:bodyPr/>
                    <a:lstStyle/>
                    <a:p>
                      <a:endParaRPr lang="en-ZA"/>
                    </a:p>
                  </a:txBody>
                  <a:tcPr/>
                </a:tc>
                <a:extLst>
                  <a:ext uri="{0D108BD9-81ED-4DB2-BD59-A6C34878D82A}">
                    <a16:rowId xmlns:a16="http://schemas.microsoft.com/office/drawing/2014/main" val="2750925313"/>
                  </a:ext>
                </a:extLst>
              </a:tr>
            </a:tbl>
          </a:graphicData>
        </a:graphic>
      </p:graphicFrame>
      <p:pic>
        <p:nvPicPr>
          <p:cNvPr id="2061" name="Picture 1" descr="&lt;EFOFEX&gt;&#10;id:fxe{340108c6-77d3-47fc-a042-adca9b60ef17}&#10;&#10;FXData:AAALGnicjVbpcuJGEH4VRVVkoVZCGglxmaFKnD4wxhhnj2xSJYRAWiQki7Gxd52q/M1r5kkymm5pd+MjKWy+nr57pqeZzuPcc2nn8Zj/A9Wj5mO382hTksGULoLI20tT7yDN48jZKcRQVKJYSk3Xlec+wuyC6ooEf4ZlZZwzusigT/WqWI9yYpgTg5wY58RpTpzkxHFOTCgReE71DGbg/TKD7JN5ywsa0BqYquSHDMZgM6SYzwIiQeDceEhH3+3GiDrgG2sRzF4GEPTsRbvlq3aTF+3cV+3OX7RbvWo3fdEuetXOht3ufdtmzsnOnNSVOip3fhpc9BcfZkPpeHE+kWbXvclJX5JVTXtn9jVtsBiAoFbVNW04lSXZZyxpa9rhcKgezGqcbrTFXJsP+6rPorCma3uWBi6rrthK7nYyHv/2nFW3E3nMkXZO5FH5hqv4zLtnsuTGO+btGJWJLGmo5PpOuvc475at1abg79lD6EnsIeHWmaHm7vdyN1GkMJC+Sgc/YJ66TxzXa0tJ6qmH1EmOpD/8lAt9L9j4rC2R5P5IWsbpykvVQ7BiflvSuU4YVG93ru+5W2/VbkdOuvUyK8yrLcmfjDrRZdD8Lz0j0+toIttuR4PCl/HqQRIsKktrrq+unSgIH9pv7DRwwjdHwNwHX7w2aSYM1wfIm9/cXCFz0d7FaeSER3xzk8Ipz2YT7FQWJ209qxLXy5ixOPqBFXpr9gMjFUEER71h6jKM3a0a7FZZTTxwttfFkivJ3bL984YdzSodLeEVZrVlhWbnDF2Y96q9xGZ1oQ3tdxQv8ghaz8T7LYQHxFvEB2oIvMf1HXS3fQnNvqNi6/7feHuAkaLzUSJiMpyZp0/Gnj369wCFKTOCkSTA5FYNK2EKwRhoe47lHj/xOgFJDUqZwuo9wAeAjwAOAO6cC7AC8ADWABuACwAfIAD4DLAFCAEigBnAJcAc4ApgAXAN8AvAu3zkwDmkiAkiQ9wj3uA5XdCbdemeltXlW3WflpeGWnPcSkUznFJy1yiZVVIjVsto8JWhF8u6ZVrNVqNlGmazVi+t1kkpDKKyr3b1Snldvn/rV1QO3I9fWt+VRvT+13KZvA0qv+9UUtGC37i70izjEhX4ZXVXEYIwDEthvPlEqoZk1Uvr1Ck5mpjz9jXmvqCWDtQVJYLIu2+O+B668gsAyRuKF1+tC4Ue7tbkaWsNn2stuw8GI7T7Au1t4y/kLRVu76gp4h9oS4eJ34R8zp6EaaGjwbPRbJROqRsp20iJImWiRBPFnSjbiXLO6Y2y3WQqFiTQAIM6rHpXgE2AGIQJwA1AiiE+YCXYRvbJM28MITkFRYO2GnAtz5/u3fjZaj7CqQz5YeG54f2xdQweYd5D/CXsUcMCql9QI5SNEQeFxKYG+O1dUmI0hccddkJMCZy9vaZNw4DT39JmU4f+9zlpQvIhbTYIcAPuB1Q3nFkTY8n+zElLcHt4nXsTzOWkyOW0oPAN1ZsinhWS4yLfGTVhfBLckAamXcuVbaugmihrIdYLiVk4nOcODfr3n38JaoV77H17XoyK4d8XD7MehbkpfIxxotPBTN3cJbfj1u13XXAC3k5hhe+cASUNg+imaRAT/Behxnz/8UEqeP8AKZ9oLA==&#10;&#10;&lt;/EFOFEX&gt;">
            <a:extLst>
              <a:ext uri="{FF2B5EF4-FFF2-40B4-BE49-F238E27FC236}">
                <a16:creationId xmlns:a16="http://schemas.microsoft.com/office/drawing/2014/main" id="{6E36C62E-DA5A-2CA4-5247-5109C63C44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0093" y="4072441"/>
            <a:ext cx="684073" cy="243026"/>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8" descr="&lt;EFOFEX&gt;&#10;id:fxe{1d6b6444-7d47-4262-8c36-d149c7d8e0f1}&#10;&#10;FXData:AAALR3icjVZ5b+pGEP8qLhIKKDa+MFfYSObKBYQQ0ry8vlYyxmA/fMVsQkhTqf/2a/aTdL0zdl4aklaE/Gbn3tnZYdsvU8cm7ZdT9gWqQ/SX4/aLSdQUxmTmBc5GGDtbYRoFViiqmiipoiFWFUXc9+Fml0QRBfjTDCPlXJBZCl2iVPh6kBH9jOhlxElGnGfEWUacZsSQqBxHRElhAt6vUkg/qbdsQz1SBVNJfZPBCdj0CeYzg0gQODPuk8EP1RgQC3zjXjizkwIEvfjQbv6p3fBDO/tTu9GHdotP7cYf2gWf2plQ7c5rmRmHnbmmGKLRBFH7p95ld3Y36Quns9FQmNx0hmddoSDJ8q3eleXerAeCakWR5f64IBRcSuOWLG+328pWr0TJSp5N5Wm/K7k08KuKvKGJZ9PKgi4Kx+2Ux/471uK4HTjUEkIrcEjhnqm41HmiBcGOQuqElBTUgiCjku1aycZhvAe6lBqcv6E73xHoLmbWqaFsbzaF41gUfE/4Xdi6HnWkTWzZTkuIE0faJlZ8JPzhJkzoOt7KpS1BjZ+OhHmULJxE2noL6rYEhen4XuUhtF3HXjuLViuwkrWTWmFeLaHwTaupSgE0/0tPS/XaMs/2uC3DxufRYidwFikIS6YvLa3A83etg64VzBPPOjgC9sZ7dlpqI6a43kLm7O5mCqmTVhglgeUfsfLGuVuWz8oLJRrFLSXdJ67nEaVR8IblO0v6hpHwIJwj3VNp7kf2WvLCRborFjitdr5kSiwsK3S4f0Mm241/wHRMMimph15YZsVg2qwWMfumlUjLknYF9GzW2eYcW9uGpjVvCV77ATSqjtOAC7eID4g7onF8wvUj3AXzCq5GSHhe/28Y7mAAKWzw8JgUJ+z5uyFpDv49bmEmDWCAcdCZVd2IqahiDLQd4XZP33kdgqQKWxnD6gvAHcBXAAsAK2cDLAAcgCXACuASwAXwAL4DrAF8gABgAnAFMAW4BpgB3AD8DHCbDSg4hwQxRqSIG8R7PKdLcr8sPpGSND+UNklprklVyy6XZc0qxo/1ol5Rq6rR1OpspSn5smboRqNZb+qa3qjWiotlXPS9oORKx0q5tCw9HbpliQHz4xaXj8UBefqllDZl+bdQUsuy9ytzV5ykXFUCfkkKy1zg+37Rj1bf1IomGLXiMrGKlsx/FcwbzH1GDAWoa6JyIuu+KeIX6MpnADVrKLb5So0rdLBaw/et1d/XWmYXDAZo9wztbeLv6QPhbh+JzuNvSVOB34cG5HPxLkwTHfX2RjNROiZ2IK4DMQjEoRgMRXsorofiiNErcb1KVQxIoA4GNVh1rgEbABEIY4B7gARD3OFOsI3Msz0vEi45B0UNHxTm6H3pTvZu5iscSp+dFR4bXh9TwdgBpt3Hn80O0Qygujk1QNkJYi+XmEQDv50romoN7jHERoiICkdvLklD0+Dw16TRUKD9XUbqkLxPGnUVuB7zA6orxqzyqWR+Z6TBuR28zZ0h5nKW53KeU/jg6owRL3LJaZ7vhOgwPVUsSB3TrmbKppFTDZQ1EWu5RM8dTjOHGvn7z784tcAaO69vkUE++7v8FdchMDa5jxMc6KQ3kZoj9+q62/uhCc7A2zms8FHUI2pdUxVdN+A2Dl5DnbD64+uV8/4BjO523A==&#10;&#10;&lt;/EFOFEX&gt;">
            <a:extLst>
              <a:ext uri="{FF2B5EF4-FFF2-40B4-BE49-F238E27FC236}">
                <a16:creationId xmlns:a16="http://schemas.microsoft.com/office/drawing/2014/main" id="{1CCC364D-3B29-4F15-74FF-E1D3E070FF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628" y="4583581"/>
            <a:ext cx="1233132" cy="243026"/>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5" descr="&lt;EFOFEX&gt;&#10;id:fxe{396ab2b0-2574-4051-9f33-94cfcf02cdcd}&#10;&#10;FXData:AAALHHicjVZ5b+pGEP8qriX0QLHxhbnCIpkzByGEkCZ5fa1kbIP9sLFjNiFJU6n/9mv2k3S9M3ab5mhFwm927tmdHbbzMvcc0nk5Yv9A9Yjx0u28WETLYEoWQeTthKm3F+ZxZG8lTZdkTTKlmqpK73242TlRJQH+dNPMOKdkkUGfqFW+HuXEMCcGOTHOiZOcOM6Jo5yYEI3jGVEzmIH3CzJ66WafzFte0IDUwFTWXmUwBpshwXwWEAkC58bDzGOxGyNig2+shTN7GUDQ0w/tlp/aTT60cz61O/vQzv3UbvqhXfSpnQW73cvkBSc781ZLqusg6vwwOO8vbmdD4WhxNhFmV73JcV8QZUW5NvqKMlgMQFCrqooynIqC6FOatBVlv99X90Y1TtfKYq7Mh33Zp1FYU5UdTQOHVl3qit1OxmPfnu12O5FHbWFrRx4R75iKT71HKgpOvKXelhJREwUFlRzfTnce493Tldzk/B19Cj2BPiXMOjNUnN1O7CaSEAbCr8LeD6gn7xLb8dpCknryPrWTQ+E3P2VC3wvWPm0LWvJ4KCzj1PVSeR+41G8LKtMJg+r91vE9Z+O57XZkpxsvs8K82oL4Ta9rqgia/6WnZ3odhWfb7ShQ+DJ2nwTOIqKwYvryyo6C8Kn9xUoDO/xyCMxd8Oy1tWZCcb2HvNnNzRUyF+1tnEZ2eMg2NymcsmzWwVamcdJWsypxvYwpjaNXrNBb0VeMlAfhHPmOysswdjZysHWzmljgbK+LJVMSuxaZlbWDoPLLtqMkrMasuqzU7KShD/NutZbYrg40onVN8CqPoPkMvOFcuEe8R3wivEWtR1w/QH9bF9DuW8I37/8NuCcYKiobJjwmxal58mbwWaN/j1CYMyMYShwMZtUwEyppGANtz7DcozdeJyCpQSlTWN0A3AJ8BbABcOccABfAA1gBrAHOAXyAAOA7wAYgBIgAZgAXAHOAS4AFwBXAjwDX+dCBc0gRE0SKuEO8w3M6J3er0iMpy8sDeZeWl7pcs51KRdHtUvLQKBlVraaZLb3BVrpaLOumYTZbjZahG81aveSuklIYRGVf7qqV8qr8eOBXZAbMj19aPZRG5PGnMrajrFWU4GfmrjTLuJoM/LK8rXBBGIalMF5/06q6YNZLq9Qu2Qqf9NYV5r4gpgrUJdE4kXffHPEGuvIZQMsbihVfrXOFHu7W5G1rDd9rLasPBiO0e4b2tvA38p5wtw/E4PH3pKXCzG9CPqdvwrTQ0eDdaBZKp8SJpE0kRZE0kaKJ5EykzUQ6Y/Ra2qwzFRMSaIBBHVa9S8AmQAzCBOAOIMUQt1gJtpF1/M4rg0tOQFEnrQZcy7O3ezd+t5qvcCpDdlh4bnh/LBWDR5j3EH8Le0Q3geoX1AhlY8RBIbGIDn57F0TTm9zjFjshJhqcvbUiTV2H09+QZlOF/vcZaUDyIWk2NOAGzA+orhmzxseS9Z2RJuf28Dr3JpjLcZHLSUHhK6o3RTwtJEdFvjNiwPjUcEMamHYtV7bMgmqirIVYLyRG4XCeO9TJn7//wSkX99j7+x03KoZ/nz/NegTmJvcxxolOBjN5uHHHN6f6P7rgGLydwApfOgOiNXRNNYxGTQX/xVtmzPYfn6Sc9xdyxWgs&#10;&#10;&lt;/EFOFEX&gt;">
            <a:extLst>
              <a:ext uri="{FF2B5EF4-FFF2-40B4-BE49-F238E27FC236}">
                <a16:creationId xmlns:a16="http://schemas.microsoft.com/office/drawing/2014/main" id="{EC2D88D7-834F-4646-1505-C482C097C9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628" y="5204760"/>
            <a:ext cx="1145689" cy="2430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Table 11">
            <a:extLst>
              <a:ext uri="{FF2B5EF4-FFF2-40B4-BE49-F238E27FC236}">
                <a16:creationId xmlns:a16="http://schemas.microsoft.com/office/drawing/2014/main" id="{74B596FC-CC76-B0FD-CAD3-77918DE0FB67}"/>
              </a:ext>
            </a:extLst>
          </p:cNvPr>
          <p:cNvGraphicFramePr>
            <a:graphicFrameLocks noGrp="1"/>
          </p:cNvGraphicFramePr>
          <p:nvPr>
            <p:extLst>
              <p:ext uri="{D42A27DB-BD31-4B8C-83A1-F6EECF244321}">
                <p14:modId xmlns:p14="http://schemas.microsoft.com/office/powerpoint/2010/main" val="4026746961"/>
              </p:ext>
            </p:extLst>
          </p:nvPr>
        </p:nvGraphicFramePr>
        <p:xfrm>
          <a:off x="5569089" y="3627117"/>
          <a:ext cx="5345960" cy="3081690"/>
        </p:xfrm>
        <a:graphic>
          <a:graphicData uri="http://schemas.openxmlformats.org/drawingml/2006/table">
            <a:tbl>
              <a:tblPr firstRow="1" firstCol="1" bandRow="1">
                <a:tableStyleId>{5940675A-B579-460E-94D1-54222C63F5DA}</a:tableStyleId>
              </a:tblPr>
              <a:tblGrid>
                <a:gridCol w="1332327">
                  <a:extLst>
                    <a:ext uri="{9D8B030D-6E8A-4147-A177-3AD203B41FA5}">
                      <a16:colId xmlns:a16="http://schemas.microsoft.com/office/drawing/2014/main" val="3105662100"/>
                    </a:ext>
                  </a:extLst>
                </a:gridCol>
                <a:gridCol w="4013633">
                  <a:extLst>
                    <a:ext uri="{9D8B030D-6E8A-4147-A177-3AD203B41FA5}">
                      <a16:colId xmlns:a16="http://schemas.microsoft.com/office/drawing/2014/main" val="4113560977"/>
                    </a:ext>
                  </a:extLst>
                </a:gridCol>
              </a:tblGrid>
              <a:tr h="893606">
                <a:tc gridSpan="2">
                  <a:txBody>
                    <a:bodyPr/>
                    <a:lstStyle/>
                    <a:p>
                      <a:r>
                        <a:rPr lang="en-US" sz="2000" dirty="0">
                          <a:solidFill>
                            <a:schemeClr val="bg1"/>
                          </a:solidFill>
                          <a:effectLst/>
                          <a:highlight>
                            <a:srgbClr val="FF0000"/>
                          </a:highlight>
                        </a:rPr>
                        <a:t>Depreciation</a:t>
                      </a:r>
                      <a:r>
                        <a:rPr lang="en-US" sz="2000" dirty="0">
                          <a:effectLst/>
                          <a:highlight>
                            <a:srgbClr val="FF0000"/>
                          </a:highlight>
                        </a:rPr>
                        <a:t> </a:t>
                      </a:r>
                      <a:r>
                        <a:rPr lang="en-US" sz="2000" dirty="0">
                          <a:effectLst/>
                        </a:rPr>
                        <a:t>occurs when something </a:t>
                      </a:r>
                    </a:p>
                    <a:p>
                      <a:r>
                        <a:rPr lang="en-US" sz="2000" dirty="0">
                          <a:solidFill>
                            <a:schemeClr val="bg1"/>
                          </a:solidFill>
                          <a:effectLst/>
                          <a:highlight>
                            <a:srgbClr val="FF0000"/>
                          </a:highlight>
                        </a:rPr>
                        <a:t>LOSES</a:t>
                      </a:r>
                      <a:r>
                        <a:rPr lang="en-US" sz="2000" dirty="0">
                          <a:effectLst/>
                        </a:rPr>
                        <a:t> value </a:t>
                      </a:r>
                      <a:endParaRPr lang="en-ZA" sz="2000" dirty="0">
                        <a:effectLst/>
                      </a:endParaRPr>
                    </a:p>
                  </a:txBody>
                  <a:tcPr marL="68580" marR="68580" marT="0" marB="0" anchor="ctr"/>
                </a:tc>
                <a:tc hMerge="1">
                  <a:txBody>
                    <a:bodyPr/>
                    <a:lstStyle/>
                    <a:p>
                      <a:endParaRPr lang="en-ZA"/>
                    </a:p>
                  </a:txBody>
                  <a:tcPr/>
                </a:tc>
                <a:extLst>
                  <a:ext uri="{0D108BD9-81ED-4DB2-BD59-A6C34878D82A}">
                    <a16:rowId xmlns:a16="http://schemas.microsoft.com/office/drawing/2014/main" val="1902275926"/>
                  </a:ext>
                </a:extLst>
              </a:tr>
              <a:tr h="546611">
                <a:tc>
                  <a:txBody>
                    <a:bodyPr/>
                    <a:lstStyle/>
                    <a:p>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2000" dirty="0">
                          <a:effectLst/>
                        </a:rPr>
                        <a:t>straight line depreciation</a:t>
                      </a:r>
                      <a:endParaRPr lang="en-ZA"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784681635"/>
                  </a:ext>
                </a:extLst>
              </a:tr>
              <a:tr h="719262">
                <a:tc>
                  <a:txBody>
                    <a:bodyPr/>
                    <a:lstStyle/>
                    <a:p>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2000" dirty="0">
                          <a:effectLst/>
                        </a:rPr>
                        <a:t>reducing balance depreciation</a:t>
                      </a:r>
                      <a:endParaRPr lang="en-ZA"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254413851"/>
                  </a:ext>
                </a:extLst>
              </a:tr>
              <a:tr h="922211">
                <a:tc gridSpan="2">
                  <a:txBody>
                    <a:bodyPr/>
                    <a:lstStyle/>
                    <a:p>
                      <a:r>
                        <a:rPr lang="en-US" sz="2000" dirty="0">
                          <a:effectLst/>
                        </a:rPr>
                        <a:t>Reducing Balance depreciation is always calculated annually.</a:t>
                      </a:r>
                      <a:endParaRPr lang="en-ZA"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hMerge="1">
                  <a:txBody>
                    <a:bodyPr/>
                    <a:lstStyle/>
                    <a:p>
                      <a:endParaRPr lang="en-ZA"/>
                    </a:p>
                  </a:txBody>
                  <a:tcPr/>
                </a:tc>
                <a:extLst>
                  <a:ext uri="{0D108BD9-81ED-4DB2-BD59-A6C34878D82A}">
                    <a16:rowId xmlns:a16="http://schemas.microsoft.com/office/drawing/2014/main" val="2343953777"/>
                  </a:ext>
                </a:extLst>
              </a:tr>
            </a:tbl>
          </a:graphicData>
        </a:graphic>
      </p:graphicFrame>
      <p:pic>
        <p:nvPicPr>
          <p:cNvPr id="2064" name="Picture 20" descr="&lt;EFOFEX&gt;&#10;id:fxe{1af90c64-2a3f-4a92-a9fd-f130e7b60926}&#10;&#10;FXData:AAALGHicjVZ7c9pGEP8qqmZoYCyhFwKBOWbEyy/A2CZxnKadEUIgBQnJ4myw6870337NfpKebldyUj/asZ3f3r53b7W59tOl55L20zH7A6pLjKdO+8kmWgYTMgsibytMvJ1wGUfORtJ0SdYkU6qpqvTaDzc7J6okwK9umhnnjMwy6BG1ys/DnBjkRD8njnLiNCdOcuI4J0ZE4zgmagZTMszgIoPsJ/OWF9QnNTCVtR8yOIKMBgTzmUEkCJwbD8AxdmNIHPCNtXBmNwMIevam3fxdu9Gbdu67duM37Rbv2k3etIvetbOh293nNjNOdudaXaqjcvun/nlvdjMdCMez8UiYfuyOTnqCKCvKtdFTlP6sD4JaVVWUwUQURJ/SpKUou92uujOqcbpSZpfK5aAn+zQKa6qypWng0uqCLsROO+Oxfz1n0WlHHnWEjRN5RLxlKj719lQU3HhDvQ0loiYKCiq5vpNuPca7o0vZ4vwtfQg9gT4kzDozVNztVuwkkhAGwu/Czg+oJ28Tx/VaQpJ68i51kkPhDz9lQt8LVj5tCVqyPxTmcbrwUnkXLKjfElSmEwbVu43re+7aW7RakZOuvcwK82oJ4le9rqkiaP6Xnp7ptRWebaetQOHzePEgcBYRhSXTl5dOFIQPrQ92Gjjhh0NgboNHr6VZCcXzDvJmX26ukLlobeI0csJD1tykcMqyWQUbmcZJS82qxPM8pjSOfmCF3pL+wEh5EM6Rb6k8D2N3LQebRVYTC5z1ujgyJbFTtn8O6eG00lYSVmFWW1Zods8whfms2nMcVhfG0L4m+CEPYfQM/L65cId4h/hAdI57PN/DdNsXMOwbwlv3/9bbA6wUla0SHpPizjx9sfbs4b8XKGyZIawkDgazapgJlTSMgbZjLPf4hdcRSGpQygROnwFuAL4AOADYORdgAeABLAFWAOcAPkAA8A1gDRACRADfr152UwBXADOAjwCfAK7zlQP3kCImiBRxi3iL93RObpelPSnL8wN5m5bnulxz3EpF0Z1Sct8oGVWtpplNvcFOuloc66ZhWs1G09ANq1YvLZZJKQyisi931Ep5Wd4f+BWZAfPjl5b3pSHZ/1IuawdB5beNrFWU4FfmrjTNuJoM/LK8qXBBGIalMF591aq6YNZLy9QpOQrf8/ZHzH1GTBWoK6JxIp++S8TPMJWPAFo+UKz4ap0rdLFbo5ejNXhttOweGAzR7hHG254C3hHu9p4YPP6ONFXY+Bbkc/YiTBMd9V+NZqN0QtxIWkdSFEkjKRpJ7khaj6Qxo1fSepWpmJBAAwzqcOpeAVoAMQgTgFuAFEPcYCU4RvbJK28MLjkFRR1bPH7ZuaNXa/kCBgN2VXhr+PXYKoaOMOsB/j/YJboJVK+ghig7QuwXEpvo4Ld7QTTd4h43mGRMNLh5e0ksXYe7XxPLUmH6fUYakHxIrIYG3ID5AdUVY9b4UrK/MdLk3C5+zN0R5nJS5HJaUPiC6k4QzwrJcZHvlBiwPDVsSAPTruXKtllQFsqaiPVCYhQOL3OHOvn7z784tcAee8+Pi2Gx+nv8WdYlsDW5jyPc56Q/lZPxPN27n76bgRPwdgonfOX0idbQNdUwrObzmw9CHbH+43OU8/4BMUJnoQ==&#10;&#10;&lt;/EFOFEX&gt;">
            <a:extLst>
              <a:ext uri="{FF2B5EF4-FFF2-40B4-BE49-F238E27FC236}">
                <a16:creationId xmlns:a16="http://schemas.microsoft.com/office/drawing/2014/main" id="{66112A97-415C-CEED-FA56-DA2AF845EB9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54310" y="4169732"/>
            <a:ext cx="591287" cy="241985"/>
          </a:xfrm>
          <a:prstGeom prst="rect">
            <a:avLst/>
          </a:prstGeom>
          <a:noFill/>
          <a:extLst>
            <a:ext uri="{909E8E84-426E-40DD-AFC4-6F175D3DCCD1}">
              <a14:hiddenFill xmlns:a14="http://schemas.microsoft.com/office/drawing/2010/main">
                <a:solidFill>
                  <a:srgbClr val="FFFFFF"/>
                </a:solidFill>
              </a14:hiddenFill>
            </a:ext>
          </a:extLst>
        </p:spPr>
      </p:pic>
      <p:pic>
        <p:nvPicPr>
          <p:cNvPr id="2063" name="Picture 22" descr="&lt;EFOFEX&gt;&#10;id:fxe{c7649a03-1702-4012-98fa-da3d9da24671}&#10;&#10;FXData:AAALGXicjVZ7c9pGEP8qqmaYwFhCOgnxMseMePqBMSGkjtO0M0IIpCAhWZyN7bgz/bdfs5+kp9uVmtSPdgD/9va9e6u1Ok9zz6WdpxP+A6pHzadu58mmJIMpXQSRt5em3kGax5GzU4ihqESxlJquKy99hNkl1RUJvoZlZZxzusigT/WqOI9yYpgTg5wY58RZTpzmxElOTCgReEH1DGZ0lMH7DLJP5i0vaEBrYKqSHzIYQ0ZDivksIBIEzo2H4Bi7MaIO+MZaBLOXAQQ9f9Vu+abd5FU79027i1ftVm/aTV+1i960s6HbvUxecPidG3pNsVog6vw0uOwvrmdD6WRxMZFmH3uT074kq5p2ZfY1bbAYgKBW1TVtOJUl2WcsaWva4XCoHsxqnG60xVybD/uqz6Kwpmt7lgYuq67YSu52Mh7/6zmrbifymCPtnMij8g1X8Zl3z2TJjXfM2zEqE1nSUMn1nXTvcd4tW6tNwd+zh9CT2EPCrTNDzd3v5W6iSGEgfZMOfsA8dZ84rteWktRTD6mTHEu/+ykX+l6w8VlbIsn9sbSM05WXqodgxfy2pHOdMKje7lzfc7feqt2OnHTrZVaYV1uSvxh1osug+V96RqbX0US23Y4GhS/j1YMkWFSW1lxfXTtRED6039lp4ITvjoG5Dx69NmkmDM8HyJs/ublC5qK9i9PICY95c5PCKc9mE+xUFidtPasSz8uYsTj6gRV6a/YDIxVBBEe9YeoyjN2tGuxWWU08cNbr4siV5K5NZ2XCWZWOlvASs+KySrOLhjHMh9Ve4rS6MIf2FcUneQSzZ+IDLoQHxFvEB2oIvMfzHYy3/R6mfUdF7/7ffnuAnaLzXSJiMlyaZ8/2nj369waFNTOCnSTA5FYNK2EKwRhoe4HlnjzzOgFJDUqZwukTwDXAZwAHADvnAqwAPIA1wAbgEsAHCAC+AmwBQoAI4Pvdy28K4APAAuAjwM8AV/nOgXtIERNEhrhHvMF7uqQ369I9LavLI3WflpeGWnPcSkUznFJy1yiZVVIjVsto8JOhF8e6ZVrNVqNlGmazVi+t1kkpDKKyr3b1Snldvj/yKyoH7scvre9KI3r/S7lMjoLKbzuVVLTgV+6uNMu4RAV+Wd1VhCAMw1IYb76QqiFZ9dI6dUqOJha9/RFzX1BLB+oDJYLIp2+O+Amm8hGA5APFi6/WhUIPuzV5PlrDl0bL7oPBCO0eYbztGeAtFW7vqCniH2hLh5XfhHzOn4VpoaPBi9FslE6pGynbSIkiZaJEE8WdKNuJcsHpjbLdZCoWJNAAgzqceh8AmwAxCBOAG4AUQ1xjJThG9ukLLxlCcgaKBrb44nnnxi/W8hkMhvyq8Nbw6bF1DB1h1kP8R9ijhgVUv6BGKBsjDgqJTQ3w23tPidEUHneYZEwJ3Ly9pk3DgLvf0mZTh+n3OWlC8iFtNghwA+4HVDecWRNLyf7KSUtwe/gw9yaYy2mRy1lB4StUb4p4XkhOinxn1ITlSbAhDUy7livbVkE1UdZCrBcSs3A4zx0a9K8//hTUCnvs/fN2MSpWf1+8l/UobE3hY4z7nA5mqjk/H5v9w3czcArezuCErzkDShoG0U2zZdTAfxFqzPuP76OC9zdWUGcu&#10;&#10;&lt;/EFOFEX&gt;">
            <a:extLst>
              <a:ext uri="{FF2B5EF4-FFF2-40B4-BE49-F238E27FC236}">
                <a16:creationId xmlns:a16="http://schemas.microsoft.com/office/drawing/2014/main" id="{49D0ECA6-D70E-C883-AB46-51602516F1F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58877" y="4705094"/>
            <a:ext cx="1065714" cy="243728"/>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24" descr="&lt;EFOFEX&gt;&#10;id:fxe{ab465282-40ad-4d95-8834-a5a977f916d6}&#10;&#10;FXData:AAALHHicjVZ7b+JGEP8qriV0oLOx18ZgCItkXnkBIQnXe/RayRiDfdjYMZuQ3KVS/+3X7Cfpemfs3jWPVkB+s/Oe3dnJdh+vfI92H0/4D6g+NR973UeHkhxmdBHG/l6a+QfpKondnUIMRSWKpTR0XXnuI8wuqK5I8DUsK+ec00UOA6rXxXpcEKOCGBbEcUGcFcRpQZwUxIQSgVOq5zCn4xwuc8g/ubeioCFtgKlKfsjgGDIaUcxnAZEgcGE8Ase4G2Pqgm+sRTD7OUDQ8xftlq/aTV608161m75ot3rVbvaiXfyqnQO73c/lJSc/87atNA0QdX8aXgwWH+cj6WQxnUjzd/3J6UCSVU17bw40bbgYgqBR1zVtNJMlOWAs7Wja4XCoH8x6km20xZV2NRqoAYujhq7tWRZ6rL5iK7nXzXn8r++uet3YZ660c2OfyjdcJWD+PZMlL9kxf8eoTGRJQyUvcLO9z3m3bK3agr9nD5EvsYeUW+eGmrffy71UkaJQ+iYdgpD56j51Pb8jpZmvHjI3PZJ+DzIuDPxwE7CORNL7I2mZZCs/Uw/higUdSec6UVi/3XmB7239VacTu9nWz60wr44kfzaaRJdB87/0jFyvq4lse10NCl8mqwdJsKgsrbm+unbjMHrovHGy0I3eHAFzH371O8ROGa4PkDe/uYVC7qKzS7LYjY745qalU57NJtypLEk7el4lrpcJY0n8Ayvy1+wHRiaCCI56w9RllHhbNdyt8pp44HyvyyVXknsOnVeJGtZ+23W1lNeYV5eXmp809GHRrc4S29WDRnTeU7zKY2g+E2+4EB4QbxEfqGhR5x7Xd9DfziW0+46Kzft/A+4BhorOh4mIyXBqnj0ZfM743yMU5swYhpIAk1u1rJQpBGOg7RTLPXnidQKSBpQyg9UHgI8AnwBcANw5D2AF4AOsATYAFwABQAjwBWALEAHEAN8PX35SANcAC4B3AD8DvC+GDpxDhpgiMsQ94g2e0wW9WVfuaVVdvlX3WXVpqA3Xq9U0w62kd62KWScNYrWNFl8ZerlsWqZlt1tt0zDtRrOyWqeVKIyrgdrTa9V19f5tUFM5cD9BZX1XGdP7X6pV8jZvR5XUtPBX7q4yz7lEBX5V3dWEIIqiSpRsPpO6IVnNyjpzK64mJr3zDnNfUEsH6poSQRTdd4X4AbryKwApGooXX28KhT7u1uRpa42eay1nAAZjtPsK7e3MAW+pcHtHTRH/QNs6zHwb8jl/EqaNjobPRnNQOqNerGxjJY6ViRJPFG+ibCfKlNMbZbvJVSxIoAUGTVj1rwFtgASEKcANQIYhPmIl2EbO6TOvDCE5A0WDtltwLadP9+742Wo+wamM+GHhueH9cXQMHmPeI/xf2KeGBdSgpMYoO0YclhKHGuC3f0mJYQuPO+yEhBI4e2dNbcOA099S29ah/wNOmpB8RO0WAW7I/YDqhjMbYiw5XzhpCW4fr3N/grmclrmclRS+ovozxPNSclLmO6cmjE+CG9LCtBuFsmOVlI2yNmKzlJilw6vCoUH/+uNPQa1wj/1/HhjjcvgPxNOsT2FuCh/HONHpcK7eTptno2nruy44BW9nsMKXzpCSlkF002w3bPBfhjrm+49PUsH7G+O1aBI=&#10;&#10;&lt;/EFOFEX&gt;">
            <a:extLst>
              <a:ext uri="{FF2B5EF4-FFF2-40B4-BE49-F238E27FC236}">
                <a16:creationId xmlns:a16="http://schemas.microsoft.com/office/drawing/2014/main" id="{BC08C66A-E928-977E-2DC3-F9647B01F28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58877" y="5326272"/>
            <a:ext cx="1065714" cy="26240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D27BE08-8C4A-3DEC-0939-C1B50E7F0094}"/>
              </a:ext>
            </a:extLst>
          </p:cNvPr>
          <p:cNvSpPr/>
          <p:nvPr/>
        </p:nvSpPr>
        <p:spPr>
          <a:xfrm>
            <a:off x="361266" y="3643373"/>
            <a:ext cx="4639359" cy="69114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 name="Rectangle 4">
            <a:extLst>
              <a:ext uri="{FF2B5EF4-FFF2-40B4-BE49-F238E27FC236}">
                <a16:creationId xmlns:a16="http://schemas.microsoft.com/office/drawing/2014/main" id="{E53DCEE0-DB98-8B91-0FEA-31E6F7E186BB}"/>
              </a:ext>
            </a:extLst>
          </p:cNvPr>
          <p:cNvSpPr/>
          <p:nvPr/>
        </p:nvSpPr>
        <p:spPr>
          <a:xfrm>
            <a:off x="404484" y="4455083"/>
            <a:ext cx="1535609" cy="49373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Rectangle 5">
            <a:extLst>
              <a:ext uri="{FF2B5EF4-FFF2-40B4-BE49-F238E27FC236}">
                <a16:creationId xmlns:a16="http://schemas.microsoft.com/office/drawing/2014/main" id="{206676A2-DE43-27C4-51D4-F22A0B76B2BA}"/>
              </a:ext>
            </a:extLst>
          </p:cNvPr>
          <p:cNvSpPr/>
          <p:nvPr/>
        </p:nvSpPr>
        <p:spPr>
          <a:xfrm>
            <a:off x="2291392" y="4455083"/>
            <a:ext cx="2956883" cy="49373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7" name="Rectangle 6">
            <a:extLst>
              <a:ext uri="{FF2B5EF4-FFF2-40B4-BE49-F238E27FC236}">
                <a16:creationId xmlns:a16="http://schemas.microsoft.com/office/drawing/2014/main" id="{8E08D82D-A5AC-CB28-4A2F-B02B9E033435}"/>
              </a:ext>
            </a:extLst>
          </p:cNvPr>
          <p:cNvSpPr/>
          <p:nvPr/>
        </p:nvSpPr>
        <p:spPr>
          <a:xfrm>
            <a:off x="404484" y="5094935"/>
            <a:ext cx="1535609" cy="49373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Rectangle 7">
            <a:extLst>
              <a:ext uri="{FF2B5EF4-FFF2-40B4-BE49-F238E27FC236}">
                <a16:creationId xmlns:a16="http://schemas.microsoft.com/office/drawing/2014/main" id="{0DF099CE-9449-3ABA-A40D-CBE41DA2DE02}"/>
              </a:ext>
            </a:extLst>
          </p:cNvPr>
          <p:cNvSpPr/>
          <p:nvPr/>
        </p:nvSpPr>
        <p:spPr>
          <a:xfrm>
            <a:off x="2291392" y="5094935"/>
            <a:ext cx="2956883" cy="49373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9" name="Rectangle 8">
            <a:extLst>
              <a:ext uri="{FF2B5EF4-FFF2-40B4-BE49-F238E27FC236}">
                <a16:creationId xmlns:a16="http://schemas.microsoft.com/office/drawing/2014/main" id="{F2681935-BB41-6CD0-BC2D-ACAC5CA8BBF8}"/>
              </a:ext>
            </a:extLst>
          </p:cNvPr>
          <p:cNvSpPr/>
          <p:nvPr/>
        </p:nvSpPr>
        <p:spPr>
          <a:xfrm>
            <a:off x="361266" y="5742537"/>
            <a:ext cx="4639359" cy="8963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Rectangle 10">
            <a:extLst>
              <a:ext uri="{FF2B5EF4-FFF2-40B4-BE49-F238E27FC236}">
                <a16:creationId xmlns:a16="http://schemas.microsoft.com/office/drawing/2014/main" id="{ACD48D47-595C-7295-5379-5F7315EE39A0}"/>
              </a:ext>
            </a:extLst>
          </p:cNvPr>
          <p:cNvSpPr/>
          <p:nvPr/>
        </p:nvSpPr>
        <p:spPr>
          <a:xfrm>
            <a:off x="5607188" y="3700523"/>
            <a:ext cx="4639359" cy="69114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Rectangle 12">
            <a:extLst>
              <a:ext uri="{FF2B5EF4-FFF2-40B4-BE49-F238E27FC236}">
                <a16:creationId xmlns:a16="http://schemas.microsoft.com/office/drawing/2014/main" id="{275853DA-2BFA-754A-4707-E123DEFAA4FB}"/>
              </a:ext>
            </a:extLst>
          </p:cNvPr>
          <p:cNvSpPr/>
          <p:nvPr/>
        </p:nvSpPr>
        <p:spPr>
          <a:xfrm>
            <a:off x="5606050" y="4550333"/>
            <a:ext cx="1204325" cy="49373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Rectangle 13">
            <a:extLst>
              <a:ext uri="{FF2B5EF4-FFF2-40B4-BE49-F238E27FC236}">
                <a16:creationId xmlns:a16="http://schemas.microsoft.com/office/drawing/2014/main" id="{661D39C2-8549-8D40-CE3E-F839C97173A8}"/>
              </a:ext>
            </a:extLst>
          </p:cNvPr>
          <p:cNvSpPr/>
          <p:nvPr/>
        </p:nvSpPr>
        <p:spPr>
          <a:xfrm>
            <a:off x="6943725" y="4541478"/>
            <a:ext cx="2956883" cy="49373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5" name="Rectangle 14">
            <a:extLst>
              <a:ext uri="{FF2B5EF4-FFF2-40B4-BE49-F238E27FC236}">
                <a16:creationId xmlns:a16="http://schemas.microsoft.com/office/drawing/2014/main" id="{908EA474-84FA-3753-97E6-DCF70A4CBA31}"/>
              </a:ext>
            </a:extLst>
          </p:cNvPr>
          <p:cNvSpPr/>
          <p:nvPr/>
        </p:nvSpPr>
        <p:spPr>
          <a:xfrm>
            <a:off x="5606050" y="5201510"/>
            <a:ext cx="1204325" cy="49373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Rectangle 15">
            <a:extLst>
              <a:ext uri="{FF2B5EF4-FFF2-40B4-BE49-F238E27FC236}">
                <a16:creationId xmlns:a16="http://schemas.microsoft.com/office/drawing/2014/main" id="{44B4F0B9-431A-D84B-066B-14B83F67AE9E}"/>
              </a:ext>
            </a:extLst>
          </p:cNvPr>
          <p:cNvSpPr/>
          <p:nvPr/>
        </p:nvSpPr>
        <p:spPr>
          <a:xfrm>
            <a:off x="6943725" y="5240280"/>
            <a:ext cx="3457575" cy="49373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7" name="Rectangle 16">
            <a:extLst>
              <a:ext uri="{FF2B5EF4-FFF2-40B4-BE49-F238E27FC236}">
                <a16:creationId xmlns:a16="http://schemas.microsoft.com/office/drawing/2014/main" id="{CBAF9F5C-2C83-FE5B-CA2A-EF857690E604}"/>
              </a:ext>
            </a:extLst>
          </p:cNvPr>
          <p:cNvSpPr/>
          <p:nvPr/>
        </p:nvSpPr>
        <p:spPr>
          <a:xfrm>
            <a:off x="5607188" y="5939082"/>
            <a:ext cx="4639359" cy="69114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656136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0" nodeType="clickEffect">
                                  <p:stCondLst>
                                    <p:cond delay="0"/>
                                  </p:stCondLst>
                                  <p:childTnLst>
                                    <p:set>
                                      <p:cBhvr>
                                        <p:cTn id="58"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1" grpId="0" animBg="1"/>
      <p:bldP spid="13" grpId="0" animBg="1"/>
      <p:bldP spid="14" grpId="0" animBg="1"/>
      <p:bldP spid="15" grpId="0" animBg="1"/>
      <p:bldP spid="16" grpId="0"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A8B9858-D43B-50A5-AF2A-B910BCFC4F43}"/>
              </a:ext>
            </a:extLst>
          </p:cNvPr>
          <p:cNvGraphicFramePr>
            <a:graphicFrameLocks noGrp="1"/>
          </p:cNvGraphicFramePr>
          <p:nvPr>
            <p:extLst>
              <p:ext uri="{D42A27DB-BD31-4B8C-83A1-F6EECF244321}">
                <p14:modId xmlns:p14="http://schemas.microsoft.com/office/powerpoint/2010/main" val="966503823"/>
              </p:ext>
            </p:extLst>
          </p:nvPr>
        </p:nvGraphicFramePr>
        <p:xfrm>
          <a:off x="770021" y="2779603"/>
          <a:ext cx="10651958" cy="2997120"/>
        </p:xfrm>
        <a:graphic>
          <a:graphicData uri="http://schemas.openxmlformats.org/drawingml/2006/table">
            <a:tbl>
              <a:tblPr firstRow="1" firstCol="1" bandRow="1">
                <a:tableStyleId>{5940675A-B579-460E-94D1-54222C63F5DA}</a:tableStyleId>
              </a:tblPr>
              <a:tblGrid>
                <a:gridCol w="5325979">
                  <a:extLst>
                    <a:ext uri="{9D8B030D-6E8A-4147-A177-3AD203B41FA5}">
                      <a16:colId xmlns:a16="http://schemas.microsoft.com/office/drawing/2014/main" val="147491665"/>
                    </a:ext>
                  </a:extLst>
                </a:gridCol>
                <a:gridCol w="5325979">
                  <a:extLst>
                    <a:ext uri="{9D8B030D-6E8A-4147-A177-3AD203B41FA5}">
                      <a16:colId xmlns:a16="http://schemas.microsoft.com/office/drawing/2014/main" val="1767270933"/>
                    </a:ext>
                  </a:extLst>
                </a:gridCol>
              </a:tblGrid>
              <a:tr h="2143680">
                <a:tc>
                  <a:txBody>
                    <a:bodyPr/>
                    <a:lstStyle/>
                    <a:p>
                      <a:endParaRPr lang="en-ZA" sz="2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endParaRPr lang="en-ZA" sz="2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207831117"/>
                  </a:ext>
                </a:extLst>
              </a:tr>
              <a:tr h="664320">
                <a:tc>
                  <a:txBody>
                    <a:bodyPr/>
                    <a:lstStyle/>
                    <a:p>
                      <a:r>
                        <a:rPr lang="en-US" sz="2800" dirty="0">
                          <a:effectLst/>
                        </a:rPr>
                        <a:t>Ends with: R 1 082 354,01</a:t>
                      </a:r>
                    </a:p>
                    <a:p>
                      <a:r>
                        <a:rPr lang="en-US" sz="2800" kern="1200" dirty="0">
                          <a:solidFill>
                            <a:schemeClr val="tx1"/>
                          </a:solidFill>
                          <a:effectLst/>
                          <a:latin typeface="+mn-lt"/>
                          <a:ea typeface="+mn-ea"/>
                          <a:cs typeface="+mn-cs"/>
                        </a:rPr>
                        <a:t>From an investment of R36 000</a:t>
                      </a:r>
                      <a:endParaRPr lang="en-ZA" sz="2800" kern="1200" dirty="0">
                        <a:solidFill>
                          <a:schemeClr val="tx1"/>
                        </a:solidFill>
                        <a:effectLst/>
                        <a:latin typeface="+mn-lt"/>
                        <a:ea typeface="+mn-ea"/>
                        <a:cs typeface="+mn-cs"/>
                      </a:endParaRPr>
                    </a:p>
                  </a:txBody>
                  <a:tcPr marL="68580" marR="68580" marT="0" marB="0" anchor="ctr"/>
                </a:tc>
                <a:tc>
                  <a:txBody>
                    <a:bodyPr/>
                    <a:lstStyle/>
                    <a:p>
                      <a:r>
                        <a:rPr lang="en-US" sz="2800" dirty="0">
                          <a:effectLst/>
                        </a:rPr>
                        <a:t>Ends with: R 989 255,37</a:t>
                      </a:r>
                    </a:p>
                    <a:p>
                      <a:r>
                        <a:rPr lang="en-US" sz="2800" kern="1200" dirty="0">
                          <a:solidFill>
                            <a:schemeClr val="tx1"/>
                          </a:solidFill>
                          <a:effectLst/>
                          <a:latin typeface="+mn-lt"/>
                          <a:ea typeface="+mn-ea"/>
                          <a:cs typeface="+mn-cs"/>
                        </a:rPr>
                        <a:t>From an investment of R240 000</a:t>
                      </a:r>
                      <a:endParaRPr lang="en-ZA" sz="2800" kern="1200" dirty="0">
                        <a:solidFill>
                          <a:schemeClr val="tx1"/>
                        </a:solidFill>
                        <a:effectLst/>
                        <a:latin typeface="+mn-lt"/>
                        <a:ea typeface="+mn-ea"/>
                        <a:cs typeface="+mn-cs"/>
                      </a:endParaRPr>
                    </a:p>
                  </a:txBody>
                  <a:tcPr marL="68580" marR="68580" marT="0" marB="0" anchor="ctr"/>
                </a:tc>
                <a:extLst>
                  <a:ext uri="{0D108BD9-81ED-4DB2-BD59-A6C34878D82A}">
                    <a16:rowId xmlns:a16="http://schemas.microsoft.com/office/drawing/2014/main" val="4025160594"/>
                  </a:ext>
                </a:extLst>
              </a:tr>
            </a:tbl>
          </a:graphicData>
        </a:graphic>
      </p:graphicFrame>
      <p:sp>
        <p:nvSpPr>
          <p:cNvPr id="5" name="Rectangle 1">
            <a:extLst>
              <a:ext uri="{FF2B5EF4-FFF2-40B4-BE49-F238E27FC236}">
                <a16:creationId xmlns:a16="http://schemas.microsoft.com/office/drawing/2014/main" id="{68476FF3-7F20-1B03-553A-234CE8E2893E}"/>
              </a:ext>
            </a:extLst>
          </p:cNvPr>
          <p:cNvSpPr>
            <a:spLocks noChangeArrowheads="1"/>
          </p:cNvSpPr>
          <p:nvPr/>
        </p:nvSpPr>
        <p:spPr bwMode="auto">
          <a:xfrm>
            <a:off x="279133" y="231281"/>
            <a:ext cx="1135781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magical combination of time and compounding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ZA" altLang="en-US"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Consider two individuals who start working on the same day. Each works for 30 years. Each invests money into an account paying 12% p.a. compounded monthly.</a:t>
            </a:r>
            <a:endParaRPr kumimoji="0" lang="en-ZA" altLang="en-US" sz="1400" b="0" i="0" u="none" strike="noStrike" cap="none" normalizeH="0" baseline="0" dirty="0">
              <a:ln>
                <a:noFill/>
              </a:ln>
              <a:solidFill>
                <a:schemeClr val="tx1"/>
              </a:solidFill>
              <a:effectLst/>
            </a:endParaRPr>
          </a:p>
        </p:txBody>
      </p:sp>
      <p:sp>
        <p:nvSpPr>
          <p:cNvPr id="6" name="Rectangle 5">
            <a:extLst>
              <a:ext uri="{FF2B5EF4-FFF2-40B4-BE49-F238E27FC236}">
                <a16:creationId xmlns:a16="http://schemas.microsoft.com/office/drawing/2014/main" id="{3F405C61-BFAF-7DDC-AD7A-769FE816CC80}"/>
              </a:ext>
            </a:extLst>
          </p:cNvPr>
          <p:cNvSpPr/>
          <p:nvPr/>
        </p:nvSpPr>
        <p:spPr>
          <a:xfrm>
            <a:off x="789271" y="4972050"/>
            <a:ext cx="5101390" cy="78542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Rectangle 6">
            <a:extLst>
              <a:ext uri="{FF2B5EF4-FFF2-40B4-BE49-F238E27FC236}">
                <a16:creationId xmlns:a16="http://schemas.microsoft.com/office/drawing/2014/main" id="{7D9E026F-255F-C6C1-3A0F-ED217FB2D77B}"/>
              </a:ext>
            </a:extLst>
          </p:cNvPr>
          <p:cNvSpPr/>
          <p:nvPr/>
        </p:nvSpPr>
        <p:spPr>
          <a:xfrm>
            <a:off x="6169794" y="4972049"/>
            <a:ext cx="5101390" cy="78542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3" name="Picture 2" descr="&lt;EFOFEX&gt;&#10;id:fxe{449f2209-7417-47eb-90b2-fde61e11dd7c}&#10;&#10;FXData:AAALWnicjVbpcuJGEH6VCSlqoVZCGgmBwAxVEocvjDHLntlslRAS0qLLYmzsXacqf/OaeZKMpkdKNj4SY/h6+p6enpYGD0vPJYOHE/YFyib6w3DwYBFcwJyswtjbo7l3QMs0dhIJa5KMJUNqq6r01IebXRJVQvCvGUbBOSerAkZEbfH1tCQmJTEuieOSOCuJ05I4KYkZwRwviFrAArxfkenDsPgU3soNjUkbTGX8QwbHYDMhIp8VRILApfGk8FhVY0oc8C32wpl2ARD0/Fm79Yt2s2ft3BftLp6127xoN3/WLn7RzoJq24W84rAzb2s9yeiBaPDT+HK0+riYoJPVxQwt3tqz0xGqyYryXh8pyng1BkG7pSrKZF5DtYDSrK8oh8OhddBbab5VVktlORnJAY2jtqrsaR66tLWhm9pwUPDYr+dshoPYow5KnNgjtWumElDvjtaQmybUSyip4RpShJIbOPneY7wb6ssm5+/pfeQhep8x68JQcff72jCTUBSi7+gQhNST95njen2U5Z58yJ3sCP0W5EwYeOE2oH2Es7sjtE7zjZfLh3BDgz5SmU4Utm4SN/Dcnbfp92Mn33mFlcirj2qftQ5Wa6D5X3paoTdQeLbDgQIbX6ebe8RZpIZ8pi/7ThxG9/1XVh460asjYO7Db14fmxkV6wPkzW5uqVC46CdpHjvREStuVjll2WzDRKZp1leLXYr1OqU0jX9gRZ5Pf2DkPAjnyNdUXkepu5PDZFPsiQUual0tmRILy8qcVJHdNErz/s++r7I/JsVf9I5BMFrfUIQlFZbfS6ooDbNmlcnYt6hLUaSiR6CDyz631qLRXWhh6z0RQ2AKbauL2cCFB4E3Au+JxvFOrG/hZlhXcFESwsv+/0bjPYwjlY0hHpOKeXv2aGRa038PX5hQUxhnHHRm1TUyKmERQ9heiO2ePPI6A0kbtjKH1QeAjwCfABwAUTkXYAPgAfgAW4BLgAAgBPgKsAOIAGKABcAVwBLgDcAK4C3AO4D35biCc8gFZgKpwL3Aa3FOl+Tar9+Rhrx+Le/zxlqT247bbCqaU89uu3W9hdvY6GldttLUatkxdMPsdXu6ppvtTn3jZ/UojBuBPFSbDb9x9zpoygyYn6Du39an5O6XRgO/DptfEhk3lfBX5q6+KLhYBn5DTppcEEVRPUq3n3FLQ0an7udO3VH4M8J6K3JfEUMF6g3BnCi7bynwA3TlNwBcNhTbfKvDFWxRrdnj1po81VrWCAymwu4btLclnq43hLu9JTqPfyA9FZ4WJuRz/ihMTzgaPxnNEtI5cWNpF0txLM2keCa5M2k3ky4YvZV220LFgAS6YNCBlf0G0ARIQZgBXAPkIsRHsRPRRtbpE+8nXHIGihrRTFPv9OBqXjyu3/GTO/oEJzNhBybOTtwhSxUJiMa3J+JJahPNAGpUUVMhOxY4riQW0cCvfUWwZnKPieiGlGA4f8snpqZBB+yIaapwBwJG6pB8RMwuBm7I/IDqljHbfDRZXxlpcK4trrQ9E7mcVrmcVZR4B7PnAs8ryUmV74LoMEKxKEhXpN0ulS2jokwh6wnsVBK9crgsHWrkz9//4JQYTZb391vgtHoAjPiLnU1gdvLNH4vpQMYL2X/3wR6t/9kJp3BiZ7AS70ljgrsa1tRuB3fAf/UmxLyVL7Sc9xfQnHnG&#10;&#10;&lt;/EFOFEX&gt;">
            <a:extLst>
              <a:ext uri="{FF2B5EF4-FFF2-40B4-BE49-F238E27FC236}">
                <a16:creationId xmlns:a16="http://schemas.microsoft.com/office/drawing/2014/main" id="{CDC3AE7F-0706-5DB9-4001-F5E880B8666E}"/>
              </a:ext>
            </a:extLst>
          </p:cNvPr>
          <p:cNvPicPr/>
          <p:nvPr/>
        </p:nvPicPr>
        <p:blipFill>
          <a:blip r:embed="rId2">
            <a:extLst>
              <a:ext uri="{28A0092B-C50C-407E-A947-70E740481C1C}">
                <a14:useLocalDpi xmlns:a14="http://schemas.microsoft.com/office/drawing/2010/main" val="0"/>
              </a:ext>
            </a:extLst>
          </a:blip>
          <a:stretch>
            <a:fillRect/>
          </a:stretch>
        </p:blipFill>
        <p:spPr>
          <a:xfrm>
            <a:off x="3553053" y="6035145"/>
            <a:ext cx="5085893" cy="517149"/>
          </a:xfrm>
          <a:prstGeom prst="rect">
            <a:avLst/>
          </a:prstGeom>
        </p:spPr>
      </p:pic>
      <p:sp>
        <p:nvSpPr>
          <p:cNvPr id="9" name="TextBox 8">
            <a:extLst>
              <a:ext uri="{FF2B5EF4-FFF2-40B4-BE49-F238E27FC236}">
                <a16:creationId xmlns:a16="http://schemas.microsoft.com/office/drawing/2014/main" id="{E657378E-68AC-935B-4C2D-9AACC83E59C2}"/>
              </a:ext>
            </a:extLst>
          </p:cNvPr>
          <p:cNvSpPr txBox="1"/>
          <p:nvPr/>
        </p:nvSpPr>
        <p:spPr>
          <a:xfrm>
            <a:off x="895350" y="2881610"/>
            <a:ext cx="5101390" cy="1569660"/>
          </a:xfrm>
          <a:prstGeom prst="rect">
            <a:avLst/>
          </a:prstGeom>
          <a:noFill/>
        </p:spPr>
        <p:txBody>
          <a:bodyPr wrap="square">
            <a:spAutoFit/>
          </a:bodyPr>
          <a:lstStyle/>
          <a:p>
            <a:r>
              <a:rPr lang="en-US" sz="2400" dirty="0">
                <a:effectLst/>
              </a:rPr>
              <a:t>IM Clever invests R1000 per month for just the first three years of her career and then leaves the investment in the account.</a:t>
            </a:r>
            <a:endParaRPr lang="en-ZA" sz="2400" dirty="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11" name="TextBox 10">
            <a:extLst>
              <a:ext uri="{FF2B5EF4-FFF2-40B4-BE49-F238E27FC236}">
                <a16:creationId xmlns:a16="http://schemas.microsoft.com/office/drawing/2014/main" id="{90D6CFDE-D049-F12A-DC6F-13823EAF275A}"/>
              </a:ext>
            </a:extLst>
          </p:cNvPr>
          <p:cNvSpPr txBox="1"/>
          <p:nvPr/>
        </p:nvSpPr>
        <p:spPr>
          <a:xfrm>
            <a:off x="6169794" y="2881610"/>
            <a:ext cx="5101390" cy="1200329"/>
          </a:xfrm>
          <a:prstGeom prst="rect">
            <a:avLst/>
          </a:prstGeom>
          <a:noFill/>
        </p:spPr>
        <p:txBody>
          <a:bodyPr wrap="square">
            <a:spAutoFit/>
          </a:bodyPr>
          <a:lstStyle/>
          <a:p>
            <a:r>
              <a:rPr lang="en-US" sz="2400" dirty="0">
                <a:effectLst/>
              </a:rPr>
              <a:t>Miss Doubt waits for 10 years and then invests R1000 per month for the final 20 years of her career.</a:t>
            </a:r>
            <a:endParaRPr lang="en-ZA" sz="2400" dirty="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8" name="TextBox 7">
            <a:extLst>
              <a:ext uri="{FF2B5EF4-FFF2-40B4-BE49-F238E27FC236}">
                <a16:creationId xmlns:a16="http://schemas.microsoft.com/office/drawing/2014/main" id="{FABCF33F-B171-2883-354E-CE2B09A01F9F}"/>
              </a:ext>
            </a:extLst>
          </p:cNvPr>
          <p:cNvSpPr txBox="1"/>
          <p:nvPr/>
        </p:nvSpPr>
        <p:spPr>
          <a:xfrm rot="20273500">
            <a:off x="348400" y="2196344"/>
            <a:ext cx="11495198" cy="2308324"/>
          </a:xfrm>
          <a:custGeom>
            <a:avLst/>
            <a:gdLst>
              <a:gd name="csX0" fmla="*/ 0 w 11495198"/>
              <a:gd name="csY0" fmla="*/ 0 h 2308324"/>
              <a:gd name="csX1" fmla="*/ 689712 w 11495198"/>
              <a:gd name="csY1" fmla="*/ 0 h 2308324"/>
              <a:gd name="csX2" fmla="*/ 1264472 w 11495198"/>
              <a:gd name="csY2" fmla="*/ 0 h 2308324"/>
              <a:gd name="csX3" fmla="*/ 2069136 w 11495198"/>
              <a:gd name="csY3" fmla="*/ 0 h 2308324"/>
              <a:gd name="csX4" fmla="*/ 2299040 w 11495198"/>
              <a:gd name="csY4" fmla="*/ 0 h 2308324"/>
              <a:gd name="csX5" fmla="*/ 2758848 w 11495198"/>
              <a:gd name="csY5" fmla="*/ 0 h 2308324"/>
              <a:gd name="csX6" fmla="*/ 3563511 w 11495198"/>
              <a:gd name="csY6" fmla="*/ 0 h 2308324"/>
              <a:gd name="csX7" fmla="*/ 3793415 w 11495198"/>
              <a:gd name="csY7" fmla="*/ 0 h 2308324"/>
              <a:gd name="csX8" fmla="*/ 4023319 w 11495198"/>
              <a:gd name="csY8" fmla="*/ 0 h 2308324"/>
              <a:gd name="csX9" fmla="*/ 4598079 w 11495198"/>
              <a:gd name="csY9" fmla="*/ 0 h 2308324"/>
              <a:gd name="csX10" fmla="*/ 5172839 w 11495198"/>
              <a:gd name="csY10" fmla="*/ 0 h 2308324"/>
              <a:gd name="csX11" fmla="*/ 5402743 w 11495198"/>
              <a:gd name="csY11" fmla="*/ 0 h 2308324"/>
              <a:gd name="csX12" fmla="*/ 6092455 w 11495198"/>
              <a:gd name="csY12" fmla="*/ 0 h 2308324"/>
              <a:gd name="csX13" fmla="*/ 6437311 w 11495198"/>
              <a:gd name="csY13" fmla="*/ 0 h 2308324"/>
              <a:gd name="csX14" fmla="*/ 6897119 w 11495198"/>
              <a:gd name="csY14" fmla="*/ 0 h 2308324"/>
              <a:gd name="csX15" fmla="*/ 7586831 w 11495198"/>
              <a:gd name="csY15" fmla="*/ 0 h 2308324"/>
              <a:gd name="csX16" fmla="*/ 7931687 w 11495198"/>
              <a:gd name="csY16" fmla="*/ 0 h 2308324"/>
              <a:gd name="csX17" fmla="*/ 8736350 w 11495198"/>
              <a:gd name="csY17" fmla="*/ 0 h 2308324"/>
              <a:gd name="csX18" fmla="*/ 9081206 w 11495198"/>
              <a:gd name="csY18" fmla="*/ 0 h 2308324"/>
              <a:gd name="csX19" fmla="*/ 9655966 w 11495198"/>
              <a:gd name="csY19" fmla="*/ 0 h 2308324"/>
              <a:gd name="csX20" fmla="*/ 10460630 w 11495198"/>
              <a:gd name="csY20" fmla="*/ 0 h 2308324"/>
              <a:gd name="csX21" fmla="*/ 11495198 w 11495198"/>
              <a:gd name="csY21" fmla="*/ 0 h 2308324"/>
              <a:gd name="csX22" fmla="*/ 11495198 w 11495198"/>
              <a:gd name="csY22" fmla="*/ 623247 h 2308324"/>
              <a:gd name="csX23" fmla="*/ 11495198 w 11495198"/>
              <a:gd name="csY23" fmla="*/ 1200328 h 2308324"/>
              <a:gd name="csX24" fmla="*/ 11495198 w 11495198"/>
              <a:gd name="csY24" fmla="*/ 2308324 h 2308324"/>
              <a:gd name="csX25" fmla="*/ 10805486 w 11495198"/>
              <a:gd name="csY25" fmla="*/ 2308324 h 2308324"/>
              <a:gd name="csX26" fmla="*/ 10575582 w 11495198"/>
              <a:gd name="csY26" fmla="*/ 2308324 h 2308324"/>
              <a:gd name="csX27" fmla="*/ 10000822 w 11495198"/>
              <a:gd name="csY27" fmla="*/ 2308324 h 2308324"/>
              <a:gd name="csX28" fmla="*/ 9655966 w 11495198"/>
              <a:gd name="csY28" fmla="*/ 2308324 h 2308324"/>
              <a:gd name="csX29" fmla="*/ 8966254 w 11495198"/>
              <a:gd name="csY29" fmla="*/ 2308324 h 2308324"/>
              <a:gd name="csX30" fmla="*/ 8276543 w 11495198"/>
              <a:gd name="csY30" fmla="*/ 2308324 h 2308324"/>
              <a:gd name="csX31" fmla="*/ 7471879 w 11495198"/>
              <a:gd name="csY31" fmla="*/ 2308324 h 2308324"/>
              <a:gd name="csX32" fmla="*/ 6897119 w 11495198"/>
              <a:gd name="csY32" fmla="*/ 2308324 h 2308324"/>
              <a:gd name="csX33" fmla="*/ 6092455 w 11495198"/>
              <a:gd name="csY33" fmla="*/ 2308324 h 2308324"/>
              <a:gd name="csX34" fmla="*/ 5632647 w 11495198"/>
              <a:gd name="csY34" fmla="*/ 2308324 h 2308324"/>
              <a:gd name="csX35" fmla="*/ 5287791 w 11495198"/>
              <a:gd name="csY35" fmla="*/ 2308324 h 2308324"/>
              <a:gd name="csX36" fmla="*/ 4713031 w 11495198"/>
              <a:gd name="csY36" fmla="*/ 2308324 h 2308324"/>
              <a:gd name="csX37" fmla="*/ 4138271 w 11495198"/>
              <a:gd name="csY37" fmla="*/ 2308324 h 2308324"/>
              <a:gd name="csX38" fmla="*/ 3793415 w 11495198"/>
              <a:gd name="csY38" fmla="*/ 2308324 h 2308324"/>
              <a:gd name="csX39" fmla="*/ 3333607 w 11495198"/>
              <a:gd name="csY39" fmla="*/ 2308324 h 2308324"/>
              <a:gd name="csX40" fmla="*/ 2643896 w 11495198"/>
              <a:gd name="csY40" fmla="*/ 2308324 h 2308324"/>
              <a:gd name="csX41" fmla="*/ 1839232 w 11495198"/>
              <a:gd name="csY41" fmla="*/ 2308324 h 2308324"/>
              <a:gd name="csX42" fmla="*/ 1379424 w 11495198"/>
              <a:gd name="csY42" fmla="*/ 2308324 h 2308324"/>
              <a:gd name="csX43" fmla="*/ 689712 w 11495198"/>
              <a:gd name="csY43" fmla="*/ 2308324 h 2308324"/>
              <a:gd name="csX44" fmla="*/ 0 w 11495198"/>
              <a:gd name="csY44" fmla="*/ 2308324 h 2308324"/>
              <a:gd name="csX45" fmla="*/ 0 w 11495198"/>
              <a:gd name="csY45" fmla="*/ 1754326 h 2308324"/>
              <a:gd name="csX46" fmla="*/ 0 w 11495198"/>
              <a:gd name="csY46" fmla="*/ 1200328 h 2308324"/>
              <a:gd name="csX47" fmla="*/ 0 w 11495198"/>
              <a:gd name="csY47" fmla="*/ 692497 h 2308324"/>
              <a:gd name="csX48" fmla="*/ 0 w 11495198"/>
              <a:gd name="csY48" fmla="*/ 0 h 23083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11495198" h="2308324" fill="none" extrusionOk="0">
                <a:moveTo>
                  <a:pt x="0" y="0"/>
                </a:moveTo>
                <a:cubicBezTo>
                  <a:pt x="162854" y="-60916"/>
                  <a:pt x="448309" y="41114"/>
                  <a:pt x="689712" y="0"/>
                </a:cubicBezTo>
                <a:cubicBezTo>
                  <a:pt x="931115" y="-41114"/>
                  <a:pt x="1115982" y="856"/>
                  <a:pt x="1264472" y="0"/>
                </a:cubicBezTo>
                <a:cubicBezTo>
                  <a:pt x="1412962" y="-856"/>
                  <a:pt x="1731847" y="83129"/>
                  <a:pt x="2069136" y="0"/>
                </a:cubicBezTo>
                <a:cubicBezTo>
                  <a:pt x="2406425" y="-83129"/>
                  <a:pt x="2232120" y="1758"/>
                  <a:pt x="2299040" y="0"/>
                </a:cubicBezTo>
                <a:cubicBezTo>
                  <a:pt x="2365960" y="-1758"/>
                  <a:pt x="2608776" y="24937"/>
                  <a:pt x="2758848" y="0"/>
                </a:cubicBezTo>
                <a:cubicBezTo>
                  <a:pt x="2908920" y="-24937"/>
                  <a:pt x="3365991" y="39355"/>
                  <a:pt x="3563511" y="0"/>
                </a:cubicBezTo>
                <a:cubicBezTo>
                  <a:pt x="3761031" y="-39355"/>
                  <a:pt x="3711889" y="27042"/>
                  <a:pt x="3793415" y="0"/>
                </a:cubicBezTo>
                <a:cubicBezTo>
                  <a:pt x="3874941" y="-27042"/>
                  <a:pt x="3916349" y="21133"/>
                  <a:pt x="4023319" y="0"/>
                </a:cubicBezTo>
                <a:cubicBezTo>
                  <a:pt x="4130289" y="-21133"/>
                  <a:pt x="4431524" y="2914"/>
                  <a:pt x="4598079" y="0"/>
                </a:cubicBezTo>
                <a:cubicBezTo>
                  <a:pt x="4764634" y="-2914"/>
                  <a:pt x="5009543" y="5842"/>
                  <a:pt x="5172839" y="0"/>
                </a:cubicBezTo>
                <a:cubicBezTo>
                  <a:pt x="5336135" y="-5842"/>
                  <a:pt x="5299966" y="14719"/>
                  <a:pt x="5402743" y="0"/>
                </a:cubicBezTo>
                <a:cubicBezTo>
                  <a:pt x="5505520" y="-14719"/>
                  <a:pt x="5923528" y="38420"/>
                  <a:pt x="6092455" y="0"/>
                </a:cubicBezTo>
                <a:cubicBezTo>
                  <a:pt x="6261382" y="-38420"/>
                  <a:pt x="6293347" y="6717"/>
                  <a:pt x="6437311" y="0"/>
                </a:cubicBezTo>
                <a:cubicBezTo>
                  <a:pt x="6581275" y="-6717"/>
                  <a:pt x="6734973" y="3946"/>
                  <a:pt x="6897119" y="0"/>
                </a:cubicBezTo>
                <a:cubicBezTo>
                  <a:pt x="7059265" y="-3946"/>
                  <a:pt x="7401106" y="67395"/>
                  <a:pt x="7586831" y="0"/>
                </a:cubicBezTo>
                <a:cubicBezTo>
                  <a:pt x="7772556" y="-67395"/>
                  <a:pt x="7804656" y="29753"/>
                  <a:pt x="7931687" y="0"/>
                </a:cubicBezTo>
                <a:cubicBezTo>
                  <a:pt x="8058718" y="-29753"/>
                  <a:pt x="8456432" y="6679"/>
                  <a:pt x="8736350" y="0"/>
                </a:cubicBezTo>
                <a:cubicBezTo>
                  <a:pt x="9016268" y="-6679"/>
                  <a:pt x="9011957" y="40305"/>
                  <a:pt x="9081206" y="0"/>
                </a:cubicBezTo>
                <a:cubicBezTo>
                  <a:pt x="9150455" y="-40305"/>
                  <a:pt x="9478243" y="332"/>
                  <a:pt x="9655966" y="0"/>
                </a:cubicBezTo>
                <a:cubicBezTo>
                  <a:pt x="9833689" y="-332"/>
                  <a:pt x="10275333" y="44331"/>
                  <a:pt x="10460630" y="0"/>
                </a:cubicBezTo>
                <a:cubicBezTo>
                  <a:pt x="10645927" y="-44331"/>
                  <a:pt x="11188184" y="50956"/>
                  <a:pt x="11495198" y="0"/>
                </a:cubicBezTo>
                <a:cubicBezTo>
                  <a:pt x="11540291" y="147391"/>
                  <a:pt x="11487431" y="482094"/>
                  <a:pt x="11495198" y="623247"/>
                </a:cubicBezTo>
                <a:cubicBezTo>
                  <a:pt x="11502965" y="764400"/>
                  <a:pt x="11438780" y="1067394"/>
                  <a:pt x="11495198" y="1200328"/>
                </a:cubicBezTo>
                <a:cubicBezTo>
                  <a:pt x="11551616" y="1333262"/>
                  <a:pt x="11394443" y="1879941"/>
                  <a:pt x="11495198" y="2308324"/>
                </a:cubicBezTo>
                <a:cubicBezTo>
                  <a:pt x="11182349" y="2309430"/>
                  <a:pt x="11136348" y="2277347"/>
                  <a:pt x="10805486" y="2308324"/>
                </a:cubicBezTo>
                <a:cubicBezTo>
                  <a:pt x="10474624" y="2339301"/>
                  <a:pt x="10679622" y="2291536"/>
                  <a:pt x="10575582" y="2308324"/>
                </a:cubicBezTo>
                <a:cubicBezTo>
                  <a:pt x="10471542" y="2325112"/>
                  <a:pt x="10191710" y="2303779"/>
                  <a:pt x="10000822" y="2308324"/>
                </a:cubicBezTo>
                <a:cubicBezTo>
                  <a:pt x="9809934" y="2312869"/>
                  <a:pt x="9792633" y="2276394"/>
                  <a:pt x="9655966" y="2308324"/>
                </a:cubicBezTo>
                <a:cubicBezTo>
                  <a:pt x="9519299" y="2340254"/>
                  <a:pt x="9259379" y="2242601"/>
                  <a:pt x="8966254" y="2308324"/>
                </a:cubicBezTo>
                <a:cubicBezTo>
                  <a:pt x="8673129" y="2374047"/>
                  <a:pt x="8419453" y="2308155"/>
                  <a:pt x="8276543" y="2308324"/>
                </a:cubicBezTo>
                <a:cubicBezTo>
                  <a:pt x="8133633" y="2308493"/>
                  <a:pt x="7824193" y="2305260"/>
                  <a:pt x="7471879" y="2308324"/>
                </a:cubicBezTo>
                <a:cubicBezTo>
                  <a:pt x="7119565" y="2311388"/>
                  <a:pt x="7084755" y="2286313"/>
                  <a:pt x="6897119" y="2308324"/>
                </a:cubicBezTo>
                <a:cubicBezTo>
                  <a:pt x="6709483" y="2330335"/>
                  <a:pt x="6367710" y="2245530"/>
                  <a:pt x="6092455" y="2308324"/>
                </a:cubicBezTo>
                <a:cubicBezTo>
                  <a:pt x="5817200" y="2371118"/>
                  <a:pt x="5756615" y="2299593"/>
                  <a:pt x="5632647" y="2308324"/>
                </a:cubicBezTo>
                <a:cubicBezTo>
                  <a:pt x="5508679" y="2317055"/>
                  <a:pt x="5433672" y="2306224"/>
                  <a:pt x="5287791" y="2308324"/>
                </a:cubicBezTo>
                <a:cubicBezTo>
                  <a:pt x="5141910" y="2310424"/>
                  <a:pt x="4901355" y="2279452"/>
                  <a:pt x="4713031" y="2308324"/>
                </a:cubicBezTo>
                <a:cubicBezTo>
                  <a:pt x="4524707" y="2337196"/>
                  <a:pt x="4347315" y="2259177"/>
                  <a:pt x="4138271" y="2308324"/>
                </a:cubicBezTo>
                <a:cubicBezTo>
                  <a:pt x="3929227" y="2357471"/>
                  <a:pt x="3904917" y="2274961"/>
                  <a:pt x="3793415" y="2308324"/>
                </a:cubicBezTo>
                <a:cubicBezTo>
                  <a:pt x="3681913" y="2341687"/>
                  <a:pt x="3508349" y="2269941"/>
                  <a:pt x="3333607" y="2308324"/>
                </a:cubicBezTo>
                <a:cubicBezTo>
                  <a:pt x="3158865" y="2346707"/>
                  <a:pt x="2908383" y="2244168"/>
                  <a:pt x="2643896" y="2308324"/>
                </a:cubicBezTo>
                <a:cubicBezTo>
                  <a:pt x="2379409" y="2372480"/>
                  <a:pt x="2094663" y="2281123"/>
                  <a:pt x="1839232" y="2308324"/>
                </a:cubicBezTo>
                <a:cubicBezTo>
                  <a:pt x="1583801" y="2335525"/>
                  <a:pt x="1501547" y="2303655"/>
                  <a:pt x="1379424" y="2308324"/>
                </a:cubicBezTo>
                <a:cubicBezTo>
                  <a:pt x="1257301" y="2312993"/>
                  <a:pt x="935561" y="2260665"/>
                  <a:pt x="689712" y="2308324"/>
                </a:cubicBezTo>
                <a:cubicBezTo>
                  <a:pt x="443863" y="2355983"/>
                  <a:pt x="317721" y="2255385"/>
                  <a:pt x="0" y="2308324"/>
                </a:cubicBezTo>
                <a:cubicBezTo>
                  <a:pt x="-14846" y="2092228"/>
                  <a:pt x="36665" y="1882677"/>
                  <a:pt x="0" y="1754326"/>
                </a:cubicBezTo>
                <a:cubicBezTo>
                  <a:pt x="-36665" y="1625975"/>
                  <a:pt x="46026" y="1311210"/>
                  <a:pt x="0" y="1200328"/>
                </a:cubicBezTo>
                <a:cubicBezTo>
                  <a:pt x="-46026" y="1089446"/>
                  <a:pt x="56915" y="817125"/>
                  <a:pt x="0" y="692497"/>
                </a:cubicBezTo>
                <a:cubicBezTo>
                  <a:pt x="-56915" y="567869"/>
                  <a:pt x="17957" y="225756"/>
                  <a:pt x="0" y="0"/>
                </a:cubicBezTo>
                <a:close/>
              </a:path>
              <a:path w="11495198" h="2308324" stroke="0" extrusionOk="0">
                <a:moveTo>
                  <a:pt x="0" y="0"/>
                </a:moveTo>
                <a:cubicBezTo>
                  <a:pt x="121024" y="-37051"/>
                  <a:pt x="255932" y="31956"/>
                  <a:pt x="344856" y="0"/>
                </a:cubicBezTo>
                <a:cubicBezTo>
                  <a:pt x="433780" y="-31956"/>
                  <a:pt x="599470" y="2250"/>
                  <a:pt x="804664" y="0"/>
                </a:cubicBezTo>
                <a:cubicBezTo>
                  <a:pt x="1009858" y="-2250"/>
                  <a:pt x="934085" y="16195"/>
                  <a:pt x="1034568" y="0"/>
                </a:cubicBezTo>
                <a:cubicBezTo>
                  <a:pt x="1135051" y="-16195"/>
                  <a:pt x="1610283" y="53264"/>
                  <a:pt x="1839232" y="0"/>
                </a:cubicBezTo>
                <a:cubicBezTo>
                  <a:pt x="2068181" y="-53264"/>
                  <a:pt x="2137957" y="12026"/>
                  <a:pt x="2413992" y="0"/>
                </a:cubicBezTo>
                <a:cubicBezTo>
                  <a:pt x="2690027" y="-12026"/>
                  <a:pt x="2769184" y="9307"/>
                  <a:pt x="2873800" y="0"/>
                </a:cubicBezTo>
                <a:cubicBezTo>
                  <a:pt x="2978416" y="-9307"/>
                  <a:pt x="3383407" y="5105"/>
                  <a:pt x="3563511" y="0"/>
                </a:cubicBezTo>
                <a:cubicBezTo>
                  <a:pt x="3743615" y="-5105"/>
                  <a:pt x="3907444" y="11684"/>
                  <a:pt x="4023319" y="0"/>
                </a:cubicBezTo>
                <a:cubicBezTo>
                  <a:pt x="4139194" y="-11684"/>
                  <a:pt x="4308573" y="54301"/>
                  <a:pt x="4483127" y="0"/>
                </a:cubicBezTo>
                <a:cubicBezTo>
                  <a:pt x="4657681" y="-54301"/>
                  <a:pt x="4794305" y="49040"/>
                  <a:pt x="4942935" y="0"/>
                </a:cubicBezTo>
                <a:cubicBezTo>
                  <a:pt x="5091565" y="-49040"/>
                  <a:pt x="5381588" y="6960"/>
                  <a:pt x="5517695" y="0"/>
                </a:cubicBezTo>
                <a:cubicBezTo>
                  <a:pt x="5653802" y="-6960"/>
                  <a:pt x="6067709" y="57313"/>
                  <a:pt x="6207407" y="0"/>
                </a:cubicBezTo>
                <a:cubicBezTo>
                  <a:pt x="6347105" y="-57313"/>
                  <a:pt x="6421911" y="1543"/>
                  <a:pt x="6552263" y="0"/>
                </a:cubicBezTo>
                <a:cubicBezTo>
                  <a:pt x="6682615" y="-1543"/>
                  <a:pt x="6958858" y="8482"/>
                  <a:pt x="7241975" y="0"/>
                </a:cubicBezTo>
                <a:cubicBezTo>
                  <a:pt x="7525092" y="-8482"/>
                  <a:pt x="7822519" y="20970"/>
                  <a:pt x="8046639" y="0"/>
                </a:cubicBezTo>
                <a:cubicBezTo>
                  <a:pt x="8270759" y="-20970"/>
                  <a:pt x="8304817" y="2455"/>
                  <a:pt x="8391495" y="0"/>
                </a:cubicBezTo>
                <a:cubicBezTo>
                  <a:pt x="8478173" y="-2455"/>
                  <a:pt x="8935984" y="55792"/>
                  <a:pt x="9081206" y="0"/>
                </a:cubicBezTo>
                <a:cubicBezTo>
                  <a:pt x="9226428" y="-55792"/>
                  <a:pt x="9609105" y="55283"/>
                  <a:pt x="9770918" y="0"/>
                </a:cubicBezTo>
                <a:cubicBezTo>
                  <a:pt x="9932731" y="-55283"/>
                  <a:pt x="10148752" y="30756"/>
                  <a:pt x="10345678" y="0"/>
                </a:cubicBezTo>
                <a:cubicBezTo>
                  <a:pt x="10542604" y="-30756"/>
                  <a:pt x="10682721" y="42668"/>
                  <a:pt x="10920438" y="0"/>
                </a:cubicBezTo>
                <a:cubicBezTo>
                  <a:pt x="11158155" y="-42668"/>
                  <a:pt x="11270748" y="46470"/>
                  <a:pt x="11495198" y="0"/>
                </a:cubicBezTo>
                <a:cubicBezTo>
                  <a:pt x="11553068" y="187288"/>
                  <a:pt x="11485882" y="447375"/>
                  <a:pt x="11495198" y="577081"/>
                </a:cubicBezTo>
                <a:cubicBezTo>
                  <a:pt x="11504514" y="706787"/>
                  <a:pt x="11440136" y="871327"/>
                  <a:pt x="11495198" y="1107996"/>
                </a:cubicBezTo>
                <a:cubicBezTo>
                  <a:pt x="11550260" y="1344666"/>
                  <a:pt x="11478898" y="1437474"/>
                  <a:pt x="11495198" y="1708160"/>
                </a:cubicBezTo>
                <a:cubicBezTo>
                  <a:pt x="11511498" y="1978846"/>
                  <a:pt x="11473532" y="2021585"/>
                  <a:pt x="11495198" y="2308324"/>
                </a:cubicBezTo>
                <a:cubicBezTo>
                  <a:pt x="11295825" y="2375094"/>
                  <a:pt x="11009161" y="2246841"/>
                  <a:pt x="10805486" y="2308324"/>
                </a:cubicBezTo>
                <a:cubicBezTo>
                  <a:pt x="10601811" y="2369807"/>
                  <a:pt x="10261102" y="2267481"/>
                  <a:pt x="10115774" y="2308324"/>
                </a:cubicBezTo>
                <a:cubicBezTo>
                  <a:pt x="9970446" y="2349167"/>
                  <a:pt x="9646053" y="2269369"/>
                  <a:pt x="9426062" y="2308324"/>
                </a:cubicBezTo>
                <a:cubicBezTo>
                  <a:pt x="9206071" y="2347279"/>
                  <a:pt x="9192504" y="2300870"/>
                  <a:pt x="9081206" y="2308324"/>
                </a:cubicBezTo>
                <a:cubicBezTo>
                  <a:pt x="8969908" y="2315778"/>
                  <a:pt x="8653562" y="2264013"/>
                  <a:pt x="8391495" y="2308324"/>
                </a:cubicBezTo>
                <a:cubicBezTo>
                  <a:pt x="8129428" y="2352635"/>
                  <a:pt x="8145614" y="2292365"/>
                  <a:pt x="8046639" y="2308324"/>
                </a:cubicBezTo>
                <a:cubicBezTo>
                  <a:pt x="7947664" y="2324283"/>
                  <a:pt x="7553693" y="2232060"/>
                  <a:pt x="7356927" y="2308324"/>
                </a:cubicBezTo>
                <a:cubicBezTo>
                  <a:pt x="7160161" y="2384588"/>
                  <a:pt x="6831220" y="2264791"/>
                  <a:pt x="6667215" y="2308324"/>
                </a:cubicBezTo>
                <a:cubicBezTo>
                  <a:pt x="6503210" y="2351857"/>
                  <a:pt x="6217450" y="2241639"/>
                  <a:pt x="6092455" y="2308324"/>
                </a:cubicBezTo>
                <a:cubicBezTo>
                  <a:pt x="5967460" y="2375009"/>
                  <a:pt x="5843606" y="2305658"/>
                  <a:pt x="5632647" y="2308324"/>
                </a:cubicBezTo>
                <a:cubicBezTo>
                  <a:pt x="5421688" y="2310990"/>
                  <a:pt x="5336275" y="2248970"/>
                  <a:pt x="5057887" y="2308324"/>
                </a:cubicBezTo>
                <a:cubicBezTo>
                  <a:pt x="4779499" y="2367678"/>
                  <a:pt x="4920292" y="2296873"/>
                  <a:pt x="4827983" y="2308324"/>
                </a:cubicBezTo>
                <a:cubicBezTo>
                  <a:pt x="4735674" y="2319775"/>
                  <a:pt x="4692895" y="2290759"/>
                  <a:pt x="4598079" y="2308324"/>
                </a:cubicBezTo>
                <a:cubicBezTo>
                  <a:pt x="4503263" y="2325889"/>
                  <a:pt x="4228497" y="2301611"/>
                  <a:pt x="4023319" y="2308324"/>
                </a:cubicBezTo>
                <a:cubicBezTo>
                  <a:pt x="3818141" y="2315037"/>
                  <a:pt x="3692074" y="2255762"/>
                  <a:pt x="3563511" y="2308324"/>
                </a:cubicBezTo>
                <a:cubicBezTo>
                  <a:pt x="3434948" y="2360886"/>
                  <a:pt x="2969648" y="2243331"/>
                  <a:pt x="2758848" y="2308324"/>
                </a:cubicBezTo>
                <a:cubicBezTo>
                  <a:pt x="2548048" y="2373317"/>
                  <a:pt x="2357979" y="2293418"/>
                  <a:pt x="2184088" y="2308324"/>
                </a:cubicBezTo>
                <a:cubicBezTo>
                  <a:pt x="2010197" y="2323230"/>
                  <a:pt x="1640776" y="2246604"/>
                  <a:pt x="1379424" y="2308324"/>
                </a:cubicBezTo>
                <a:cubicBezTo>
                  <a:pt x="1118072" y="2370044"/>
                  <a:pt x="869487" y="2300841"/>
                  <a:pt x="574760" y="2308324"/>
                </a:cubicBezTo>
                <a:cubicBezTo>
                  <a:pt x="280033" y="2315807"/>
                  <a:pt x="155513" y="2293049"/>
                  <a:pt x="0" y="2308324"/>
                </a:cubicBezTo>
                <a:cubicBezTo>
                  <a:pt x="-43673" y="2065191"/>
                  <a:pt x="46397" y="1881287"/>
                  <a:pt x="0" y="1754326"/>
                </a:cubicBezTo>
                <a:cubicBezTo>
                  <a:pt x="-46397" y="1627365"/>
                  <a:pt x="68002" y="1396762"/>
                  <a:pt x="0" y="1131079"/>
                </a:cubicBezTo>
                <a:cubicBezTo>
                  <a:pt x="-68002" y="865396"/>
                  <a:pt x="37386" y="779301"/>
                  <a:pt x="0" y="553998"/>
                </a:cubicBezTo>
                <a:cubicBezTo>
                  <a:pt x="-37386" y="328695"/>
                  <a:pt x="50040" y="141194"/>
                  <a:pt x="0" y="0"/>
                </a:cubicBezTo>
                <a:close/>
              </a:path>
            </a:pathLst>
          </a:custGeom>
          <a:solidFill>
            <a:schemeClr val="accent5">
              <a:lumMod val="40000"/>
              <a:lumOff val="60000"/>
            </a:schemeClr>
          </a:solidFill>
          <a:ln w="76200">
            <a:solidFill>
              <a:schemeClr val="tx1"/>
            </a:solidFill>
            <a:extLst>
              <a:ext uri="{C807C97D-BFC1-408E-A445-0C87EB9F89A2}">
                <ask:lineSketchStyleProps xmlns:ask="http://schemas.microsoft.com/office/drawing/2018/sketchyshapes" sd="3308241077">
                  <a:prstGeom prst="rect">
                    <a:avLst/>
                  </a:prstGeom>
                  <ask:type>
                    <ask:lineSketchScribble/>
                  </ask:type>
                </ask:lineSketchStyleProps>
              </a:ext>
            </a:extLst>
          </a:ln>
        </p:spPr>
        <p:txBody>
          <a:bodyPr wrap="none" rtlCol="0">
            <a:spAutoFit/>
          </a:bodyPr>
          <a:lstStyle/>
          <a:p>
            <a:r>
              <a:rPr lang="en-US" sz="7200" dirty="0"/>
              <a:t>The miracle of compounding</a:t>
            </a:r>
          </a:p>
          <a:p>
            <a:r>
              <a:rPr lang="en-US" sz="7200" dirty="0"/>
              <a:t>- just add time!</a:t>
            </a:r>
            <a:endParaRPr lang="en-ZA" sz="7200" dirty="0"/>
          </a:p>
        </p:txBody>
      </p:sp>
      <p:sp>
        <p:nvSpPr>
          <p:cNvPr id="10" name="TextBox 9">
            <a:extLst>
              <a:ext uri="{FF2B5EF4-FFF2-40B4-BE49-F238E27FC236}">
                <a16:creationId xmlns:a16="http://schemas.microsoft.com/office/drawing/2014/main" id="{313CBEA3-C909-135A-B017-1D04F8F80736}"/>
              </a:ext>
            </a:extLst>
          </p:cNvPr>
          <p:cNvSpPr txBox="1"/>
          <p:nvPr/>
        </p:nvSpPr>
        <p:spPr>
          <a:xfrm>
            <a:off x="6498866" y="4069563"/>
            <a:ext cx="5026184" cy="830997"/>
          </a:xfrm>
          <a:prstGeom prst="rect">
            <a:avLst/>
          </a:prstGeom>
          <a:noFill/>
        </p:spPr>
        <p:txBody>
          <a:bodyPr wrap="square" rtlCol="0">
            <a:spAutoFit/>
          </a:bodyPr>
          <a:lstStyle/>
          <a:p>
            <a:r>
              <a:rPr lang="en-US" sz="2400" dirty="0">
                <a:solidFill>
                  <a:srgbClr val="FF0000"/>
                </a:solidFill>
              </a:rPr>
              <a:t>In a very real sense Miss Doubt missed out!</a:t>
            </a:r>
            <a:endParaRPr lang="en-ZA" sz="2400" dirty="0">
              <a:solidFill>
                <a:srgbClr val="FF0000"/>
              </a:solidFill>
            </a:endParaRPr>
          </a:p>
        </p:txBody>
      </p:sp>
      <p:sp>
        <p:nvSpPr>
          <p:cNvPr id="12" name="Rectangle 11">
            <a:extLst>
              <a:ext uri="{FF2B5EF4-FFF2-40B4-BE49-F238E27FC236}">
                <a16:creationId xmlns:a16="http://schemas.microsoft.com/office/drawing/2014/main" id="{646A9307-85C6-CACF-4B17-97EFC288BE2B}"/>
              </a:ext>
            </a:extLst>
          </p:cNvPr>
          <p:cNvSpPr/>
          <p:nvPr/>
        </p:nvSpPr>
        <p:spPr>
          <a:xfrm>
            <a:off x="5120640" y="5943600"/>
            <a:ext cx="3714750" cy="6831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369922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p:bldP spid="11" grpId="0"/>
      <p:bldP spid="8" grpId="0" animBg="1"/>
      <p:bldP spid="10" grpId="0"/>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2DCF5-F9C0-109C-2A82-AFD65B0D821E}"/>
              </a:ext>
            </a:extLst>
          </p:cNvPr>
          <p:cNvSpPr>
            <a:spLocks noGrp="1"/>
          </p:cNvSpPr>
          <p:nvPr>
            <p:ph type="title"/>
          </p:nvPr>
        </p:nvSpPr>
        <p:spPr/>
        <p:txBody>
          <a:bodyPr/>
          <a:lstStyle/>
          <a:p>
            <a:pPr algn="ctr"/>
            <a:r>
              <a:rPr lang="en-US" dirty="0"/>
              <a:t>The rule of 72 – a useful rule of thumb and a cool way to appear intelligent!</a:t>
            </a:r>
            <a:endParaRPr lang="en-ZA" dirty="0"/>
          </a:p>
        </p:txBody>
      </p:sp>
      <p:sp>
        <p:nvSpPr>
          <p:cNvPr id="3" name="Content Placeholder 2">
            <a:extLst>
              <a:ext uri="{FF2B5EF4-FFF2-40B4-BE49-F238E27FC236}">
                <a16:creationId xmlns:a16="http://schemas.microsoft.com/office/drawing/2014/main" id="{16203F40-5EEE-1674-27FC-9549A6363850}"/>
              </a:ext>
            </a:extLst>
          </p:cNvPr>
          <p:cNvSpPr>
            <a:spLocks noGrp="1"/>
          </p:cNvSpPr>
          <p:nvPr>
            <p:ph idx="1"/>
          </p:nvPr>
        </p:nvSpPr>
        <p:spPr>
          <a:xfrm>
            <a:off x="838200" y="3131819"/>
            <a:ext cx="10515600" cy="3045143"/>
          </a:xfrm>
        </p:spPr>
        <p:txBody>
          <a:bodyPr>
            <a:normAutofit/>
          </a:bodyPr>
          <a:lstStyle/>
          <a:p>
            <a:pPr marL="0" indent="0">
              <a:buNone/>
            </a:pPr>
            <a:r>
              <a:rPr lang="en-US" sz="3600" dirty="0"/>
              <a:t>If money is compounded continuously at </a:t>
            </a:r>
            <a:r>
              <a:rPr lang="en-US" sz="3600" i="1" dirty="0"/>
              <a:t>i </a:t>
            </a:r>
            <a:r>
              <a:rPr lang="en-US" sz="3600" dirty="0"/>
              <a:t>% p.a. then it will double in value in approximately </a:t>
            </a:r>
            <a:r>
              <a:rPr lang="en-US" sz="3600" i="1" dirty="0"/>
              <a:t>n </a:t>
            </a:r>
            <a:r>
              <a:rPr lang="en-US" sz="3600" dirty="0"/>
              <a:t>years where:</a:t>
            </a:r>
          </a:p>
          <a:p>
            <a:pPr marL="0" indent="0" algn="ctr">
              <a:buNone/>
            </a:pPr>
            <a:r>
              <a:rPr lang="en-US" sz="6000" i="1" dirty="0">
                <a:solidFill>
                  <a:srgbClr val="FF0000"/>
                </a:solidFill>
              </a:rPr>
              <a:t>i</a:t>
            </a:r>
            <a:r>
              <a:rPr lang="en-US" sz="6000" dirty="0">
                <a:solidFill>
                  <a:srgbClr val="FF0000"/>
                </a:solidFill>
              </a:rPr>
              <a:t> x </a:t>
            </a:r>
            <a:r>
              <a:rPr lang="en-US" sz="6000" i="1" dirty="0">
                <a:solidFill>
                  <a:srgbClr val="FF0000"/>
                </a:solidFill>
              </a:rPr>
              <a:t>n</a:t>
            </a:r>
            <a:r>
              <a:rPr lang="en-US" sz="6000" dirty="0">
                <a:solidFill>
                  <a:srgbClr val="FF0000"/>
                </a:solidFill>
              </a:rPr>
              <a:t> = 72</a:t>
            </a:r>
            <a:endParaRPr lang="en-ZA" sz="6000" dirty="0">
              <a:solidFill>
                <a:srgbClr val="FF0000"/>
              </a:solidFill>
            </a:endParaRPr>
          </a:p>
        </p:txBody>
      </p:sp>
    </p:spTree>
    <p:extLst>
      <p:ext uri="{BB962C8B-B14F-4D97-AF65-F5344CB8AC3E}">
        <p14:creationId xmlns:p14="http://schemas.microsoft.com/office/powerpoint/2010/main" val="4211525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DF09943-370C-F55E-8A55-3FC5D4A83CA8}"/>
              </a:ext>
            </a:extLst>
          </p:cNvPr>
          <p:cNvSpPr txBox="1"/>
          <p:nvPr/>
        </p:nvSpPr>
        <p:spPr>
          <a:xfrm>
            <a:off x="500513" y="265935"/>
            <a:ext cx="8232007" cy="646331"/>
          </a:xfrm>
          <a:prstGeom prst="rect">
            <a:avLst/>
          </a:prstGeom>
          <a:noFill/>
        </p:spPr>
        <p:txBody>
          <a:bodyPr wrap="square">
            <a:spAutoFit/>
          </a:bodyPr>
          <a:lstStyle/>
          <a:p>
            <a:r>
              <a:rPr lang="en-US" sz="3600" b="1" dirty="0">
                <a:effectLst/>
                <a:latin typeface="Arial" panose="020B0604020202020204" pitchFamily="34" charset="0"/>
                <a:ea typeface="Times New Roman" panose="02020603050405020304" pitchFamily="18" charset="0"/>
              </a:rPr>
              <a:t>Nominal and effective rates</a:t>
            </a:r>
            <a:endParaRPr lang="en-ZA" sz="3600" dirty="0">
              <a:effectLst/>
              <a:latin typeface="Times New Roman" panose="02020603050405020304" pitchFamily="18" charset="0"/>
              <a:ea typeface="Times New Roman" panose="02020603050405020304" pitchFamily="18" charset="0"/>
            </a:endParaRPr>
          </a:p>
        </p:txBody>
      </p:sp>
      <p:sp>
        <p:nvSpPr>
          <p:cNvPr id="8" name="Rectangle 5">
            <a:extLst>
              <a:ext uri="{FF2B5EF4-FFF2-40B4-BE49-F238E27FC236}">
                <a16:creationId xmlns:a16="http://schemas.microsoft.com/office/drawing/2014/main" id="{2A0D9E87-F74C-BCEB-BD20-EAF51CEB4F8F}"/>
              </a:ext>
            </a:extLst>
          </p:cNvPr>
          <p:cNvSpPr>
            <a:spLocks noChangeArrowheads="1"/>
          </p:cNvSpPr>
          <p:nvPr/>
        </p:nvSpPr>
        <p:spPr bwMode="auto">
          <a:xfrm>
            <a:off x="500513" y="1141391"/>
            <a:ext cx="839845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12% p.a. compounded quarterly is called a </a:t>
            </a:r>
            <a:r>
              <a:rPr kumimoji="0" lang="en-US" altLang="en-US" sz="2400" b="1"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NOMINAL</a:t>
            </a: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rate.  </a:t>
            </a:r>
            <a:endParaRPr kumimoji="0" lang="en-ZA"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It can be written in symbols as: </a:t>
            </a:r>
            <a:endParaRPr kumimoji="0" lang="en-US" altLang="en-US" sz="3600" b="0" i="0" u="none" strike="noStrike" cap="none" normalizeH="0" baseline="0" dirty="0">
              <a:ln>
                <a:noFill/>
              </a:ln>
              <a:solidFill>
                <a:schemeClr val="tx1"/>
              </a:solidFill>
              <a:effectLst/>
              <a:latin typeface="Arial" panose="020B0604020202020204" pitchFamily="34" charset="0"/>
            </a:endParaRPr>
          </a:p>
        </p:txBody>
      </p:sp>
      <p:pic>
        <p:nvPicPr>
          <p:cNvPr id="4100" name="Picture 26" descr="&lt;EFOFEX&gt;&#10;id:fxe{e68d0a01-46ab-4089-a513-37ad7199e414}&#10;&#10;FXData:AAALIXicjVZ7c9pGEP8qqmaYwERCb5Axx4x4+QUYE9I8mmZGCIEUJCSLs4HEnem//Zr9JD3drpSkfrSDzW9v37u3WtR+mPkeaT+cs3+gusR46LQfHKLlMCHzMPZ3wsTfC7MkdreSpkuyJlmSqarSUx9udk1USYA/3bJyzhWZ59Ajap2fhwUxKIh+QZwVxGVBXBTEeUGMiMZxTNQcpuD9Jof8k3srCuoTE0xl7acMzsBmQDCfOUSCwIXxgAx/6MaQuOAba+HMbg4Q9OpZu8WLdqNn7bwX7cbP2i1ftJs8axe/aOdAt7vf28w47M51Q5MaOojav/Sve/MP04FwPh+PhOnb7uiiJ4iyorwzeorSn/dBYNZVRRlMREEMKE1birLf7+t7o55ka2U+U2aDnhzQODJVZUez0KP1JV2KnXbOY9++u+y0Y5+6wtaNfSLeMpWA+gcqCl6ypf6WElETBQWVvMDNdj7j3dGVbHP+jh4jX6DHlFnnhoq324mdVBKiUPgm7IOQ+vIudT2/JaSZL+8zNz0V/ggyJgz8cB3QlqClh1NhkWRLP5P34ZIGLUFlOlFYv9t6ge9t/GWrFbvZxs+tMK+WIH7SG5oqguZ/6em5Xlvh2XbaChS+SJZHgbOIKKyYvrxy4zA6tl45WehGr06BuQu/+i3NTime95A3e3ILhdxFa5tksRudsuampVOWzTrcyjRJW2peJZ4XCaVJ/BMr8lf0J0bGg3COfEvlRZR4GzncLvOaWOC81+WRKYmd8HO1atZqRNMrQlp3620lZZXmNeYF5/cN01jMrLPAofVgHJ13BB/oIYyggc85F+4R7xCPhA+qc8DzPUy5cwNDvyW8hf9vzR1htahspfCYFHfn5aP15wz/vUhh2wxhNXEwmFXTSqmkYQy0HWO554+8jkBiQikTOL0H+ADwEcAFwM55AEsAH2AFsAa4BggAQoAvABuACCAGmALcAMwA3gDMAd4C/Arwrlg9cA8ZYopIEXeIt3hP1+R2VTmQqrx4Le+y6kKXTder1RTdraT3zYpR10zNOtGb7KSr5bFhGZZ90jwxdMM2G5XlKq1EYVwN5I5aq66qh9dBTWbA/ASV1X1lSA6/Vava67D2eStrNSX8nbmrTHOuJgO/Km9rXBBFUSVK1p+0ui5Yjcoqcyuuwve98xZznxNLBeoN0ThRTN8M8T1M5VcArRgoVny9wRW62K3R49EaPDVaTg8Mhmj3FcbbwV/KO8Ld3hODx9+TExU2vw35XD0Kc4KO+k9Gc1A6IV4sbWIpjqWRFI8kbyRtRtKY0Wtps85VLEigCQYNOHXfANoACQhTgFuADEN8wEpwjJyLJ941uOQSFHX84XfGj1t39mQxH+FSBuyu8Nrw8XFUjB1j2gP8QewS3QKqV1JDlJ0h9kuJQ3Tw271hS8/mHrc4CAnR4OqdFbF1HS5/Q2xbhSICRhqQfETspgbckPkB1TVjmnwrOV8YaXFuF5/m7ghzuShzuSwpfJXqThCvSsl5me+UGLA9NWxIE9M2C2XHKikbZSeIjVJilA5nhUOd/P3nX5xaYo/9728Zw3L39/j7WZfA2uQ+znChk/5UPowduzk7/jAEF+DtEk74utMnWlPXVMNUGyb4L0Odsf7jeynn/QN3TmkF&#10;&#10;&lt;/EFOFEX&gt;">
            <a:extLst>
              <a:ext uri="{FF2B5EF4-FFF2-40B4-BE49-F238E27FC236}">
                <a16:creationId xmlns:a16="http://schemas.microsoft.com/office/drawing/2014/main" id="{2410CFD2-C1DD-4561-6B53-54367B1396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3435" y="2252292"/>
            <a:ext cx="3211108" cy="69259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6">
            <a:extLst>
              <a:ext uri="{FF2B5EF4-FFF2-40B4-BE49-F238E27FC236}">
                <a16:creationId xmlns:a16="http://schemas.microsoft.com/office/drawing/2014/main" id="{72F47C59-CDFD-A842-C310-D68413AE1C3F}"/>
              </a:ext>
            </a:extLst>
          </p:cNvPr>
          <p:cNvSpPr>
            <a:spLocks noChangeArrowheads="1"/>
          </p:cNvSpPr>
          <p:nvPr/>
        </p:nvSpPr>
        <p:spPr bwMode="auto">
          <a:xfrm>
            <a:off x="500513" y="3224788"/>
            <a:ext cx="1138668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and it means that one will receive 12% interest over the year but one’s interest will be calculated </a:t>
            </a:r>
            <a:r>
              <a:rPr kumimoji="0" lang="en-US" altLang="en-US" sz="2400" b="1"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FOUR</a:t>
            </a: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times per year, </a:t>
            </a:r>
            <a:r>
              <a:rPr kumimoji="0" lang="en-US" altLang="en-US" sz="2400" b="1"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3%</a:t>
            </a: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each time.  </a:t>
            </a:r>
            <a:endParaRPr kumimoji="0" lang="en-ZA" altLang="en-US" sz="1200" b="0" i="0" u="none" strike="noStrike" cap="none" normalizeH="0" baseline="0" dirty="0">
              <a:ln>
                <a:noFill/>
              </a:ln>
              <a:solidFill>
                <a:schemeClr val="tx1"/>
              </a:solidFill>
              <a:effectLst/>
            </a:endParaRPr>
          </a:p>
        </p:txBody>
      </p:sp>
      <p:sp>
        <p:nvSpPr>
          <p:cNvPr id="11" name="TextBox 10">
            <a:extLst>
              <a:ext uri="{FF2B5EF4-FFF2-40B4-BE49-F238E27FC236}">
                <a16:creationId xmlns:a16="http://schemas.microsoft.com/office/drawing/2014/main" id="{06273D3F-A404-64A3-F85A-0ED468E382E8}"/>
              </a:ext>
            </a:extLst>
          </p:cNvPr>
          <p:cNvSpPr txBox="1"/>
          <p:nvPr/>
        </p:nvSpPr>
        <p:spPr>
          <a:xfrm>
            <a:off x="683394" y="4358489"/>
            <a:ext cx="11020924" cy="156966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net result over a year will be </a:t>
            </a:r>
            <a:r>
              <a:rPr kumimoji="0" lang="en-US" altLang="en-US" sz="2400" b="1"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GREATER</a:t>
            </a: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than 12% and is called the </a:t>
            </a:r>
            <a:r>
              <a:rPr kumimoji="0" lang="en-US" altLang="en-US" sz="2400" b="1"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EFFECTIVE</a:t>
            </a: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rate.</a:t>
            </a:r>
            <a:endParaRPr kumimoji="0" lang="en-ZA"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Effective rates are always </a:t>
            </a:r>
            <a:r>
              <a:rPr kumimoji="0" lang="en-US" altLang="en-US" sz="2400" b="1" i="0" u="sng" strike="noStrike" cap="none" normalizeH="0" baseline="0" dirty="0">
                <a:ln>
                  <a:noFill/>
                </a:ln>
                <a:solidFill>
                  <a:schemeClr val="tx1"/>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GREATER</a:t>
            </a: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than nominal rates!</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976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674F0B85-AD77-3669-1507-F2813B6125D1}"/>
              </a:ext>
            </a:extLst>
          </p:cNvPr>
          <p:cNvSpPr>
            <a:spLocks noChangeArrowheads="1"/>
          </p:cNvSpPr>
          <p:nvPr/>
        </p:nvSpPr>
        <p:spPr bwMode="auto">
          <a:xfrm>
            <a:off x="457200" y="1876832"/>
            <a:ext cx="763061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Some people learn this formula, which is </a:t>
            </a:r>
            <a:r>
              <a:rPr kumimoji="0" lang="en-US" altLang="en-US" sz="2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not</a:t>
            </a: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provided:</a:t>
            </a:r>
            <a:endParaRPr kumimoji="0" lang="en-ZA"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ZA" altLang="en-US" sz="3600" b="0" i="0" u="none" strike="noStrike" cap="none" normalizeH="0" baseline="0" dirty="0">
              <a:ln>
                <a:noFill/>
              </a:ln>
              <a:solidFill>
                <a:schemeClr val="tx1"/>
              </a:solidFill>
              <a:effectLst/>
              <a:latin typeface="Arial" panose="020B0604020202020204" pitchFamily="34" charset="0"/>
            </a:endParaRPr>
          </a:p>
        </p:txBody>
      </p:sp>
      <p:pic>
        <p:nvPicPr>
          <p:cNvPr id="5121" name="Picture 29" descr="&lt;EFOFEX&gt;&#10;id:fxe{5cb80a09-eba1-4fbf-b2d4-7c8f2ffd5eff}&#10;&#10;FXData:AAALRnicjVbpcuJGEH4VhSqyUJaQRuI2Q5W4fGGMWRzvbjZbJYSEtEhIiLExG6cqf/OaeZKMplvadXwk5ePr6Xt6elrTeZw5Nu08nvI/oHrUeOx2Hk1KUpjQuR86O2ni7KVZFFobmeiyQuSaXNU0+aUfYXZFNVmCX71WSzkXdJ5Cn2oVsR5lxDAjBhlxkhHnGXGWEacZMaZE4CXVUpiC9+sU0p/UW7ahAa2CqUKeZHACNkOK+cwhEgTOjId09EM1RtQC37gXweylAEEvXrVbvGk3ftXOftPu8lW75Zt2k1ftwjftTKh273uZOYefudEyeF+grPPT4Ko//zgdSqfzy7E0vemNz/pSQVHVW6OvqoP5AATViqaqw0lBKniMxW1V3e/3lb1RiZKVOp+ps2Ff8VgYVDV1xxLfZpUlWxa6nZTH/zvWstsJHWZJGyt0aGHLVTzmPLCCZEcb5mwYLZCCpKKS7VnJzuG8O+YqTcHfsUPgSOwQc+vUULV3u0I3lqXAl36X9p7PHGUXW7bTluLEUfaJFR9Lf3gJF3qOv/JYWyLxw7G0iJKlkyh7f8m8tqRxncCv3G1sz7HXzrLdDq1k7aRWmFdbKnzW60QrgOZ/6empXkcV2XY7Kmx8ES0PkmDRguRyfcW1Qj84tN+ZiW8F746BufO/OW3SjBmu95A3v7qZQuqivYmS0AqOeXHj3CnPZuVvFBbFbS3dJa4XEWNR+IQVOC57wkhEEMFRtkxZBJG9VvzNMt0TD5zWOl9ypUKXlMhRyf/suG5ZJeUvhCKjtPl5exex4ygELJfVsPwl7KgxL0RagrQeaTtAt2Y9bS6wqW1oV/OW4oUfQYcaOAeEcI94h3igusAHXN/DLTCv4VJsqKjw/xuDBxg9Gh85IibD2Xr+bDyao38PWphGIxhdAgxu1ajFTCYYA20vcbunz7yOQVKFrUxg9QHgI8AnAAsAK2cDLAEcABdgBXAF4AH4AF8B1gABQAgwBbgGmAG8B5gD3AD8AnCbjSY4hwQxRmSIO8QtntMV3brFB1pSFkfKLiktdKVq2bxzdKsY3zeKRoVUSa2lN/hK1/JlvWbUmq1Gy9CNZrVeXLpxMfDDkqd0tXLJLT0ceWWFA/fjFd374og+/FriTeqXv2wUUlb937i74jTlEgX4JWVTFoIgCIpBtPpMKrpUqxfdxCpaqvgemDeY+5zWNKDeUyKIrPtmiB+gK78BkKyh+OYrdaHQw2qNn7fW8KXWMvtgMEK7b9DeJn5J76hwe08NEX9PWxp8GZqQz8WzMC10NHgxmonSCbVDeR3KYSiP5XAs22N5PZYvOb2S16tUpQYJNMCgDqvee8AmQATCGGALkGCIj7gTbCPz7IW3iJCcg6JOm4Sfvy6uqnn5vH4nL+7oE5zMkB8Ynh3eIVPDBELMfYhfzR7Va0D1c2qEshPEQS4xqQ5+e9eU6E3hcYPdEFEC52+6tKnr0AFr2mxqcAc8ThqQfECbDQJcn/sB1RVnVmG/XzlZE9weXuneGHM5y3M5zyl8b/UmiBe55DTPd0oNGKEEC9LAtKuZslnLqSbKWoj1XGLkDmeZQ53+/edfglpijZ3vT5FR/gHoi0dcj8LsFD5OcKrTwVQ53G5vr2/vf+iEM/B2Dit8Ew0oaehEM6q61gL/eagTXn98vAreP+08dKo=&#10;&#10;&lt;/EFOFEX&gt;">
            <a:extLst>
              <a:ext uri="{FF2B5EF4-FFF2-40B4-BE49-F238E27FC236}">
                <a16:creationId xmlns:a16="http://schemas.microsoft.com/office/drawing/2014/main" id="{6E1D648F-8C6F-0AD0-86BD-26EF6BCA53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266" y="2613260"/>
            <a:ext cx="2704065" cy="74594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A2526B6E-0F9B-E70F-5B90-F9BE7BEBC30C}"/>
              </a:ext>
            </a:extLst>
          </p:cNvPr>
          <p:cNvSpPr>
            <a:spLocks noChangeArrowheads="1"/>
          </p:cNvSpPr>
          <p:nvPr/>
        </p:nvSpPr>
        <p:spPr bwMode="auto">
          <a:xfrm>
            <a:off x="457200" y="270470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sp>
        <p:nvSpPr>
          <p:cNvPr id="6" name="Rectangle 5">
            <a:extLst>
              <a:ext uri="{FF2B5EF4-FFF2-40B4-BE49-F238E27FC236}">
                <a16:creationId xmlns:a16="http://schemas.microsoft.com/office/drawing/2014/main" id="{16C87342-F653-0B60-AB27-9D5D1CB8304C}"/>
              </a:ext>
            </a:extLst>
          </p:cNvPr>
          <p:cNvSpPr>
            <a:spLocks noChangeArrowheads="1"/>
          </p:cNvSpPr>
          <p:nvPr/>
        </p:nvSpPr>
        <p:spPr bwMode="auto">
          <a:xfrm>
            <a:off x="635266" y="3910971"/>
            <a:ext cx="1116530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However, the easiest way to convert between nominal rates and effective rates is to consider investing </a:t>
            </a:r>
            <a:r>
              <a:rPr kumimoji="0" lang="en-US" altLang="en-US" sz="2400" b="1" i="0" u="none" strike="noStrike" cap="none" normalizeH="0" baseline="0" dirty="0">
                <a:ln>
                  <a:noFill/>
                </a:ln>
                <a:solidFill>
                  <a:srgbClr val="FF0000"/>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R1 for 1 year</a:t>
            </a: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The only formula we need is </a:t>
            </a:r>
            <a:endParaRPr kumimoji="0" lang="en-US" altLang="en-US" sz="3600" b="0" i="0" u="none" strike="noStrike" cap="none" normalizeH="0" baseline="0" dirty="0">
              <a:ln>
                <a:noFill/>
              </a:ln>
              <a:solidFill>
                <a:schemeClr val="tx1"/>
              </a:solidFill>
              <a:effectLst/>
              <a:latin typeface="Arial" panose="020B0604020202020204" pitchFamily="34" charset="0"/>
            </a:endParaRPr>
          </a:p>
        </p:txBody>
      </p:sp>
      <p:pic>
        <p:nvPicPr>
          <p:cNvPr id="5124" name="Picture 31" descr="&lt;EFOFEX&gt;&#10;id:fxe{d6f7f7af-b50b-4af3-9416-a65eb0cb2012}&#10;&#10;FXData:AAALIHicjVZ7c9pGEP8qqmaYwFhCLwQCc8yIl1+AMSF1kqadEZJAChKSxdnYjjvTf/s1+0l6ul0pTf1oB5vf3r73bm+57tPCd0n36ZT9A9UnxlOv+2QTLYcZWYaxvxdm/kFYJLGzkzRdkjXJlBqqKr304WaXRJUE+NNNM+dckGUOA6LW+XpcEKOCGBbESUGcF8RZQZwWxIRoHKdEzWFOxjlc5UHyT+6tKGhIGmAqaz9kcAIZjQjms4RIELgwHoFj3I0xccA31sKZ/Rwg6MWrdqs37Sav2rlv2k1ftfPetJu9ahe/aWfDbve/bzPj5GfebktNHUTdn4aXg+Wn+Ug4XU4nwvxDf3I2EERZUa6NgaIMl0MQNOqqooxmoiAGlKYdRTkcDvWDUU+yjbJcKIvRQA5oHDVUZU+z0KV1j3pir5vz2LfveL1u7FNH2DmxT8QbphJQ/56KgpvsqL+jRNREQUElN3Cyvc94t3QtW5y/pw+RL9CHlFnnhoq734u9VBKiUPgmHIKQ+vI+dVy/I6SZLx8yJz0Wfg8yJgz8cBPQjqCl98fCKsk8P5MPoUeDjqAynSis3+7cwHe3vtfpxE629XMrzKsjiF/0pqaKoPlfenqu11V4tr2uAoWvEu9B4CwiCmumL6+dOIweOu/sLHSid8fA3IePfkezUorrA+TNbm6hkLvo7JIsdqJjtrlp6ZRlswl3Mk3SjppXietVQmkS/8CK/DX9gZHxIJwj31B5FSXuVg53Xl4TC5zvdblkSmLPJvOqdhTWftt1lZTVmFeXl5qfNPRh0a32CtvVhUa0rwle5TE0n4E3nAsPiLeID4S3qH2P6zvob/sK2n1H+Ob9vwH3AENFZcOEx6Q4Nc+fDT57/O8RCnNmDEOJg8GsWmZKJQ1joO0Uyz195nUCkgaUMoPVR4BPAJ8BHADcORfAA/AB1gAbgEuAACAE+AqwBYgAYoBy+HJYALwHWAJ8APgZ4LoYOnAOGWKKSBH3iDd4TpfkZl25J1V5dSTvs+pKlxuOW6spulNJ71oVo641NLOtt9hKV8tl0zRMq91qG7phNZoVb51WojCuBnJPrVXX1fujoCYzYH6CyvquMib3v1SxHWWtpoS/MneVec7VZOBX5V2NC6IoqkTJ5otW1wWzWVlnTsVR+KS3P2DuS2KqQL0nGieK7lsgfoSufATQioZixdebXKGPuzV53lqjl1rLHoDBGO0eob3tOeAt4W7viMHjH0hbhZlvQT4Xz8K00dHwxWg2SmfEjaVtLMWxNJHiieROpO1EmjJ6I203uYoJCbTAoAmr/ntACyABYQpwA5BhiE9YCbaRffbCK4NLzkFRJ5bGzl/nV9WePt+/kxcr+gwnM2IHhmeHd8hWMYEYcx/h72Gf6CZQg5Iao+wEcVhKbKKD3/4V0XSLe9xhNyREg/O318TSdeiALbEsFe5AwEgDko+I1dKAGzI/oLphzAbU+5WRJuf28Ur3J5jLWZnLeUnhS6o/Q7woJadlvnNiwAjVcENamHajULbNkrJQ1kZslhKjdLgoHOrkrz/+5JSHe+x/f2SMyx+AAX+e9QnMTu7jBKc6Gc7la/oxmHqDf3TCGXg7hxW+doZEa+maajQME589ZagTtv/4LOW8vwFKWmlR&#10;&#10;&lt;/EFOFEX&gt;">
            <a:extLst>
              <a:ext uri="{FF2B5EF4-FFF2-40B4-BE49-F238E27FC236}">
                <a16:creationId xmlns:a16="http://schemas.microsoft.com/office/drawing/2014/main" id="{8095B64B-97AD-7FA7-9ED9-CC575D536B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268" y="5062897"/>
            <a:ext cx="2176421" cy="46166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A5736125-614F-B7D3-3526-7FECC74A22BA}"/>
              </a:ext>
            </a:extLst>
          </p:cNvPr>
          <p:cNvSpPr>
            <a:spLocks noChangeArrowheads="1"/>
          </p:cNvSpPr>
          <p:nvPr/>
        </p:nvSpPr>
        <p:spPr bwMode="auto">
          <a:xfrm>
            <a:off x="635266" y="5845491"/>
            <a:ext cx="275267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which </a:t>
            </a:r>
            <a:r>
              <a:rPr kumimoji="0" lang="en-US" altLang="en-US" sz="2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is</a:t>
            </a: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provided.</a:t>
            </a:r>
            <a:endParaRPr kumimoji="0" lang="en-US" altLang="en-US" sz="36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C5B9EF0E-A958-93E4-4DF8-AA1B69C0205A}"/>
              </a:ext>
            </a:extLst>
          </p:cNvPr>
          <p:cNvSpPr txBox="1"/>
          <p:nvPr/>
        </p:nvSpPr>
        <p:spPr>
          <a:xfrm>
            <a:off x="500513" y="265935"/>
            <a:ext cx="8232007" cy="646331"/>
          </a:xfrm>
          <a:prstGeom prst="rect">
            <a:avLst/>
          </a:prstGeom>
          <a:noFill/>
        </p:spPr>
        <p:txBody>
          <a:bodyPr wrap="square">
            <a:spAutoFit/>
          </a:bodyPr>
          <a:lstStyle/>
          <a:p>
            <a:r>
              <a:rPr lang="en-US" sz="3600" b="1" dirty="0">
                <a:effectLst/>
                <a:latin typeface="Arial" panose="020B0604020202020204" pitchFamily="34" charset="0"/>
                <a:ea typeface="Times New Roman" panose="02020603050405020304" pitchFamily="18" charset="0"/>
              </a:rPr>
              <a:t>Nominal and effective rates</a:t>
            </a:r>
            <a:endParaRPr lang="en-ZA"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8160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FD31C70-13A8-926E-C8D4-991E4F3A32D0}"/>
              </a:ext>
            </a:extLst>
          </p:cNvPr>
          <p:cNvSpPr txBox="1"/>
          <p:nvPr/>
        </p:nvSpPr>
        <p:spPr>
          <a:xfrm>
            <a:off x="500513" y="1067686"/>
            <a:ext cx="11386686" cy="369332"/>
          </a:xfrm>
          <a:prstGeom prst="rect">
            <a:avLst/>
          </a:prstGeom>
          <a:noFill/>
        </p:spPr>
        <p:txBody>
          <a:bodyPr wrap="square">
            <a:spAutoFit/>
          </a:bodyPr>
          <a:lstStyle/>
          <a:p>
            <a:pPr lvl="0" rtl="0"/>
            <a:r>
              <a:rPr lang="en-US" sz="1800" dirty="0">
                <a:effectLst/>
                <a:latin typeface="Arial" panose="020B0604020202020204" pitchFamily="34" charset="0"/>
                <a:ea typeface="Times New Roman" panose="02020603050405020304" pitchFamily="18" charset="0"/>
              </a:rPr>
              <a:t>Convert a rate of 10% p.a. compounded monthly to an effective annual rate</a:t>
            </a:r>
            <a:endParaRPr lang="en-ZA" sz="18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8E14F2A5-817C-B282-0FF8-04670B8F4176}"/>
              </a:ext>
            </a:extLst>
          </p:cNvPr>
          <p:cNvSpPr txBox="1"/>
          <p:nvPr/>
        </p:nvSpPr>
        <p:spPr>
          <a:xfrm>
            <a:off x="500513" y="265935"/>
            <a:ext cx="8232007" cy="646331"/>
          </a:xfrm>
          <a:prstGeom prst="rect">
            <a:avLst/>
          </a:prstGeom>
          <a:noFill/>
        </p:spPr>
        <p:txBody>
          <a:bodyPr wrap="square">
            <a:spAutoFit/>
          </a:bodyPr>
          <a:lstStyle/>
          <a:p>
            <a:r>
              <a:rPr lang="en-US" sz="3600" b="1" dirty="0">
                <a:effectLst/>
                <a:latin typeface="Arial" panose="020B0604020202020204" pitchFamily="34" charset="0"/>
                <a:ea typeface="Times New Roman" panose="02020603050405020304" pitchFamily="18" charset="0"/>
              </a:rPr>
              <a:t>Nominal and effective rates</a:t>
            </a:r>
            <a:endParaRPr lang="en-ZA" sz="3600" dirty="0">
              <a:effectLst/>
              <a:latin typeface="Times New Roman" panose="02020603050405020304" pitchFamily="18" charset="0"/>
              <a:ea typeface="Times New Roman" panose="02020603050405020304" pitchFamily="18" charset="0"/>
            </a:endParaRPr>
          </a:p>
        </p:txBody>
      </p:sp>
      <p:pic>
        <p:nvPicPr>
          <p:cNvPr id="7" name="Picture 6">
            <a:extLst>
              <a:ext uri="{FF2B5EF4-FFF2-40B4-BE49-F238E27FC236}">
                <a16:creationId xmlns:a16="http://schemas.microsoft.com/office/drawing/2014/main" id="{893DDCBE-EA7C-0D66-7CEA-F69DA9BF3CE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104725" y="1883295"/>
            <a:ext cx="3670433" cy="2357525"/>
          </a:xfrm>
          <a:prstGeom prst="rect">
            <a:avLst/>
          </a:prstGeom>
        </p:spPr>
      </p:pic>
      <p:sp>
        <p:nvSpPr>
          <p:cNvPr id="8" name="Rectangle 7">
            <a:extLst>
              <a:ext uri="{FF2B5EF4-FFF2-40B4-BE49-F238E27FC236}">
                <a16:creationId xmlns:a16="http://schemas.microsoft.com/office/drawing/2014/main" id="{4D1C33A3-80B1-FCEA-DC68-1028E215960D}"/>
              </a:ext>
            </a:extLst>
          </p:cNvPr>
          <p:cNvSpPr/>
          <p:nvPr/>
        </p:nvSpPr>
        <p:spPr>
          <a:xfrm>
            <a:off x="2104725" y="1883295"/>
            <a:ext cx="1783881" cy="9657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ectangle 8">
            <a:extLst>
              <a:ext uri="{FF2B5EF4-FFF2-40B4-BE49-F238E27FC236}">
                <a16:creationId xmlns:a16="http://schemas.microsoft.com/office/drawing/2014/main" id="{0C636085-C967-1A99-A589-0F0617450BA5}"/>
              </a:ext>
            </a:extLst>
          </p:cNvPr>
          <p:cNvSpPr/>
          <p:nvPr/>
        </p:nvSpPr>
        <p:spPr>
          <a:xfrm>
            <a:off x="2104724" y="2849078"/>
            <a:ext cx="2111141" cy="44627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Rectangle 9">
            <a:extLst>
              <a:ext uri="{FF2B5EF4-FFF2-40B4-BE49-F238E27FC236}">
                <a16:creationId xmlns:a16="http://schemas.microsoft.com/office/drawing/2014/main" id="{DD673566-5CBF-1290-0FEA-3D97A277804D}"/>
              </a:ext>
            </a:extLst>
          </p:cNvPr>
          <p:cNvSpPr/>
          <p:nvPr/>
        </p:nvSpPr>
        <p:spPr>
          <a:xfrm>
            <a:off x="2104724" y="3339507"/>
            <a:ext cx="2111141" cy="44627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Rectangle 10">
            <a:extLst>
              <a:ext uri="{FF2B5EF4-FFF2-40B4-BE49-F238E27FC236}">
                <a16:creationId xmlns:a16="http://schemas.microsoft.com/office/drawing/2014/main" id="{07C22BB1-5E2B-7A95-C521-CCEC924AC0D0}"/>
              </a:ext>
            </a:extLst>
          </p:cNvPr>
          <p:cNvSpPr/>
          <p:nvPr/>
        </p:nvSpPr>
        <p:spPr>
          <a:xfrm>
            <a:off x="2104724" y="3838695"/>
            <a:ext cx="2111141" cy="44627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Explosion: 14 Points 11">
            <a:extLst>
              <a:ext uri="{FF2B5EF4-FFF2-40B4-BE49-F238E27FC236}">
                <a16:creationId xmlns:a16="http://schemas.microsoft.com/office/drawing/2014/main" id="{6FA50520-C28E-D8B5-AE38-4E3738974575}"/>
              </a:ext>
            </a:extLst>
          </p:cNvPr>
          <p:cNvSpPr/>
          <p:nvPr/>
        </p:nvSpPr>
        <p:spPr>
          <a:xfrm>
            <a:off x="7671334" y="1706078"/>
            <a:ext cx="3388093" cy="3445844"/>
          </a:xfrm>
          <a:prstGeom prst="irregularSeal2">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FF00"/>
                </a:solidFill>
              </a:rPr>
              <a:t>R1 for 1 year!</a:t>
            </a:r>
            <a:endParaRPr lang="en-ZA" sz="3200" dirty="0">
              <a:solidFill>
                <a:srgbClr val="FFFF00"/>
              </a:solidFill>
            </a:endParaRPr>
          </a:p>
        </p:txBody>
      </p:sp>
      <p:sp>
        <p:nvSpPr>
          <p:cNvPr id="3" name="TextBox 2">
            <a:extLst>
              <a:ext uri="{FF2B5EF4-FFF2-40B4-BE49-F238E27FC236}">
                <a16:creationId xmlns:a16="http://schemas.microsoft.com/office/drawing/2014/main" id="{0BE64D01-B484-D583-0C58-BBD1DE65CA63}"/>
              </a:ext>
            </a:extLst>
          </p:cNvPr>
          <p:cNvSpPr txBox="1"/>
          <p:nvPr/>
        </p:nvSpPr>
        <p:spPr>
          <a:xfrm>
            <a:off x="660083" y="5763940"/>
            <a:ext cx="6097904"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Effective rates are always </a:t>
            </a:r>
            <a:r>
              <a:rPr kumimoji="0" lang="en-US" altLang="en-US" sz="1800" b="1" i="0" u="sng" strike="noStrike" cap="none" normalizeH="0" baseline="0" dirty="0">
                <a:ln>
                  <a:noFill/>
                </a:ln>
                <a:solidFill>
                  <a:schemeClr val="tx1"/>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GREATER</a:t>
            </a:r>
            <a:r>
              <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than nominal rates!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1048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FD31C70-13A8-926E-C8D4-991E4F3A32D0}"/>
              </a:ext>
            </a:extLst>
          </p:cNvPr>
          <p:cNvSpPr txBox="1"/>
          <p:nvPr/>
        </p:nvSpPr>
        <p:spPr>
          <a:xfrm>
            <a:off x="500513" y="1067686"/>
            <a:ext cx="11386686" cy="369332"/>
          </a:xfrm>
          <a:prstGeom prst="rect">
            <a:avLst/>
          </a:prstGeom>
          <a:noFill/>
        </p:spPr>
        <p:txBody>
          <a:bodyPr wrap="square">
            <a:spAutoFit/>
          </a:bodyPr>
          <a:lstStyle/>
          <a:p>
            <a:pPr lvl="0"/>
            <a:r>
              <a:rPr lang="en-US" dirty="0"/>
              <a:t>What annual rate compounded quarterly will give the same return as an effective annual rate of 19%?</a:t>
            </a:r>
            <a:endParaRPr lang="en-ZA" sz="18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8E14F2A5-817C-B282-0FF8-04670B8F4176}"/>
              </a:ext>
            </a:extLst>
          </p:cNvPr>
          <p:cNvSpPr txBox="1"/>
          <p:nvPr/>
        </p:nvSpPr>
        <p:spPr>
          <a:xfrm>
            <a:off x="500513" y="265935"/>
            <a:ext cx="8232007" cy="646331"/>
          </a:xfrm>
          <a:prstGeom prst="rect">
            <a:avLst/>
          </a:prstGeom>
          <a:noFill/>
        </p:spPr>
        <p:txBody>
          <a:bodyPr wrap="square">
            <a:spAutoFit/>
          </a:bodyPr>
          <a:lstStyle/>
          <a:p>
            <a:r>
              <a:rPr lang="en-US" sz="3600" b="1" dirty="0">
                <a:effectLst/>
                <a:latin typeface="Arial" panose="020B0604020202020204" pitchFamily="34" charset="0"/>
                <a:ea typeface="Times New Roman" panose="02020603050405020304" pitchFamily="18" charset="0"/>
              </a:rPr>
              <a:t>Nominal and effective rates</a:t>
            </a:r>
            <a:endParaRPr lang="en-ZA" sz="3600" dirty="0">
              <a:effectLst/>
              <a:latin typeface="Times New Roman" panose="02020603050405020304" pitchFamily="18" charset="0"/>
              <a:ea typeface="Times New Roman" panose="02020603050405020304" pitchFamily="18" charset="0"/>
            </a:endParaRPr>
          </a:p>
        </p:txBody>
      </p:sp>
      <p:pic>
        <p:nvPicPr>
          <p:cNvPr id="2" name="Picture 1" descr="&lt;EFOFEX&gt;&#10;id:fxe{56b7c0de-5a81-46ad-a8b7-f07de9f74fc4}&#10;&#10;FXData:AAAOX3icxVdpc6JIGP4rLFXWaA0IzaFobKvAI5cxxnF2jp1NFSIKIwjBTjQzmar5un9zf8k2/TZMsjl2v6U8nrffq58+eLvp3E19D3fujugPJAfrd93OnY1RDmM8C2N/K4z9nTBNYncjIU2SkWRKhqpKT31Y2DlWJQG+mmnmmlM8y6GH1TprDwthUAj9QjgshJNCOC6Eo0IYYcTwDKs5TCD7RQ75J89WDKiPDQiV0QMGhxAzwJzPDHqCjovgAR7em40hdiE3HwtTOjlAp6fPxs1fjBs9G+e9GHf2bNzixbjxs3Hxi3E2zLbza5qphq653tKlhmGCrfNb/7w3+zQZCEezs5Ewee+MjnuCKCvKB72nKP1ZHwxGXVWUwVgUxICQtK0ou92uvtPrSbZSZlNlOujJAYkjQ1W2JAs9Ul+Qhdjt5Dr677uLbif2iSts3NjH4hV1CYi/J6LgJRvibwgWkSgo3MkL3GzrU901WcoW02/JbeQL5Dal0Xmg4m23YjeVhCgUvgu7ICS+vE1dz28LaebLu8xND4QfQUaNgR+uAtIWULo/EOZJtvAzeRcuSNAWVOoThfXrjRf43tpftNuxm639PIrzagviF62BVBE8/8tPy/06CmPb7Sgw8HmyuBWYCovCkvrLSzcOo9v2GzsL3ejNASi34Te/jayU8PYOeNNHt3DIU7Q3SRa70QGd3LRMStmswo1MkrSt5qPk7XlCSBI/UEX+kjxQZKwTppGviDyPEm8th5tFPibacT7XZZM6iV1URW9DxahdGjgXaQ1pKah2iTpK+lqU7jGibF6RCOPBSFwixXhFIvdpyK+5NCE2qr+I1F6VyfcHVH68KhfUlJpWhVFQ8vqQF4u8VkIpLwq+PecV34Nabn/A/DQcQvnW+SHJjDuO1xxvscZwz9s3cETYF3BibDArP//vjnAL57JKz2PWJ+EXj5NHdwd7+O9bCBzVQzjXGeg0qmmmREK8Dx57xod79CjrCCwGDGUMrY8AnwA+A7gAfOY8gAWAD7AEWAGcAwQAIcBXgDVABBADTAAuAKYA7wBmAO8Bfgf4UJzbsA4Zx5Qj4bjleMXX6RxfLSt7XJXnb+VtVp1rsuF6tZqiuZX0plnR68hAZktr0pamls2GqZtWq9nSNd0yGpXFMq1EYVwN5K5aqy6r+7dBTaZA8wSV5U1liPd/VPMCWrvc0KdCCf+k6SqTXItk0FflTY0ZoiiqRMnqC6prgtmoLDO34irssmS/59xn2FRBeocRE4rdN+X4EXblNwBUbCg6+HqDOTh8tkaPt9bgqa1l9yBgyOO+wfa2+TXzGrO0N1hn/e9wS4VrkwV8Th910+KJ+k/2ZnPrGHuxtI6lOJZGUjySvJG0HklnVF5J61XuYgKBJgQ0oOW8A7QAEjCmAFcAGe/iEx8J30b28RMXdWY5AUcNN7Qm8zx7PHeHT47mM6zKgC4WXzf+/Ngq75xvemfAr5MO1kyQeqU05LZDjv3SYmMN8joXGGkWy7jhOyHBCNbeXmJL02D119iyVNj/ARV1IB9hq4lAS2snd11RpcHKkv2ViibTOvxxdkacy3HJ5aSU+IuIM+Z4WlqOSr4TrEP5RHxCmpy2UTjbZilZ3Nbi2CgteplwWiTU8N8//2ISL0s2q0twRx+Wxb/H3m4cDHWTDf4QqrCN+xN57w+N1eTjvV1wDCt2Ai3+stCnR42G1IahGzrkL18HDun887c6pvsHtph+KQ==&#10;&#10;&lt;/EFOFEX&gt;">
            <a:extLst>
              <a:ext uri="{FF2B5EF4-FFF2-40B4-BE49-F238E27FC236}">
                <a16:creationId xmlns:a16="http://schemas.microsoft.com/office/drawing/2014/main" id="{3A7B27E2-12BF-8452-B7B0-69E9DE6D3E1E}"/>
              </a:ext>
            </a:extLst>
          </p:cNvPr>
          <p:cNvPicPr/>
          <p:nvPr/>
        </p:nvPicPr>
        <p:blipFill>
          <a:blip r:embed="rId2">
            <a:extLst>
              <a:ext uri="{28A0092B-C50C-407E-A947-70E740481C1C}">
                <a14:useLocalDpi xmlns:a14="http://schemas.microsoft.com/office/drawing/2010/main" val="0"/>
              </a:ext>
            </a:extLst>
          </a:blip>
          <a:stretch>
            <a:fillRect/>
          </a:stretch>
        </p:blipFill>
        <p:spPr>
          <a:xfrm>
            <a:off x="3192378" y="1880647"/>
            <a:ext cx="2496154" cy="4001480"/>
          </a:xfrm>
          <a:prstGeom prst="rect">
            <a:avLst/>
          </a:prstGeom>
        </p:spPr>
      </p:pic>
      <p:sp>
        <p:nvSpPr>
          <p:cNvPr id="3" name="Rectangle 2">
            <a:extLst>
              <a:ext uri="{FF2B5EF4-FFF2-40B4-BE49-F238E27FC236}">
                <a16:creationId xmlns:a16="http://schemas.microsoft.com/office/drawing/2014/main" id="{4D7F5C6B-0841-6008-38CD-DE58A8670E4F}"/>
              </a:ext>
            </a:extLst>
          </p:cNvPr>
          <p:cNvSpPr/>
          <p:nvPr/>
        </p:nvSpPr>
        <p:spPr>
          <a:xfrm>
            <a:off x="3051207" y="1780674"/>
            <a:ext cx="1347537" cy="76039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 name="Rectangle 3">
            <a:extLst>
              <a:ext uri="{FF2B5EF4-FFF2-40B4-BE49-F238E27FC236}">
                <a16:creationId xmlns:a16="http://schemas.microsoft.com/office/drawing/2014/main" id="{E8AEBD66-6194-EC5D-C132-F3FB9DA2FD6B}"/>
              </a:ext>
            </a:extLst>
          </p:cNvPr>
          <p:cNvSpPr/>
          <p:nvPr/>
        </p:nvSpPr>
        <p:spPr>
          <a:xfrm>
            <a:off x="3051207" y="2541069"/>
            <a:ext cx="1722924" cy="72385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Rectangle 11">
            <a:extLst>
              <a:ext uri="{FF2B5EF4-FFF2-40B4-BE49-F238E27FC236}">
                <a16:creationId xmlns:a16="http://schemas.microsoft.com/office/drawing/2014/main" id="{13133F98-D25B-E3CD-D657-E604FFA274D0}"/>
              </a:ext>
            </a:extLst>
          </p:cNvPr>
          <p:cNvSpPr/>
          <p:nvPr/>
        </p:nvSpPr>
        <p:spPr>
          <a:xfrm>
            <a:off x="3051207" y="3264922"/>
            <a:ext cx="1722924" cy="72385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Rectangle 14">
            <a:extLst>
              <a:ext uri="{FF2B5EF4-FFF2-40B4-BE49-F238E27FC236}">
                <a16:creationId xmlns:a16="http://schemas.microsoft.com/office/drawing/2014/main" id="{DEC06D3D-2BED-E34F-4CB8-E65C8EE8421E}"/>
              </a:ext>
            </a:extLst>
          </p:cNvPr>
          <p:cNvSpPr/>
          <p:nvPr/>
        </p:nvSpPr>
        <p:spPr>
          <a:xfrm>
            <a:off x="3051207" y="3977387"/>
            <a:ext cx="1722924" cy="65236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Rectangle 15">
            <a:extLst>
              <a:ext uri="{FF2B5EF4-FFF2-40B4-BE49-F238E27FC236}">
                <a16:creationId xmlns:a16="http://schemas.microsoft.com/office/drawing/2014/main" id="{2EEDDBDB-2519-CF4F-55B8-C6A27193D584}"/>
              </a:ext>
            </a:extLst>
          </p:cNvPr>
          <p:cNvSpPr/>
          <p:nvPr/>
        </p:nvSpPr>
        <p:spPr>
          <a:xfrm>
            <a:off x="3051207" y="4629753"/>
            <a:ext cx="1722924" cy="65236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7" name="Rectangle 16">
            <a:extLst>
              <a:ext uri="{FF2B5EF4-FFF2-40B4-BE49-F238E27FC236}">
                <a16:creationId xmlns:a16="http://schemas.microsoft.com/office/drawing/2014/main" id="{928A4D28-E0C5-107D-000B-319D1C71AFEA}"/>
              </a:ext>
            </a:extLst>
          </p:cNvPr>
          <p:cNvSpPr/>
          <p:nvPr/>
        </p:nvSpPr>
        <p:spPr>
          <a:xfrm>
            <a:off x="3051207" y="5270731"/>
            <a:ext cx="1722924" cy="31139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Rectangle 17">
            <a:extLst>
              <a:ext uri="{FF2B5EF4-FFF2-40B4-BE49-F238E27FC236}">
                <a16:creationId xmlns:a16="http://schemas.microsoft.com/office/drawing/2014/main" id="{A11491F1-14E3-B9BA-B47E-D892DA9EC577}"/>
              </a:ext>
            </a:extLst>
          </p:cNvPr>
          <p:cNvSpPr/>
          <p:nvPr/>
        </p:nvSpPr>
        <p:spPr>
          <a:xfrm>
            <a:off x="3051207" y="5565041"/>
            <a:ext cx="1722924" cy="31139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9" name="Picture 18">
            <a:hlinkClick r:id="rId3" action="ppaction://hlinkfile"/>
            <a:extLst>
              <a:ext uri="{FF2B5EF4-FFF2-40B4-BE49-F238E27FC236}">
                <a16:creationId xmlns:a16="http://schemas.microsoft.com/office/drawing/2014/main" id="{11580A94-7DB1-FEC7-21B2-0388766E154D}"/>
              </a:ext>
            </a:extLst>
          </p:cNvPr>
          <p:cNvPicPr>
            <a:picLocks noChangeAspect="1"/>
          </p:cNvPicPr>
          <p:nvPr/>
        </p:nvPicPr>
        <p:blipFill>
          <a:blip r:embed="rId4"/>
          <a:stretch>
            <a:fillRect/>
          </a:stretch>
        </p:blipFill>
        <p:spPr>
          <a:xfrm>
            <a:off x="10798596" y="4485372"/>
            <a:ext cx="1088603" cy="2182529"/>
          </a:xfrm>
          <a:prstGeom prst="rect">
            <a:avLst/>
          </a:prstGeom>
        </p:spPr>
      </p:pic>
      <p:sp>
        <p:nvSpPr>
          <p:cNvPr id="20" name="Explosion: 14 Points 19">
            <a:extLst>
              <a:ext uri="{FF2B5EF4-FFF2-40B4-BE49-F238E27FC236}">
                <a16:creationId xmlns:a16="http://schemas.microsoft.com/office/drawing/2014/main" id="{EB218F1D-09B9-F990-E9BB-04DD232BF1D5}"/>
              </a:ext>
            </a:extLst>
          </p:cNvPr>
          <p:cNvSpPr/>
          <p:nvPr/>
        </p:nvSpPr>
        <p:spPr>
          <a:xfrm>
            <a:off x="7671334" y="1706078"/>
            <a:ext cx="3388093" cy="3445844"/>
          </a:xfrm>
          <a:prstGeom prst="irregularSeal2">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FF00"/>
                </a:solidFill>
              </a:rPr>
              <a:t>R1 for 1 year!</a:t>
            </a:r>
            <a:endParaRPr lang="en-ZA" sz="3200" dirty="0">
              <a:solidFill>
                <a:srgbClr val="FFFF00"/>
              </a:solidFill>
            </a:endParaRPr>
          </a:p>
        </p:txBody>
      </p:sp>
      <p:sp>
        <p:nvSpPr>
          <p:cNvPr id="8" name="TextBox 7">
            <a:extLst>
              <a:ext uri="{FF2B5EF4-FFF2-40B4-BE49-F238E27FC236}">
                <a16:creationId xmlns:a16="http://schemas.microsoft.com/office/drawing/2014/main" id="{B86B4CEC-57F8-40E8-32CF-6057D74E5687}"/>
              </a:ext>
            </a:extLst>
          </p:cNvPr>
          <p:cNvSpPr txBox="1"/>
          <p:nvPr/>
        </p:nvSpPr>
        <p:spPr>
          <a:xfrm>
            <a:off x="863717" y="6053693"/>
            <a:ext cx="6097904"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Effective rates are always </a:t>
            </a:r>
            <a:r>
              <a:rPr kumimoji="0" lang="en-US" altLang="en-US" sz="1800" b="1" i="0" u="sng" strike="noStrike" cap="none" normalizeH="0" baseline="0" dirty="0">
                <a:ln>
                  <a:noFill/>
                </a:ln>
                <a:solidFill>
                  <a:schemeClr val="tx1"/>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GREATER</a:t>
            </a:r>
            <a:r>
              <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than nominal rates!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12492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2" grpId="0" animBg="1"/>
      <p:bldP spid="15" grpId="0" animBg="1"/>
      <p:bldP spid="16" grpId="0" animBg="1"/>
      <p:bldP spid="17" grpId="0" animBg="1"/>
      <p:bldP spid="18" grpId="0" animBg="1"/>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E2E07EA5-4EFB-5C27-8A81-B215574D7F4E}"/>
              </a:ext>
            </a:extLst>
          </p:cNvPr>
          <p:cNvGrpSpPr/>
          <p:nvPr/>
        </p:nvGrpSpPr>
        <p:grpSpPr>
          <a:xfrm>
            <a:off x="151097" y="576124"/>
            <a:ext cx="5876497" cy="3942529"/>
            <a:chOff x="151097" y="2838065"/>
            <a:chExt cx="5876497" cy="3942529"/>
          </a:xfrm>
        </p:grpSpPr>
        <p:pic>
          <p:nvPicPr>
            <p:cNvPr id="4" name="Picture 3" descr="A cartoon lion wearing a graduation gown and holding a diploma&#10;&#10;Description automatically generated">
              <a:extLst>
                <a:ext uri="{FF2B5EF4-FFF2-40B4-BE49-F238E27FC236}">
                  <a16:creationId xmlns:a16="http://schemas.microsoft.com/office/drawing/2014/main" id="{846009C5-717D-0A41-7086-D2B34DC6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51097" y="3695698"/>
              <a:ext cx="2175884" cy="3084896"/>
            </a:xfrm>
            <a:prstGeom prst="rect">
              <a:avLst/>
            </a:prstGeom>
          </p:spPr>
        </p:pic>
        <p:pic>
          <p:nvPicPr>
            <p:cNvPr id="6" name="Picture 5" descr="A white object with a black background&#10;&#10;Description automatically generated">
              <a:extLst>
                <a:ext uri="{FF2B5EF4-FFF2-40B4-BE49-F238E27FC236}">
                  <a16:creationId xmlns:a16="http://schemas.microsoft.com/office/drawing/2014/main" id="{E9508EFB-F0A2-ABDB-7EE3-0DD7A5D59A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5592" y="2838065"/>
              <a:ext cx="4202002" cy="1878516"/>
            </a:xfrm>
            <a:prstGeom prst="rect">
              <a:avLst/>
            </a:prstGeom>
          </p:spPr>
        </p:pic>
        <p:sp>
          <p:nvSpPr>
            <p:cNvPr id="7" name="TextBox 6">
              <a:extLst>
                <a:ext uri="{FF2B5EF4-FFF2-40B4-BE49-F238E27FC236}">
                  <a16:creationId xmlns:a16="http://schemas.microsoft.com/office/drawing/2014/main" id="{AD48EE03-8AA0-C4A2-B2F2-FE893C7D7F01}"/>
                </a:ext>
              </a:extLst>
            </p:cNvPr>
            <p:cNvSpPr txBox="1"/>
            <p:nvPr/>
          </p:nvSpPr>
          <p:spPr>
            <a:xfrm>
              <a:off x="1975357" y="3115603"/>
              <a:ext cx="4052237" cy="1323439"/>
            </a:xfrm>
            <a:prstGeom prst="rect">
              <a:avLst/>
            </a:prstGeom>
            <a:noFill/>
          </p:spPr>
          <p:txBody>
            <a:bodyPr wrap="square" rtlCol="0">
              <a:spAutoFit/>
            </a:bodyPr>
            <a:lstStyle/>
            <a:p>
              <a:pPr algn="ctr"/>
              <a:r>
                <a:rPr lang="en-US" sz="4000" dirty="0"/>
                <a:t>Izibalo zicaceka njalo!</a:t>
              </a:r>
              <a:endParaRPr lang="en-ZA" sz="4000" dirty="0"/>
            </a:p>
          </p:txBody>
        </p:sp>
      </p:grpSp>
      <p:grpSp>
        <p:nvGrpSpPr>
          <p:cNvPr id="13" name="Group 12">
            <a:extLst>
              <a:ext uri="{FF2B5EF4-FFF2-40B4-BE49-F238E27FC236}">
                <a16:creationId xmlns:a16="http://schemas.microsoft.com/office/drawing/2014/main" id="{37580B0F-E890-AD53-FBAA-420C97998D2E}"/>
              </a:ext>
            </a:extLst>
          </p:cNvPr>
          <p:cNvGrpSpPr/>
          <p:nvPr/>
        </p:nvGrpSpPr>
        <p:grpSpPr>
          <a:xfrm>
            <a:off x="6195463" y="576124"/>
            <a:ext cx="5845440" cy="3942529"/>
            <a:chOff x="6195463" y="2838065"/>
            <a:chExt cx="5845440" cy="3942529"/>
          </a:xfrm>
        </p:grpSpPr>
        <p:pic>
          <p:nvPicPr>
            <p:cNvPr id="12" name="Picture 11" descr="A cartoon lion wearing a graduation gown and holding a diploma&#10;&#10;Description automatically generated">
              <a:extLst>
                <a:ext uri="{FF2B5EF4-FFF2-40B4-BE49-F238E27FC236}">
                  <a16:creationId xmlns:a16="http://schemas.microsoft.com/office/drawing/2014/main" id="{594F0844-8F66-CC6E-C3DC-6C74687129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65019" y="3695698"/>
              <a:ext cx="2175884" cy="3084896"/>
            </a:xfrm>
            <a:prstGeom prst="rect">
              <a:avLst/>
            </a:prstGeom>
          </p:spPr>
        </p:pic>
        <p:pic>
          <p:nvPicPr>
            <p:cNvPr id="9" name="Picture 8" descr="A white object with a black background&#10;&#10;Description automatically generated">
              <a:extLst>
                <a:ext uri="{FF2B5EF4-FFF2-40B4-BE49-F238E27FC236}">
                  <a16:creationId xmlns:a16="http://schemas.microsoft.com/office/drawing/2014/main" id="{BFD9DCE2-4AE2-0347-48C5-7C0A6091F3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195463" y="2838065"/>
              <a:ext cx="4202002" cy="1878516"/>
            </a:xfrm>
            <a:prstGeom prst="rect">
              <a:avLst/>
            </a:prstGeom>
          </p:spPr>
        </p:pic>
        <p:sp>
          <p:nvSpPr>
            <p:cNvPr id="10" name="TextBox 9">
              <a:extLst>
                <a:ext uri="{FF2B5EF4-FFF2-40B4-BE49-F238E27FC236}">
                  <a16:creationId xmlns:a16="http://schemas.microsoft.com/office/drawing/2014/main" id="{E5D2BB01-838D-6AD8-04EE-6E5310A112C6}"/>
                </a:ext>
              </a:extLst>
            </p:cNvPr>
            <p:cNvSpPr txBox="1"/>
            <p:nvPr/>
          </p:nvSpPr>
          <p:spPr>
            <a:xfrm>
              <a:off x="6270345" y="3115603"/>
              <a:ext cx="4052237" cy="1323439"/>
            </a:xfrm>
            <a:prstGeom prst="rect">
              <a:avLst/>
            </a:prstGeom>
            <a:noFill/>
          </p:spPr>
          <p:txBody>
            <a:bodyPr wrap="square" rtlCol="0">
              <a:spAutoFit/>
            </a:bodyPr>
            <a:lstStyle/>
            <a:p>
              <a:pPr algn="ctr"/>
              <a:r>
                <a:rPr lang="en-US" sz="4000" dirty="0"/>
                <a:t>Financial maths</a:t>
              </a:r>
            </a:p>
            <a:p>
              <a:pPr algn="ctr"/>
              <a:r>
                <a:rPr lang="en-US" sz="4000" dirty="0"/>
                <a:t>makes cents!</a:t>
              </a:r>
              <a:endParaRPr lang="en-ZA" sz="4000" dirty="0"/>
            </a:p>
          </p:txBody>
        </p:sp>
      </p:grpSp>
      <p:sp>
        <p:nvSpPr>
          <p:cNvPr id="14" name="TextBox 13">
            <a:extLst>
              <a:ext uri="{FF2B5EF4-FFF2-40B4-BE49-F238E27FC236}">
                <a16:creationId xmlns:a16="http://schemas.microsoft.com/office/drawing/2014/main" id="{768B7485-3867-1CA4-3F51-033CC10182E4}"/>
              </a:ext>
            </a:extLst>
          </p:cNvPr>
          <p:cNvSpPr txBox="1"/>
          <p:nvPr/>
        </p:nvSpPr>
        <p:spPr>
          <a:xfrm>
            <a:off x="3463290" y="5778956"/>
            <a:ext cx="5039490" cy="646331"/>
          </a:xfrm>
          <a:prstGeom prst="rect">
            <a:avLst/>
          </a:prstGeom>
          <a:noFill/>
        </p:spPr>
        <p:txBody>
          <a:bodyPr wrap="square" rtlCol="0">
            <a:spAutoFit/>
          </a:bodyPr>
          <a:lstStyle/>
          <a:p>
            <a:pPr algn="ctr"/>
            <a:r>
              <a:rPr lang="en-US" dirty="0"/>
              <a:t>Shaya Izibalo Maths Institute (SIMI)</a:t>
            </a:r>
          </a:p>
          <a:p>
            <a:pPr algn="ctr"/>
            <a:r>
              <a:rPr lang="en-US" dirty="0"/>
              <a:t>www.shayaizibalo.com</a:t>
            </a:r>
            <a:endParaRPr lang="en-ZA" dirty="0"/>
          </a:p>
        </p:txBody>
      </p:sp>
      <p:sp>
        <p:nvSpPr>
          <p:cNvPr id="2" name="TextBox 1">
            <a:extLst>
              <a:ext uri="{FF2B5EF4-FFF2-40B4-BE49-F238E27FC236}">
                <a16:creationId xmlns:a16="http://schemas.microsoft.com/office/drawing/2014/main" id="{46CF60DB-4F78-EBF0-6187-270FCBE074AE}"/>
              </a:ext>
            </a:extLst>
          </p:cNvPr>
          <p:cNvSpPr txBox="1"/>
          <p:nvPr/>
        </p:nvSpPr>
        <p:spPr>
          <a:xfrm>
            <a:off x="3703321" y="3074670"/>
            <a:ext cx="4696590" cy="2062103"/>
          </a:xfrm>
          <a:prstGeom prst="rect">
            <a:avLst/>
          </a:prstGeom>
          <a:solidFill>
            <a:schemeClr val="tx1"/>
          </a:solidFill>
        </p:spPr>
        <p:txBody>
          <a:bodyPr wrap="square" rtlCol="0">
            <a:spAutoFit/>
          </a:bodyPr>
          <a:lstStyle/>
          <a:p>
            <a:pPr algn="ctr"/>
            <a:r>
              <a:rPr lang="en-US" sz="3200" dirty="0">
                <a:solidFill>
                  <a:srgbClr val="FFFF00"/>
                </a:solidFill>
              </a:rPr>
              <a:t>All resources used in this talk will be freely shared on condition that they are freely shared </a:t>
            </a:r>
            <a:r>
              <a:rPr lang="en-US" sz="3200" dirty="0">
                <a:solidFill>
                  <a:srgbClr val="FFFF00"/>
                </a:solidFill>
                <a:sym typeface="Wingdings" panose="05000000000000000000" pitchFamily="2" charset="2"/>
              </a:rPr>
              <a:t></a:t>
            </a:r>
            <a:endParaRPr lang="en-ZA" sz="3200" dirty="0">
              <a:solidFill>
                <a:srgbClr val="FFFF00"/>
              </a:solidFill>
            </a:endParaRPr>
          </a:p>
        </p:txBody>
      </p:sp>
    </p:spTree>
    <p:extLst>
      <p:ext uri="{BB962C8B-B14F-4D97-AF65-F5344CB8AC3E}">
        <p14:creationId xmlns:p14="http://schemas.microsoft.com/office/powerpoint/2010/main" val="37348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103FAB7-75F2-ED75-B27F-7C346E2BBE13}"/>
              </a:ext>
            </a:extLst>
          </p:cNvPr>
          <p:cNvSpPr txBox="1"/>
          <p:nvPr/>
        </p:nvSpPr>
        <p:spPr>
          <a:xfrm>
            <a:off x="790575" y="0"/>
            <a:ext cx="9705976" cy="6878806"/>
          </a:xfrm>
          <a:prstGeom prst="rect">
            <a:avLst/>
          </a:prstGeom>
          <a:noFill/>
        </p:spPr>
        <p:txBody>
          <a:bodyPr wrap="square" rtlCol="0">
            <a:spAutoFit/>
          </a:bodyPr>
          <a:lstStyle/>
          <a:p>
            <a:pPr algn="ctr"/>
            <a:r>
              <a:rPr lang="en-US" sz="11500" dirty="0"/>
              <a:t>I</a:t>
            </a:r>
          </a:p>
          <a:p>
            <a:pPr algn="ctr"/>
            <a:endParaRPr lang="en-US" sz="11500" dirty="0"/>
          </a:p>
          <a:p>
            <a:pPr algn="ctr"/>
            <a:endParaRPr lang="en-US" sz="8800" dirty="0"/>
          </a:p>
          <a:p>
            <a:pPr algn="ctr"/>
            <a:r>
              <a:rPr lang="en-US" sz="11500" dirty="0"/>
              <a:t>accuracy!</a:t>
            </a:r>
            <a:endParaRPr lang="en-ZA" sz="11500" dirty="0"/>
          </a:p>
        </p:txBody>
      </p:sp>
      <p:pic>
        <p:nvPicPr>
          <p:cNvPr id="32770" name="Picture 2" descr="Heart: Anatomy &amp; Function">
            <a:extLst>
              <a:ext uri="{FF2B5EF4-FFF2-40B4-BE49-F238E27FC236}">
                <a16:creationId xmlns:a16="http://schemas.microsoft.com/office/drawing/2014/main" id="{8840D1A1-50CF-A7CF-16A8-CD0FD7A5DF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096" b="9257"/>
          <a:stretch/>
        </p:blipFill>
        <p:spPr bwMode="auto">
          <a:xfrm>
            <a:off x="3933825" y="1752600"/>
            <a:ext cx="33909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5497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FD31C70-13A8-926E-C8D4-991E4F3A32D0}"/>
              </a:ext>
            </a:extLst>
          </p:cNvPr>
          <p:cNvSpPr txBox="1"/>
          <p:nvPr/>
        </p:nvSpPr>
        <p:spPr>
          <a:xfrm>
            <a:off x="500513" y="1067686"/>
            <a:ext cx="11386686" cy="646331"/>
          </a:xfrm>
          <a:prstGeom prst="rect">
            <a:avLst/>
          </a:prstGeom>
          <a:noFill/>
        </p:spPr>
        <p:txBody>
          <a:bodyPr wrap="square">
            <a:spAutoFit/>
          </a:bodyPr>
          <a:lstStyle/>
          <a:p>
            <a:pPr lvl="0" rtl="0"/>
            <a:r>
              <a:rPr lang="en-US" sz="1800" dirty="0">
                <a:effectLst/>
                <a:latin typeface="Arial" panose="020B0604020202020204" pitchFamily="34" charset="0"/>
                <a:ea typeface="Times New Roman" panose="02020603050405020304" pitchFamily="18" charset="0"/>
              </a:rPr>
              <a:t>Determine what annual rate compounded monthly will give the same return as 12% per annum compounded quarterly.</a:t>
            </a:r>
            <a:endParaRPr lang="en-ZA" sz="18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8E14F2A5-817C-B282-0FF8-04670B8F4176}"/>
              </a:ext>
            </a:extLst>
          </p:cNvPr>
          <p:cNvSpPr txBox="1"/>
          <p:nvPr/>
        </p:nvSpPr>
        <p:spPr>
          <a:xfrm>
            <a:off x="500513" y="265935"/>
            <a:ext cx="8232007" cy="646331"/>
          </a:xfrm>
          <a:prstGeom prst="rect">
            <a:avLst/>
          </a:prstGeom>
          <a:noFill/>
        </p:spPr>
        <p:txBody>
          <a:bodyPr wrap="square">
            <a:spAutoFit/>
          </a:bodyPr>
          <a:lstStyle/>
          <a:p>
            <a:r>
              <a:rPr lang="en-US" sz="3600" b="1" dirty="0">
                <a:effectLst/>
                <a:latin typeface="Arial" panose="020B0604020202020204" pitchFamily="34" charset="0"/>
                <a:ea typeface="Times New Roman" panose="02020603050405020304" pitchFamily="18" charset="0"/>
              </a:rPr>
              <a:t>Nominal and effective rates</a:t>
            </a:r>
            <a:endParaRPr lang="en-ZA" sz="3600" dirty="0">
              <a:effectLst/>
              <a:latin typeface="Times New Roman" panose="02020603050405020304" pitchFamily="18" charset="0"/>
              <a:ea typeface="Times New Roman" panose="02020603050405020304" pitchFamily="18" charset="0"/>
            </a:endParaRPr>
          </a:p>
        </p:txBody>
      </p:sp>
      <p:pic>
        <p:nvPicPr>
          <p:cNvPr id="9" name="Picture 8" descr="&lt;EFOFEX&gt;&#10;id:fxe{eae9ce74-7be8-417c-b102-2538d460fbe0}&#10;&#10;FXData:AAAOaHicxVd5c6JIFP8qrFXWaAWE5lA0tlV45VJjHOfc2alCRGEEIUhiMpOp2n/3a+4n2abfg0w2x+5/KY/f63f1rw9eN+27mevQ9t0x+4HUpdpdp31nUZLBhM790N0JE3cvzKLQ3opEFSUiGqKuKOJTHx52ThVRgK9qGJnmjM4z6FGlxtvDXBjkQj8XjnLhNBdOcuE4F0aUcBxTJYMpZL/IIPtk2fIB9akOoRJ5wOAIYgYU+cyhJ+g4Dx7Q4S+zMaQ25MaxcGU3A+j07Nm4xYtxo2fjnBfjxs/GLV+MmzwbF74YZ8Fsd++nmWnYmuuaItZ1A2zt3/rnvfmn6UA4no9HwvRdd3TSE0qSLH/QerLcn/fBoNcUWR5MSkLJS9O4Jcv7/b6212pRspbnM3k26EleGga6Iu/SxHfS2jJdljrtTMf+XXvZaYduagtbO3Rp6ZK5eKl7k5YEJ9qm7jalJVISZHRyPDvZuUx3la4kk+t36W3gCultzKKzQNnZ7UqdWBQCX/gh7D0/daVdbDtuS4gTV9ondnwo/PQSZvRcf+2lLYHEN4fCIkqWbiLt/WXqtQSF+QR+7WrreK6zcZetVmgnGzeLQl4tofRFrROlBJ7/5admfm2Zs+20ZRj4IlreClxFS8KK+UsrO/SD29YbK/Ht4M0hKHf+d7dFzDjF9h54s0c3d8hStLZREtrBIZvcuEjK2Kz9rZRGcUvJRontRZSmUfhAFbir9IEi4Z1wjXSZSosgcjaSv11mY2IdZ3NdNJlTqUMq5MCXiVolKs1kVkRUWa/qbTl+LUq/MhIV7etrcgEqyINJr0jlngiRNYm8JhNK1Mo9k+qrUvnxkMvP150XIppmmVOQszqRFY2sZkJJzwu/tcDK70BNtz5QPBWHUMY1PCy5cY94hXhLVY432L6Go8K6gJNjS3kZ+n93hVs4nxV2LvM+U7yAnD66Q1jDf99G4MgewvnOQWNRDSNORYJ9YOwYh3v8KOsILDoMZQKtjwCfAD4D2AA4cw7AEsAFWAGsAc4BPAAf4BvABiAACAGmABcAM4C3AHOAdwDvAT7k5zesQ4IYI6aIO8RLXKdzerkq39CKtDiQdklloUq67VSrsmqX4+tGWasRnRhNtcFaqlI064ZmmM1GU1M1U6+Xl6u4HPhhxZM6SrWyqtwceFWJAcvjlVfX5SG9+b2SFdLq1y17KmT/D5auPM20RAJ9RdpWuSEIgnIQrb+QmioY9fIqscu2zC9N1jvkPqeGAtJbSriQ774Z4kfYld8BSL6h2OBrde7QxdkaPd5ag6e2ltWDgCHGfYftbeF184rytNdU4/3vaVOB65MJfM4eddPERP0ne7PQOqFOKG5CMQzFkRiORGckbkbimMlrcbPOXAwg0ICAOrS6bwFNgAiMMcAlQIJdfMKR4DayTp64sHPLKTiyqm/iTI0fT97Rk8P5DMsyYKuFC4cPkKVg77jruwO8V3apaoDUK6Qh2o4Q+4XFoirk7V6ww8DkGbe4FSJKYPGtFTVVFZZ/Q01TgQfAY6IG5ANqNghos0MFXNdMqfO6ZH1josG1XXyeuyPkclJwOS0kfCPpThDPCstxwXdKNaifBCekgbT13NkyCslEWxOxXli0IuEsT6jSv//8i0tYlyxemOCyPiyqf4+/5nQpFE6e4whLOu1PpbnXeD/+PPhlG5zAip1CC98a+pQ0VKI0m7px/w4FXR2x+cfXO677B2G6fyM=&#10;&#10;&lt;/EFOFEX&gt;">
            <a:extLst>
              <a:ext uri="{FF2B5EF4-FFF2-40B4-BE49-F238E27FC236}">
                <a16:creationId xmlns:a16="http://schemas.microsoft.com/office/drawing/2014/main" id="{EC3CB6EC-1ABC-2E40-5D5F-3BF68A50F224}"/>
              </a:ext>
            </a:extLst>
          </p:cNvPr>
          <p:cNvPicPr/>
          <p:nvPr/>
        </p:nvPicPr>
        <p:blipFill>
          <a:blip r:embed="rId2">
            <a:extLst>
              <a:ext uri="{28A0092B-C50C-407E-A947-70E740481C1C}">
                <a14:useLocalDpi xmlns:a14="http://schemas.microsoft.com/office/drawing/2010/main" val="0"/>
              </a:ext>
            </a:extLst>
          </a:blip>
          <a:stretch>
            <a:fillRect/>
          </a:stretch>
        </p:blipFill>
        <p:spPr>
          <a:xfrm>
            <a:off x="4178885" y="1869437"/>
            <a:ext cx="2876434" cy="4223472"/>
          </a:xfrm>
          <a:prstGeom prst="rect">
            <a:avLst/>
          </a:prstGeom>
        </p:spPr>
      </p:pic>
      <p:sp>
        <p:nvSpPr>
          <p:cNvPr id="10" name="Rectangle 9">
            <a:extLst>
              <a:ext uri="{FF2B5EF4-FFF2-40B4-BE49-F238E27FC236}">
                <a16:creationId xmlns:a16="http://schemas.microsoft.com/office/drawing/2014/main" id="{0CD40B98-AD48-7BA1-6CCF-C77B46C0FD5A}"/>
              </a:ext>
            </a:extLst>
          </p:cNvPr>
          <p:cNvSpPr/>
          <p:nvPr/>
        </p:nvSpPr>
        <p:spPr>
          <a:xfrm>
            <a:off x="3936733" y="1714017"/>
            <a:ext cx="1761423" cy="8655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Rectangle 10">
            <a:extLst>
              <a:ext uri="{FF2B5EF4-FFF2-40B4-BE49-F238E27FC236}">
                <a16:creationId xmlns:a16="http://schemas.microsoft.com/office/drawing/2014/main" id="{8C33A3F7-F69E-5FCA-69F0-EA4681077234}"/>
              </a:ext>
            </a:extLst>
          </p:cNvPr>
          <p:cNvSpPr/>
          <p:nvPr/>
        </p:nvSpPr>
        <p:spPr>
          <a:xfrm>
            <a:off x="3807995" y="2605132"/>
            <a:ext cx="2717933" cy="7348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Rectangle 12">
            <a:extLst>
              <a:ext uri="{FF2B5EF4-FFF2-40B4-BE49-F238E27FC236}">
                <a16:creationId xmlns:a16="http://schemas.microsoft.com/office/drawing/2014/main" id="{587B1B84-D318-ECF2-4122-8635FE3D32D9}"/>
              </a:ext>
            </a:extLst>
          </p:cNvPr>
          <p:cNvSpPr/>
          <p:nvPr/>
        </p:nvSpPr>
        <p:spPr>
          <a:xfrm>
            <a:off x="3807995" y="3335955"/>
            <a:ext cx="2717933" cy="7348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Rectangle 13">
            <a:extLst>
              <a:ext uri="{FF2B5EF4-FFF2-40B4-BE49-F238E27FC236}">
                <a16:creationId xmlns:a16="http://schemas.microsoft.com/office/drawing/2014/main" id="{1C55550B-E520-F149-9179-93F0AAE1C1B5}"/>
              </a:ext>
            </a:extLst>
          </p:cNvPr>
          <p:cNvSpPr/>
          <p:nvPr/>
        </p:nvSpPr>
        <p:spPr>
          <a:xfrm>
            <a:off x="3807995" y="4070789"/>
            <a:ext cx="2717933" cy="7348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9" name="Rectangle 18">
            <a:extLst>
              <a:ext uri="{FF2B5EF4-FFF2-40B4-BE49-F238E27FC236}">
                <a16:creationId xmlns:a16="http://schemas.microsoft.com/office/drawing/2014/main" id="{FD86A018-2B87-02E2-EF31-32195BC0B27C}"/>
              </a:ext>
            </a:extLst>
          </p:cNvPr>
          <p:cNvSpPr/>
          <p:nvPr/>
        </p:nvSpPr>
        <p:spPr>
          <a:xfrm>
            <a:off x="3807995" y="4801612"/>
            <a:ext cx="2717933" cy="6456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0" name="Rectangle 19">
            <a:extLst>
              <a:ext uri="{FF2B5EF4-FFF2-40B4-BE49-F238E27FC236}">
                <a16:creationId xmlns:a16="http://schemas.microsoft.com/office/drawing/2014/main" id="{7C03C6A9-8F51-8E99-383F-188D25D1538E}"/>
              </a:ext>
            </a:extLst>
          </p:cNvPr>
          <p:cNvSpPr/>
          <p:nvPr/>
        </p:nvSpPr>
        <p:spPr>
          <a:xfrm>
            <a:off x="3807995" y="5445753"/>
            <a:ext cx="2717933" cy="34456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1" name="Rectangle 20">
            <a:extLst>
              <a:ext uri="{FF2B5EF4-FFF2-40B4-BE49-F238E27FC236}">
                <a16:creationId xmlns:a16="http://schemas.microsoft.com/office/drawing/2014/main" id="{C40326F4-6960-DE01-DC75-1448AF663111}"/>
              </a:ext>
            </a:extLst>
          </p:cNvPr>
          <p:cNvSpPr/>
          <p:nvPr/>
        </p:nvSpPr>
        <p:spPr>
          <a:xfrm>
            <a:off x="3807995" y="5800717"/>
            <a:ext cx="2717933" cy="34456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2" name="Explosion: 14 Points 21">
            <a:extLst>
              <a:ext uri="{FF2B5EF4-FFF2-40B4-BE49-F238E27FC236}">
                <a16:creationId xmlns:a16="http://schemas.microsoft.com/office/drawing/2014/main" id="{C85BACAE-6E26-BE78-451C-D14A8CDD3BF5}"/>
              </a:ext>
            </a:extLst>
          </p:cNvPr>
          <p:cNvSpPr/>
          <p:nvPr/>
        </p:nvSpPr>
        <p:spPr>
          <a:xfrm>
            <a:off x="7671334" y="1706078"/>
            <a:ext cx="3388093" cy="3445844"/>
          </a:xfrm>
          <a:prstGeom prst="irregularSeal2">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FF00"/>
                </a:solidFill>
              </a:rPr>
              <a:t>R1 for 1 year!</a:t>
            </a:r>
            <a:endParaRPr lang="en-ZA" sz="3200" dirty="0">
              <a:solidFill>
                <a:srgbClr val="FFFF00"/>
              </a:solidFill>
            </a:endParaRPr>
          </a:p>
        </p:txBody>
      </p:sp>
      <p:pic>
        <p:nvPicPr>
          <p:cNvPr id="2" name="Picture 1" descr="A green square with a white x&#10;&#10;Description automatically generated">
            <a:extLst>
              <a:ext uri="{FF2B5EF4-FFF2-40B4-BE49-F238E27FC236}">
                <a16:creationId xmlns:a16="http://schemas.microsoft.com/office/drawing/2014/main" id="{9E44C799-38B6-DE0C-49C0-31B2650562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21650" y="5497465"/>
            <a:ext cx="1181100" cy="1111624"/>
          </a:xfrm>
          <a:prstGeom prst="rect">
            <a:avLst/>
          </a:prstGeom>
        </p:spPr>
      </p:pic>
      <p:sp>
        <p:nvSpPr>
          <p:cNvPr id="4" name="TextBox 3">
            <a:extLst>
              <a:ext uri="{FF2B5EF4-FFF2-40B4-BE49-F238E27FC236}">
                <a16:creationId xmlns:a16="http://schemas.microsoft.com/office/drawing/2014/main" id="{560FB9AB-8978-7C3B-BEF1-46BDA4D3BB25}"/>
              </a:ext>
            </a:extLst>
          </p:cNvPr>
          <p:cNvSpPr txBox="1"/>
          <p:nvPr/>
        </p:nvSpPr>
        <p:spPr>
          <a:xfrm>
            <a:off x="412554" y="6354460"/>
            <a:ext cx="7645596"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dirty="0">
                <a:latin typeface="Arial" panose="020B0604020202020204" pitchFamily="34" charset="0"/>
                <a:ea typeface="Times New Roman" panose="02020603050405020304" pitchFamily="18" charset="0"/>
                <a:cs typeface="Arial" panose="020B0604020202020204" pitchFamily="34" charset="0"/>
              </a:rPr>
              <a:t>More frequent compounding compensates for a lower rate!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28016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P spid="14" grpId="0" animBg="1"/>
      <p:bldP spid="19" grpId="0" animBg="1"/>
      <p:bldP spid="20" grpId="0" animBg="1"/>
      <p:bldP spid="21"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44DE8-10EC-8FBB-0F00-C3A001391947}"/>
              </a:ext>
            </a:extLst>
          </p:cNvPr>
          <p:cNvSpPr>
            <a:spLocks noGrp="1"/>
          </p:cNvSpPr>
          <p:nvPr>
            <p:ph type="title"/>
          </p:nvPr>
        </p:nvSpPr>
        <p:spPr>
          <a:xfrm>
            <a:off x="333893" y="365125"/>
            <a:ext cx="11858107" cy="684029"/>
          </a:xfrm>
        </p:spPr>
        <p:txBody>
          <a:bodyPr>
            <a:normAutofit fontScale="90000"/>
          </a:bodyPr>
          <a:lstStyle/>
          <a:p>
            <a:r>
              <a:rPr lang="en-US" sz="3600" b="1" dirty="0"/>
              <a:t>Timelines </a:t>
            </a:r>
            <a:r>
              <a:rPr lang="en-US" sz="2200" dirty="0"/>
              <a:t>are useful when there are multiple withdrawals, deposits or changing interest rates.</a:t>
            </a:r>
            <a:br>
              <a:rPr lang="en-ZA" sz="2200" dirty="0">
                <a:effectLst/>
                <a:latin typeface="Times New Roman" panose="02020603050405020304" pitchFamily="18" charset="0"/>
                <a:ea typeface="Times New Roman" panose="02020603050405020304" pitchFamily="18" charset="0"/>
              </a:rPr>
            </a:br>
            <a:endParaRPr lang="en-ZA" sz="3600" b="1" dirty="0"/>
          </a:p>
        </p:txBody>
      </p:sp>
      <p:sp>
        <p:nvSpPr>
          <p:cNvPr id="5" name="TextBox 4">
            <a:extLst>
              <a:ext uri="{FF2B5EF4-FFF2-40B4-BE49-F238E27FC236}">
                <a16:creationId xmlns:a16="http://schemas.microsoft.com/office/drawing/2014/main" id="{089BD93E-4A7A-813C-CBBE-48920471CD09}"/>
              </a:ext>
            </a:extLst>
          </p:cNvPr>
          <p:cNvSpPr txBox="1"/>
          <p:nvPr/>
        </p:nvSpPr>
        <p:spPr>
          <a:xfrm>
            <a:off x="333893" y="892818"/>
            <a:ext cx="11781649" cy="923330"/>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I deposit R5000. Three years later I withdraw R3000. How much will I have 7 years after my initial deposit if interest is paid at 12% per annum compounded monthly for the first two years and then at 16% per annum compounded quarterly thereafter?</a:t>
            </a:r>
            <a:endParaRPr lang="en-ZA" sz="1800" dirty="0">
              <a:effectLst/>
              <a:latin typeface="Times New Roman" panose="02020603050405020304" pitchFamily="18" charset="0"/>
              <a:ea typeface="Times New Roman" panose="02020603050405020304" pitchFamily="18" charset="0"/>
            </a:endParaRPr>
          </a:p>
        </p:txBody>
      </p:sp>
      <p:pic>
        <p:nvPicPr>
          <p:cNvPr id="6" name="Picture 5" descr="&lt;EFOFEX&gt;&#10;id:fxd{b6e27ee9-aea5-4061-a69c-3f99f36810a1}&#10;&#10;FXData:AAAd8Xic7Vltb+JIEv6+v8LLCW3Q2NjdfmdoJANhkglJCMPs7OztruQYEzyxwQFPSOZyq/26f/N+yXW7CocMOMlJo9XdKQrhaddLV3X3093lpHk3DAPWvOsyTdZkYpu2TA3dvms17/a5eK0cCUGPaQI68OQxU9PAzpSSRLTaQiN+mndvNpwNIThgCgFvrW6CxQi9oe/86ZCJ77eF8z7rQSwCRr4ATKcDwrYACHpU6nf+qF+/1C941O+41G/8qN9JqV/yqJ8HC7AxzVzZIBvGvaJnD+a1zUxXton4UJ1/hOx3rbC6t/8AmfwEIQb5Ogzz7xGDnHswVd4i8mOZUFkhsikbmuDN9g+B+dFkCT7UzNM5Y1aayYS7O/kvF8uoeocqIdpQC9X7Da+1GlV83HVqphnMWw+YRoBY9gZp34DwR5jaU0Y0oOzRmncjIN4IJg02g/jGOB7j8WFoKDmHaGNGBQQQ5mcQ+gAf7xfqfjO1YT94GyvFey3C4h6BRhca0MXGsnG+8M0nU01b23/Fi9/Jhi01njCmW8a6WWqsf51Fme2as8YDJa6G6eL4dmR8T8oBkPiUFXSyzZwJD1biDNR9Rh5wa4MlvR2sJWWs3d9i7XDNjui3vT1CazVGaFVK6369hIJ4thXk6sEOokDPco7tGt82f/RvwR/b0mVd0/Vn8MehGuW2jvUM+tiCEeQJRjwMioywCWRMd/T7nzOC/oWMMAQhrP9xQuSLTF3XedaBQh2HM8IkJcbbB0rZ6fMsShg7Dp97Shwxh1DLpFhmFJHxgPbwaPY+MKw7ehBkM6S3QvyMeAtr493g8zUQzjuDxZqxgzC+DrMo8J93Fd7CMajx6iePm+Givd2ilsdLoSgJl9JJuJKG88SfbVDmAEAv4f0xDvlgq9c+aAwYzsn6ssdrqrd9d+HsBetbLocQYAJwAXAKMAWIAD4BXALEAAnAAOAMYAjwDmAE8B7gR4AP6yoJ1mKBmCJmiEvEK1yrU3Y1qd6wPeX8lbJc7J1TxfCDWk2lfjW9tqt6nRjEdKnNn6hWPFqmbjqu7epUdwyrOp6k1ThK9qZKS6vtTfZuXk1rCgfez7Q6ua722M3f+aXwKqr9NlNITY1+5d1VB0JKFJDvKbNarojjuBrPL37hx4NkWtXJwq/6al6aeu8x99G6qvbe8RpFNNYMHCL+BMz8AkDWhOKDr+cHtNfG2epvU2t/F7W8Djj00O8L1vcDwM8s7/aa6Xn8FXPxJHEgn6OtMC521N0ZzUPtCQsS+TKRk0Tuy0lfDvryZV8+5u0L+fJCmJiQgA0OFh6T7wAdgDkoU4ArgAWG+IgjQRp5h1upHoEG6z7KdNe1bSsvHL3t6tV7s3NEPzN8DyJ4yHm4hzwNE0gw93084NqMmtDqFC0sVNtvELuFhp+h0G+bVzo0P6C9GbJhzu8aOEkm/AinwIBL5jga7IEpb+qQfMwcm4A04v2A6QUXGlCQfuJNM5e2cUu3+5jLYZHL26J1jLoTxKNCc1DkO2A6HKMEJ8TGtI21sWcWLQd1LqJVaPSiw+G6Q8r+9cefeWuMcxze3z87L2B8PzJxjXZct/xK/b572hl9HOxLB6PjvjR43+4fdqSKoqof9I6qdkddUBh1TVX3TypSZZplaUNVV6tVfaXX54sLdTRUh/sdZZolsaGpy2wRBVl9nI0rre+aQthqTkN/3GomYeZLMz8JWeWK20yz8CarSMF8loWzjFVIRVLRKJj6i2XIZZ+zieLk8mV2G4dSdptyb+GoBsslD5DKUhxJ/5BW0ygLlWXqB2FDShehslr46Wvpn99NF1w7DaOLadaQSHrzWjqfL8bhQllF42zakDRhFEf1z7NgGgaX4bjRSPzFZSjcMLWGVPmFWkSroOlThjQ3bKp5yq2mCqM/n49vpVzEKtKEOygTP4ni28YPeV32w2sQLqMvYYPQNMPnFaTOr9q1geiiMZsvEj9+LaY4LXrl+VxEMyWbpw1NjBSfz+dZNk8eiOJwkj0QLPIouUS5ypTzeB5cKtFsLEbFI4sZLx65UYUvSOrPisjBPJ4vGn/TNN/niVZagnN8ArgJH3/Kf8XoxVQIOgjmHWK1wYqiASn5FvZCHw8muqv6+yavk9ThrwOWQ9Ee/EuqP17+1QkxTEfXH3WipU4GtZ265Wqm7hC3xFv/Or0nnR594YQ/fXTFZYYBjJdaUsBLLdl6qSVfasnWN68liWlYlq1j6fJSTv5flpP6Szn5Uk7+NeXkZMK5JspJ/b+/nNRc3a0bvGLTHN3gNaLBKzfTsHXNLfuT4WaFSYjjOnXTtKlLLPtZ7rTc3aCGWdcNk1ql3np57k95P6vodB7aiu8DBiuFd8Y6fodBB2Cy7gbcugNlOjr/FJzRjeum+M9VDxayBxGJTYmmmzocxr37bP8NAk77pw==&#10;&#10;&lt;/EFOFEX&gt;">
            <a:extLst>
              <a:ext uri="{FF2B5EF4-FFF2-40B4-BE49-F238E27FC236}">
                <a16:creationId xmlns:a16="http://schemas.microsoft.com/office/drawing/2014/main" id="{C575CF23-A723-D860-259B-1A47D7307FE4}"/>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329375" y="1912398"/>
            <a:ext cx="9249591" cy="1272807"/>
          </a:xfrm>
          <a:prstGeom prst="rect">
            <a:avLst/>
          </a:prstGeom>
        </p:spPr>
      </p:pic>
      <p:pic>
        <p:nvPicPr>
          <p:cNvPr id="7" name="Picture 6" descr="&lt;EFOFEX&gt;&#10;id:fxe{766c9b59-9da1-48fb-9a32-40b3adacb32d}&#10;&#10;FXData:AAANXHiczVfpctpIEH6VCVVUoCyhG2TMUCVOHxgTQjbHZlMlhEAKEshibOzEqcrffc19kh1Nt5RkfWT3V7aw+Xr6npme6aF1N/U92ro75v9Adahx127dOVTLYExnYezvyNjfk+k2djeSpkuyJlmSqarSQx9hdkFVicCfblkZ54zOMuhStSbGg5zo50QvJ4Y5cZoTJzlxnBMjqgk8p2oGEzrI4EUG2Sfzlk+oR00wlbUfMhhCRn2K+cwgEgTOjfvgGFdjQF3wjXMRzE4GEPTsUbv5k3ajR+28J+3OH7VbPGk3ftQuftLOgdXuZPKCk+25athZQYCw9ax30Z29nfTJ8ex8RCavOqOTLinJivLa6CpKb9YDgVlTFaU/LpFSwFjSVJT9fl/bG7VtulJmU2Xa78oBiyNTVXYsDT1WW7BFqd3KePzbdxftVuwzl2zc2KelS64SMP+GlYi33TB/w2hJKxEFlbzATXc+512xpWwL/o7dRj5htwm3zgwVb7crtROJRCH5TPZByHx5l7ie3yRJ6sv71E2OyJcg5cLAD1cBaxItuTki82268FN5Hy5Y0CQq14nC2tXGC3xv7S+azdhN135mhXk1Sem9XtfUEmj+TE/P9FqKyLbdUmDi8+3ilggWLZEl15eXbhxGt83nThq60fMjYO7CT35TsxOG4z3kzbcqV8hcNDfbNHajI764SeGUZ7MKNzLbJk01myWO51vGtvEPrMhfsh8YqQgiOPIlk+fR1lvL4WaRzYkHzta6GHKlUtthZPZeJyckcK99YqmqWtEOeFnpiqZXP+hmS0l+aWrG46nBqK6YVVM2uPRXp9rIU638PNfqN8YHrf6/yXz67Nnn/5z9F5G+kp2L7JBkdwTcYflN58zxqvPgEnNeU2wDA7i2DOwOQrhHvEK8pbrAGxxfw93ovICrckPFsft3zfEWGpLKG5GIybDjnt5rms7gn+0XetQAGpoAg1s1rIRJGsZA23Oc7vE9ryOQmDCVMYzeALwFeAfgAuDKeQALAB9gCbACuAAIAEKAjwBrgAggBvi+cfOdAngJMAN4BfAbwOu8YcE+pIgJIkPcIV7iPl3Qy2X5hlbk+YG8SytzXTZdr1pVdLecXDfKRk0zNetQb/CRrhbDumVY9mHj0NAN26yXF8ukHIVxJZDbvPqWlZuDoCpz4H6C8vK6PKA3v1d4VYbVDxtZqyrhH9xdeZJxNRn4FXlTFYIoisrRdvVeq+nEqpeXqVt2FfFKcF5h7jNqQUt1XlJNEHn1TRHfQFV+AtDyguKTr9WFQgdXa3S/tPoPlZbTBYMB2n2C8nYmgFdUuL2mhoi/p4cqvBdsyOfsXphDdNR7MJqD0jH1YmkdS3EsjaR4JHkjaT2Szjm9ktarTMWCBBpgUIdR5yWgDbAFYQJwCZBiiLc4Eywj5+SBF6qQnIKiTm2N778ujqpzfn/9hg/O6B3sTJ9vGO4dniFHxQRizL2Pb6kO1S2gugU1QNkQsVdIHKrjM+sF1XRbeNxgNWypBvvvLKmt61ABa2rbKpyBgJMGJB9Ru6EBN+R+QHXFmSbM9yMnLcHt4JHujDCXkyKX04LCV3hnjHhWSI6LfCfUgCtUwwVpYNpmruxYBWWj7BCxXkiMwuE0d6jTv77+KagFrrH/7YE6KBpAVzztOxTuTjH5Id7qtDeRvbOhN1/Wv6uEE/B2CiN8Kfeo1tD5e9es299+N0CoIV9//EkjeH8D0loVog==&#10;&#10;&lt;/EFOFEX&gt;">
            <a:extLst>
              <a:ext uri="{FF2B5EF4-FFF2-40B4-BE49-F238E27FC236}">
                <a16:creationId xmlns:a16="http://schemas.microsoft.com/office/drawing/2014/main" id="{5AAB1B44-EB13-8FDD-99A4-007FC0173CEF}"/>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333893" y="3429000"/>
            <a:ext cx="5946788" cy="2195631"/>
          </a:xfrm>
          <a:prstGeom prst="rect">
            <a:avLst/>
          </a:prstGeom>
        </p:spPr>
      </p:pic>
      <p:pic>
        <p:nvPicPr>
          <p:cNvPr id="8" name="Picture 7" descr="&lt;EFOFEX&gt;&#10;id:fxe{43747d84-d3fa-4255-b7d3-04f89b55d440}&#10;&#10;FXData:AAAO2niczVdpc9o4GP4rKjNMYWrjkzOIGXPlAkIJ3TbdbmeMMdjFxo5R4tCmM/26f3N/yUp6ZfcgSftpt5PjefVeel5J1tG+n7kObt+f0D+Quti477TvLawxmOC5H7o7NHFTNItCeytpuiRrUlUyVVV66IeHXWBVQvCrV6tMc47nDHpYrfD2MBMGmdDPhONMOMuE00w4yYQR1jiOscpgiocMXjJgPyxbVlAfmxAqa98xOAZGAyz4zKEn6DgLHkBiMRpDbENuUQtXdhlAp+ePxi2ejBs9Guc8GTd+NG75ZNzk0bjwyTgLRrv7dZiphs55U1MlU6+Drf2sf9GbX00H6GQ+HqHpq+7otIcKsqK8NnqK0p/3wWBWVEUZTAqo4BEStxQlTdNKalSiZK3MZ8ps0JM9EgamquxI4juksiTLQqfNdPS/ay877dAlNtraoYsL19TFI+4dKSAn2hJ3S3BBKyBFODmenexcqrshK7nB9TuyD1xE9jGNZoGKs9sVOrGEAh99QqnnE1fexbbjtlCcuHKa2PER+uwl1Oi5/tojLaTFd0doESVLN5FTf0m8FlKpT+BXbraO5zobd9lqhXaycVmU4NVChXd6TVML4PkzP535tRXOttNWoPBFtNwjrsIFtKL+8soO/WDfem4lvh08PwLlzv/otrRGTEQ7Bd70080cWIrWNkpCOziigxvnSSmbtb+VSRS3VFalaC8iQqLwO1Xgrsh3ioR3wjXyNZEXQeRsZH+7ZDXRjtlY503qVOhYBM3f1VG4R7Nnz6qqqiJ/h9IoIR5irZL2gm4ruqLp5fe6Ca2aYtKG2lbi35A0VXz6CfHPvwtzgzFPfeItEzu1g69FyEZeAees1X5/ymzgD2j/n0N9GUmMdHTrJnYQoFs7uHGRDcVQ2r+wUA6n4Yd6GJHYTuw13Z88mW1nLTeMyf7oPy20vUjYnsqYKWxzYjsV26jhHMlOG2shjhsHDhLrNRZH8RDODkOc0NyYCrwRuMc6xzvRvoXzyXoJx9UW873v1y4oe7gUqPQywPsk4tZzdnBxsYY/XoHgnjCESwUHg0bVqzGRNNGHiB2Lck8Oso7AYkIpE2i9AbgCeAtgA4iRcwCWAC7ACmANcAHgAfgAHwA2AAFACPDt5YnOFMAlwBzgFcAfAK+zSwPMQyIwFkgE7gRei3m6wNer4h0uyYsX8i4pLXTZtJ1yWdHtYnxbLxoVzdSqTb1OW7qaN2tVo9po1puGbjTMWnG5iouBH5Y8uaOWS6vS3QuvLFOgebzi6rY4xHd/luj34pffb2WtrPh/0XTFKdNqMuhL8rbMDUEQFINo/U6r6KhaK64Su2gr/KZmvRLc55h+n1y6xBoXstU3E/gGVuVHAC1bULT4So07dMVojQ6X1uChpWX1IGAo4j7C8ramgDeYp73FBu8/xU0V7mwN4HN+0E1TJOo/2JslrBPshNImlMJQGknhSHJG0mYkjam8ljZr5lIFAnUIqEGrewnYAIjAGANcAySiiytRiVhG1ukDrwRuOQNHXQzx+HDkjh+s5S0EDOhUiVkTX4+liq5DwXogbrJdrFdB6uXSUNiOBfZzi4V1yNt9iTW9wTNuBckIazDz1go3dB3mfoMbDRVWv0dFA8gHuFHXQOvTPOC6pkqTb0rWBypWubYrPubuSHA5zbmc5ZJ4A3UnAs9zy0nOd4oN2Dw1MSB1QdvMnK1qLjWErSmwlluMPOEsS6jjf778zaWlGGOXITwPhvnW3+MPqy6GXZMXfyz2c9yfyufjdXI1mX2zBk4h2xm0xDulj7W6rqmG2WyIB0ve1TEdf/Gg5Lp/AVv+mbU=&#10;&#10;&lt;/EFOFEX&gt;">
            <a:extLst>
              <a:ext uri="{FF2B5EF4-FFF2-40B4-BE49-F238E27FC236}">
                <a16:creationId xmlns:a16="http://schemas.microsoft.com/office/drawing/2014/main" id="{0F86D228-8908-8A3F-021B-0E7F4AE1FB60}"/>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696309" y="3897160"/>
            <a:ext cx="5419233" cy="2195631"/>
          </a:xfrm>
          <a:prstGeom prst="rect">
            <a:avLst/>
          </a:prstGeom>
        </p:spPr>
      </p:pic>
      <p:sp>
        <p:nvSpPr>
          <p:cNvPr id="10" name="TextBox 9">
            <a:extLst>
              <a:ext uri="{FF2B5EF4-FFF2-40B4-BE49-F238E27FC236}">
                <a16:creationId xmlns:a16="http://schemas.microsoft.com/office/drawing/2014/main" id="{1C7AD654-2F71-83BC-D3CC-85703D3BCA4F}"/>
              </a:ext>
            </a:extLst>
          </p:cNvPr>
          <p:cNvSpPr txBox="1"/>
          <p:nvPr/>
        </p:nvSpPr>
        <p:spPr>
          <a:xfrm>
            <a:off x="6552397" y="3429000"/>
            <a:ext cx="6097604" cy="369332"/>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OR consider each “investment” in a separate account</a:t>
            </a:r>
            <a:endParaRPr lang="en-ZA" sz="1800" dirty="0">
              <a:effectLst/>
              <a:latin typeface="Times New Roman" panose="02020603050405020304" pitchFamily="18" charset="0"/>
              <a:ea typeface="Times New Roman" panose="02020603050405020304" pitchFamily="18" charset="0"/>
            </a:endParaRPr>
          </a:p>
        </p:txBody>
      </p:sp>
      <p:cxnSp>
        <p:nvCxnSpPr>
          <p:cNvPr id="12" name="Straight Connector 11">
            <a:extLst>
              <a:ext uri="{FF2B5EF4-FFF2-40B4-BE49-F238E27FC236}">
                <a16:creationId xmlns:a16="http://schemas.microsoft.com/office/drawing/2014/main" id="{BC60923C-1D2B-C387-B69D-558AD7CE7692}"/>
              </a:ext>
            </a:extLst>
          </p:cNvPr>
          <p:cNvCxnSpPr/>
          <p:nvPr/>
        </p:nvCxnSpPr>
        <p:spPr>
          <a:xfrm>
            <a:off x="6419223" y="3429000"/>
            <a:ext cx="0" cy="3327935"/>
          </a:xfrm>
          <a:prstGeom prst="line">
            <a:avLst/>
          </a:prstGeom>
        </p:spPr>
        <p:style>
          <a:lnRef idx="2">
            <a:schemeClr val="dk1"/>
          </a:lnRef>
          <a:fillRef idx="0">
            <a:schemeClr val="dk1"/>
          </a:fillRef>
          <a:effectRef idx="1">
            <a:schemeClr val="dk1"/>
          </a:effectRef>
          <a:fontRef idx="minor">
            <a:schemeClr val="tx1"/>
          </a:fontRef>
        </p:style>
      </p:cxnSp>
      <p:sp>
        <p:nvSpPr>
          <p:cNvPr id="13" name="Rectangle 12">
            <a:extLst>
              <a:ext uri="{FF2B5EF4-FFF2-40B4-BE49-F238E27FC236}">
                <a16:creationId xmlns:a16="http://schemas.microsoft.com/office/drawing/2014/main" id="{0826A902-5042-E348-0E39-52853795A3F7}"/>
              </a:ext>
            </a:extLst>
          </p:cNvPr>
          <p:cNvSpPr/>
          <p:nvPr/>
        </p:nvSpPr>
        <p:spPr>
          <a:xfrm>
            <a:off x="333893" y="3429000"/>
            <a:ext cx="3131202" cy="5943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Rectangle 13">
            <a:extLst>
              <a:ext uri="{FF2B5EF4-FFF2-40B4-BE49-F238E27FC236}">
                <a16:creationId xmlns:a16="http://schemas.microsoft.com/office/drawing/2014/main" id="{EEB89FB6-6600-C0E2-F19C-EC4E2BA9D943}"/>
              </a:ext>
            </a:extLst>
          </p:cNvPr>
          <p:cNvSpPr/>
          <p:nvPr/>
        </p:nvSpPr>
        <p:spPr>
          <a:xfrm>
            <a:off x="333892" y="4023360"/>
            <a:ext cx="4709745" cy="5943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Rectangle 14">
            <a:extLst>
              <a:ext uri="{FF2B5EF4-FFF2-40B4-BE49-F238E27FC236}">
                <a16:creationId xmlns:a16="http://schemas.microsoft.com/office/drawing/2014/main" id="{A56233DF-D52A-CB7A-27C9-87A6E388E58A}"/>
              </a:ext>
            </a:extLst>
          </p:cNvPr>
          <p:cNvSpPr/>
          <p:nvPr/>
        </p:nvSpPr>
        <p:spPr>
          <a:xfrm>
            <a:off x="333892" y="4620126"/>
            <a:ext cx="5946788" cy="6930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Rectangle 15">
            <a:extLst>
              <a:ext uri="{FF2B5EF4-FFF2-40B4-BE49-F238E27FC236}">
                <a16:creationId xmlns:a16="http://schemas.microsoft.com/office/drawing/2014/main" id="{D4591BDC-B0A9-F6C4-5E8F-159573CD3954}"/>
              </a:ext>
            </a:extLst>
          </p:cNvPr>
          <p:cNvSpPr/>
          <p:nvPr/>
        </p:nvSpPr>
        <p:spPr>
          <a:xfrm>
            <a:off x="333892" y="5313144"/>
            <a:ext cx="2284180" cy="3114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7" name="Rectangle 16">
            <a:extLst>
              <a:ext uri="{FF2B5EF4-FFF2-40B4-BE49-F238E27FC236}">
                <a16:creationId xmlns:a16="http://schemas.microsoft.com/office/drawing/2014/main" id="{726E3923-1FA3-185E-E3CC-8E2A8DC8DB65}"/>
              </a:ext>
            </a:extLst>
          </p:cNvPr>
          <p:cNvSpPr/>
          <p:nvPr/>
        </p:nvSpPr>
        <p:spPr>
          <a:xfrm>
            <a:off x="6552397" y="3798332"/>
            <a:ext cx="5563143" cy="7062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Rectangle 17">
            <a:extLst>
              <a:ext uri="{FF2B5EF4-FFF2-40B4-BE49-F238E27FC236}">
                <a16:creationId xmlns:a16="http://schemas.microsoft.com/office/drawing/2014/main" id="{FBABAE2A-66BC-FB21-5A36-546A3B310B51}"/>
              </a:ext>
            </a:extLst>
          </p:cNvPr>
          <p:cNvSpPr/>
          <p:nvPr/>
        </p:nvSpPr>
        <p:spPr>
          <a:xfrm>
            <a:off x="6552397" y="4526816"/>
            <a:ext cx="5563143" cy="2712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9" name="Rectangle 18">
            <a:extLst>
              <a:ext uri="{FF2B5EF4-FFF2-40B4-BE49-F238E27FC236}">
                <a16:creationId xmlns:a16="http://schemas.microsoft.com/office/drawing/2014/main" id="{EE3EED8A-5F88-052F-7A69-89BFB8017E85}"/>
              </a:ext>
            </a:extLst>
          </p:cNvPr>
          <p:cNvSpPr/>
          <p:nvPr/>
        </p:nvSpPr>
        <p:spPr>
          <a:xfrm>
            <a:off x="6552397" y="4831013"/>
            <a:ext cx="5563143" cy="6650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0" name="Rectangle 19">
            <a:extLst>
              <a:ext uri="{FF2B5EF4-FFF2-40B4-BE49-F238E27FC236}">
                <a16:creationId xmlns:a16="http://schemas.microsoft.com/office/drawing/2014/main" id="{E82915A2-2606-53E2-A842-6CEC4166B0D2}"/>
              </a:ext>
            </a:extLst>
          </p:cNvPr>
          <p:cNvSpPr/>
          <p:nvPr/>
        </p:nvSpPr>
        <p:spPr>
          <a:xfrm>
            <a:off x="6552397" y="5498367"/>
            <a:ext cx="5563143" cy="3056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1" name="Rectangle 20">
            <a:extLst>
              <a:ext uri="{FF2B5EF4-FFF2-40B4-BE49-F238E27FC236}">
                <a16:creationId xmlns:a16="http://schemas.microsoft.com/office/drawing/2014/main" id="{926990A6-12A4-7876-7297-30FCAC26E56F}"/>
              </a:ext>
            </a:extLst>
          </p:cNvPr>
          <p:cNvSpPr/>
          <p:nvPr/>
        </p:nvSpPr>
        <p:spPr>
          <a:xfrm>
            <a:off x="6552397" y="5820079"/>
            <a:ext cx="5563143" cy="3056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1882779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0" nodeType="clickEffect">
                                  <p:stCondLst>
                                    <p:cond delay="0"/>
                                  </p:stCondLst>
                                  <p:childTnLst>
                                    <p:set>
                                      <p:cBhvr>
                                        <p:cTn id="29" dur="1" fill="hold">
                                          <p:stCondLst>
                                            <p:cond delay="0"/>
                                          </p:stCondLst>
                                        </p:cTn>
                                        <p:tgtEl>
                                          <p:spTgt spid="16"/>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childTnLst>
                                </p:cTn>
                              </p:par>
                            </p:childTnLst>
                          </p:cTn>
                        </p:par>
                        <p:par>
                          <p:cTn id="38" fill="hold">
                            <p:stCondLst>
                              <p:cond delay="0"/>
                            </p:stCondLst>
                            <p:childTnLst>
                              <p:par>
                                <p:cTn id="39" presetID="1" presetClass="entr" presetSubtype="0" fill="hold" nodeType="after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0" nodeType="clickEffect">
                                  <p:stCondLst>
                                    <p:cond delay="0"/>
                                  </p:stCondLst>
                                  <p:childTnLst>
                                    <p:set>
                                      <p:cBhvr>
                                        <p:cTn id="48" dur="1" fill="hold">
                                          <p:stCondLst>
                                            <p:cond delay="0"/>
                                          </p:stCondLst>
                                        </p:cTn>
                                        <p:tgtEl>
                                          <p:spTgt spid="18"/>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0" nodeType="clickEffect">
                                  <p:stCondLst>
                                    <p:cond delay="0"/>
                                  </p:stCondLst>
                                  <p:childTnLst>
                                    <p:set>
                                      <p:cBhvr>
                                        <p:cTn id="52" dur="1" fill="hold">
                                          <p:stCondLst>
                                            <p:cond delay="0"/>
                                          </p:stCondLst>
                                        </p:cTn>
                                        <p:tgtEl>
                                          <p:spTgt spid="19"/>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grpId="0" nodeType="clickEffect">
                                  <p:stCondLst>
                                    <p:cond delay="0"/>
                                  </p:stCondLst>
                                  <p:childTnLst>
                                    <p:set>
                                      <p:cBhvr>
                                        <p:cTn id="56" dur="1" fill="hold">
                                          <p:stCondLst>
                                            <p:cond delay="0"/>
                                          </p:stCondLst>
                                        </p:cTn>
                                        <p:tgtEl>
                                          <p:spTgt spid="20"/>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xit" presetSubtype="0" fill="hold" grpId="0" nodeType="clickEffect">
                                  <p:stCondLst>
                                    <p:cond delay="0"/>
                                  </p:stCondLst>
                                  <p:childTnLst>
                                    <p:set>
                                      <p:cBhvr>
                                        <p:cTn id="60" dur="1" fill="hold">
                                          <p:stCondLst>
                                            <p:cond delay="0"/>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44DE8-10EC-8FBB-0F00-C3A001391947}"/>
              </a:ext>
            </a:extLst>
          </p:cNvPr>
          <p:cNvSpPr>
            <a:spLocks noGrp="1"/>
          </p:cNvSpPr>
          <p:nvPr>
            <p:ph type="title"/>
          </p:nvPr>
        </p:nvSpPr>
        <p:spPr>
          <a:xfrm>
            <a:off x="333893" y="365125"/>
            <a:ext cx="11858107" cy="684029"/>
          </a:xfrm>
        </p:spPr>
        <p:txBody>
          <a:bodyPr>
            <a:normAutofit fontScale="90000"/>
          </a:bodyPr>
          <a:lstStyle/>
          <a:p>
            <a:r>
              <a:rPr lang="en-US" sz="3600" b="1" dirty="0"/>
              <a:t>Timelines </a:t>
            </a:r>
            <a:r>
              <a:rPr lang="en-US" sz="2200" dirty="0"/>
              <a:t>are useful when there are multiple withdrawals, deposits or changing interest rates.</a:t>
            </a:r>
            <a:br>
              <a:rPr lang="en-ZA" sz="2200" dirty="0">
                <a:effectLst/>
                <a:latin typeface="Times New Roman" panose="02020603050405020304" pitchFamily="18" charset="0"/>
                <a:ea typeface="Times New Roman" panose="02020603050405020304" pitchFamily="18" charset="0"/>
              </a:rPr>
            </a:br>
            <a:endParaRPr lang="en-ZA" sz="3600" b="1" dirty="0"/>
          </a:p>
        </p:txBody>
      </p:sp>
      <p:sp>
        <p:nvSpPr>
          <p:cNvPr id="4" name="TextBox 3">
            <a:extLst>
              <a:ext uri="{FF2B5EF4-FFF2-40B4-BE49-F238E27FC236}">
                <a16:creationId xmlns:a16="http://schemas.microsoft.com/office/drawing/2014/main" id="{9DA79F35-B588-1CC5-67DD-4A05F033E4DE}"/>
              </a:ext>
            </a:extLst>
          </p:cNvPr>
          <p:cNvSpPr txBox="1"/>
          <p:nvPr/>
        </p:nvSpPr>
        <p:spPr>
          <a:xfrm>
            <a:off x="333893" y="844691"/>
            <a:ext cx="11668810" cy="923330"/>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I deposit an amount of </a:t>
            </a:r>
            <a:r>
              <a:rPr lang="en-US" sz="1800" i="1" dirty="0">
                <a:effectLst/>
                <a:latin typeface="Arial" panose="020B0604020202020204" pitchFamily="34" charset="0"/>
                <a:ea typeface="Times New Roman" panose="02020603050405020304" pitchFamily="18" charset="0"/>
              </a:rPr>
              <a:t>x</a:t>
            </a:r>
            <a:r>
              <a:rPr lang="en-US" sz="1800" dirty="0">
                <a:effectLst/>
                <a:latin typeface="Arial" panose="020B0604020202020204" pitchFamily="34" charset="0"/>
                <a:ea typeface="Times New Roman" panose="02020603050405020304" pitchFamily="18" charset="0"/>
              </a:rPr>
              <a:t>. Three years later I deposit a further </a:t>
            </a:r>
            <a:r>
              <a:rPr lang="en-US" sz="1800" i="1" dirty="0">
                <a:effectLst/>
                <a:latin typeface="Arial" panose="020B0604020202020204" pitchFamily="34" charset="0"/>
                <a:ea typeface="Times New Roman" panose="02020603050405020304" pitchFamily="18" charset="0"/>
              </a:rPr>
              <a:t>x</a:t>
            </a:r>
            <a:r>
              <a:rPr lang="en-US" sz="1800" dirty="0">
                <a:effectLst/>
                <a:latin typeface="Arial" panose="020B0604020202020204" pitchFamily="34" charset="0"/>
                <a:ea typeface="Times New Roman" panose="02020603050405020304" pitchFamily="18" charset="0"/>
              </a:rPr>
              <a:t> and then a year after that I withdraw </a:t>
            </a:r>
            <a:r>
              <a:rPr lang="en-US" sz="1800" i="1" dirty="0">
                <a:effectLst/>
                <a:latin typeface="Arial" panose="020B0604020202020204" pitchFamily="34" charset="0"/>
                <a:ea typeface="Times New Roman" panose="02020603050405020304" pitchFamily="18" charset="0"/>
              </a:rPr>
              <a:t>x</a:t>
            </a:r>
            <a:r>
              <a:rPr lang="en-US" sz="1800" dirty="0">
                <a:effectLst/>
                <a:latin typeface="Arial" panose="020B0604020202020204" pitchFamily="34" charset="0"/>
                <a:ea typeface="Times New Roman" panose="02020603050405020304" pitchFamily="18" charset="0"/>
              </a:rPr>
              <a:t>. Interest is 10% p.a. compounded annually for the first two years and 12% p.a. compounded quarterly for the next three years. Find </a:t>
            </a:r>
            <a:r>
              <a:rPr lang="en-US" sz="1800" i="1" dirty="0">
                <a:effectLst/>
                <a:latin typeface="Arial" panose="020B0604020202020204" pitchFamily="34" charset="0"/>
                <a:ea typeface="Times New Roman" panose="02020603050405020304" pitchFamily="18" charset="0"/>
              </a:rPr>
              <a:t>x</a:t>
            </a:r>
            <a:r>
              <a:rPr lang="en-US" sz="1800" dirty="0">
                <a:effectLst/>
                <a:latin typeface="Arial" panose="020B0604020202020204" pitchFamily="34" charset="0"/>
                <a:ea typeface="Times New Roman" panose="02020603050405020304" pitchFamily="18" charset="0"/>
              </a:rPr>
              <a:t> if I end up with R10 000 after 5 years.</a:t>
            </a:r>
            <a:endParaRPr lang="en-ZA" sz="1800" dirty="0">
              <a:effectLst/>
              <a:latin typeface="Times New Roman" panose="02020603050405020304" pitchFamily="18" charset="0"/>
              <a:ea typeface="Times New Roman" panose="02020603050405020304" pitchFamily="18" charset="0"/>
            </a:endParaRPr>
          </a:p>
        </p:txBody>
      </p:sp>
      <p:pic>
        <p:nvPicPr>
          <p:cNvPr id="9" name="Picture 8" descr="&lt;EFOFEX&gt;&#10;id:fxd{2ffff404-2773-4cc3-9a73-e40536483d96}&#10;&#10;FXData:AAAonXic7VrrctpIFv4/T6FlixpTkVBfdIPQVAkwtmNsE0Imk9nZqZKFMBpLIINi7Kw3tX/3NfdJtlunJeMBbDab2dqpomJzWufS53T3192fcBoPg8BnjYcOQypSsW3aKjGo/dBsPBxydW4cCkWXISHa8OQyEyHwM5U4Fq2WsIh/jYejlWBDKI6ZhiEaVU3wGMpo6Dt7OmHi800RfMi6kAuDkyeELKcNypYQkPR0a9zls3G9rXH+s3FnW+NGz8adb42Ln41zYQFaIgg03FjHK87domeXWeBg1lQbix9C4Ueov6DC8THkAxTzI2TpZ0sxyD6HDMruwmy589CLVExUDaumaiABnfV/GKYIqQr8EDNb6bfMSlIV83An++VqVZreSZNQrZiF6f1KVG6WJj70KjGTFKauC2DDT7CFAHCZ8geY3QuGEaD2NIfeELA3hHmD/SA+ZR6X8fwwNKm5hGwjRoTwIc1PoPRAfHzcEo/7qQVbwl1ZLN5rkVZuE2h0oAFdrCyby4ht0qplmRZGfDIoMkm1ZjoGNsya7OE3e/ILXo1GNraqhDq2QXcMJ/9dOP362nP4G0+MclUhpMPXc8NAH9HdBzBcsAKXtplB6smSvgVzj+EnIF2BW3cD/PE2+B+uwX+QwyzkBZeVpOpVt4BYHpAFPLuwBwkAfDtKNw1sHYH0GyCQIj528bED3jB6wZmsOWNzs3OOBroJDTaWaMAbev4/RsMvBweYVCoMkz84KF5c6KenkLk7KsCZbHHeDRVkw3H0iIpTZlHTRjXJWIrU8qB35RHvfmCSwnQhy2pOdynlJynvYXXcO/l8C6By38JyTdlxEN0Gaeh7u12p93AMIk6ksrypXLY3a+hyOasK42ChnAdLZTCLvekKaI5B0C3QP5NDPl7rtQcWA4ZznpMGed111+9AOXt+fltmIgAxBnEF4gLEBEQI4lcQ1yAiEDGIPoi3IAYg3oEYgngP4gcQH3LCBWsxlzKRMpVyIeWNXKsLdjMu37ED7fKVtpgfXBLN8PxKRSdeObm1y7SKDWzWiM2fCCoeLZOaTs2uUX5PGlZ5NE7KURgfTLQmqhyMD+5eTSoaF7yfSXl8W+6yu7/wU+BVWPllquGKHv6Vd1fuCy3WQH+gTSuZIYqicjS7+pkfEIpplcdzr+zpGct138vahzlBd99ld2PjIUfgQMofAZmfQeAcUHzw1Yw8ui05W711aB1ugpbbhoCujPssXxX6ID8BJ73lF4eQS1aTZ4kD9ZyupanJjjobs7nSes78WL2O1ThWe2rcU/2eet1Tz3j7Sr2+Ei4mFGBDgCUPyncgHRAzMCYgbkDMZYqPciQSRu7JWqmnYJH8kTDLwjViwtZfZ8Hu0cYR/cTkKxWWp5wr95CLZAGxrP1QnnAtRkxotYuWJLytIyk7hUUcotDiVxtxsh6nEg0zftvASTJmDiGAgGvmOAj2wIQ3KRQfMcfGoOU0RrpecaUBxPZX3jTh/UNu6VZP1nJS1PKmaJ1J27mUp4XluKi3zyjMJZYTYsuyjdzZNYuWI201Ka3CQosOB3mHhP3rH//MWiM5x8HjBbTxCpavWndZP+u3Lb9R/9S5aA8/9g+V4+FZT+m/b/VO2kpJ0/UPtK3rnWEHDEYV6frheUkpTdI0qev6crmsLml1Nr/ShwN9cNjWJmkcGUhfpPPQT6ujdFRqftcQymZjEnijZiMOUk+ZenHASjfcZ5IGd2lJ8WfTNJimrIRLii6d/Ik3XwRc9ykda06mX6T3UaCk9wmPFoG6v1jwBImqRKHyN2U5CdNAWySeH9SVZB5oy7mXvFb+/t1kzq2TILyapHUFJ3evlcvZfBTMtWU4Sid1BQmnKKx+mvqTwL8ORvV67M2vAxEmS6srpZ8J5/8l6fqSI8kcG3pWcrOhw+gvZ6N7JVOxkjLmAdrYi8Povv59xsu+fw3KRfg5qGOSpPJ5CaXzezZ3EF3Up7N57EWvxRQnRa+8nqtwqqWzpI7ESOXz5SxNZ/ETVRSM0yeKeZYl02g3qXYZzfxrLZyOxKh4ZjHjxSN3KvEFSbxpkdmfRbN5/c8IeR4vtNS846Pndj74hP+KoYt5EFgQsDuRPIMVdEHi8Q3sgh6zke0gtJH5fZMXUodQlTrk6VvaZuJHkUOqFiGUv/Y9G0S2BhkG4fdUDZnUwTu9c4ryXgx69lUTvjzhNJIWGYw9jRRiTyObexq5p5HNb04jCUaYWk5NMqs9k9wzyW/HJH9vIvkSj9yFRu7OInclkf8jDrmnkF/x5SGlDr/2HH5UEFRTqV0zqpZp2BTV8r8eQpdbvmSmlkGqDsaYX5d4p3CyPdygNX6OGSbhfHEXgvmb4l8M341qFnP9xdxTTSH2VLO5p5p7qtn8faimY1EKU7mnmnuquf/Scv+l5dcxzvFY/B34D8A4LX4qrDJOy/qPGKeNKcopI9kpnGwPN6hFJWXcFk231/5S9G58037qLD6PGSyVvC7yAtoMegCXvB8I6/S1qX/88eiotXLTFP/Fqgsr2c1T8puHmhY14Igqyv03VpIxhQ==&#10;&#10;&lt;/EFOFEX&gt;">
            <a:extLst>
              <a:ext uri="{FF2B5EF4-FFF2-40B4-BE49-F238E27FC236}">
                <a16:creationId xmlns:a16="http://schemas.microsoft.com/office/drawing/2014/main" id="{1DA8E8F1-B171-3319-6B86-47A728EDA497}"/>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731492" y="1768021"/>
            <a:ext cx="8289209" cy="1511718"/>
          </a:xfrm>
          <a:prstGeom prst="rect">
            <a:avLst/>
          </a:prstGeom>
        </p:spPr>
      </p:pic>
      <p:pic>
        <p:nvPicPr>
          <p:cNvPr id="11" name="Picture 10" descr="&lt;EFOFEX&gt;&#10;id:fxe{86a6266e-4b35-4a77-853a-3618242c74b2}&#10;&#10;FXData:AAAOhXicxVfrcto4FH4VlRmmMLGxZWNuQcyYW26E0IRumm63M8YY7GJjxygButmZ/buvuU+yko7sbZvLdvZPQpLv6Fw/yfKRaD9cei5pPxyzP5C6xHzotB9sgjmMyTSIvA0ae1t0GUfOWsGGomLFUqq6rjz1EWEXRFcQ/BqWxTVnZMqhR/SKGA8zYZAJ/Uw4yoTTTDjJhONMGBEs8JzoHCZkyOEdB/7h2bIJ9UkVQlX8HYMjYDQgks8UKkHhLHgAieVqDIkDueVchLLLAYqePRs3ezFu9Gyc+2Lc+bNx8xfjxs/GRS/G2bDa3X+XmWn4M8fVplLTTTC23/QvetObyQAdT89HaPK+OzrpoYKqaddmT9P60z4YqhVd0wbjAir4lCYtTdtut5WtWYnTpTa91C4HPdWnUVjVtQ1NA5dW5nRe6LS5jv33nHmnHXnUQWsn8kjhlrn41NvRAnLjNfXWlBRwAWnSyfWddOMx3R1dqA2h39B96CG6T1g0D9TczabQSRQUBuh3tPUD6qmbxHG9FkpST92mTnKI/vBTZvS9YOnTFsLJ7hDN4nTupeo2mFO/hXTmEwaVu7Xre+7Km7dakZOuPB4lebVQ4ZNRw3oBPP/Lz+B+bU2w7bQ1mPgsnu+RUJECWjB/deFEQbhvvbXTwAnfHoJyE3z1WriRUDneAm/27mYOPEVrHaeREx6yxU3ypIzNMlirNE5aOp+lHM9iSuPoO1XoLeh3ilQUERr1lqqzMHZXarCe8zmxwnyt8yFzKnRsiqafDHSCfOfeQ7sSPmB7qmy0teRVGZmPGAEaGjbK2DjYvTbBakaw9BzD8jfjz9hQX52ylVP+ec4/KF5xCv+fNME6+3lF6mP7anqDaIw2cXjvvRFMNN5GeE/hLRVafnYw2DN5MrjQ8+1rIk/NIXR5Ux6mwriVeCdxTwyBOzm+h6PEfgcny5qILvVzd4k9nN86O7dFTSovKKeP7hj28MfbChzpQzj/BZgsqm4lVMGyhow9l9M9fpR1BJYqTGUMow8ANwAfARwAuXIuwBzAA1gALAEuAHyAAOALwAogBIgAvr3nsCcFcAUwBXgP8AvAdXa+w3NIJSYSqcSNxFv5nC7I7aK4IyV1dqBu0tLMUKuOWy5rhlNM7utFs4Kr2GoadTYy9HxYs0yr0aw3TcNsVGvF+SIphkFU8tWOXi4tSrsDv6wyYHn84uK+OCS7X0vsLQnKn9cqLmvBbyxdccK1WAV9SV2XhSEMw2IYLz/hioGsWnGROkVHE5cq+73kPiWWDtIVe9m4kO2+S4kfYFd+BcDZhmKTr9SEQ1eu1ujx1ho8tbXsHgQMZdxX2N72BPCOiLT3xBT1t6Spw/WqAXzOHpVpykT9J6vZ0jombqSsIiWKlJESjRR3pKxGyjmTl8pqyV0sIFCHgBqMuleADYAYjAnALUAqS9zImchtZJ88caEXllNwNOQSnz9euaMn5/IRAgaiLwqNfHtsXZaOJOuBvHR2iWGB1MulobQdSeznFpsYkLf7jmCjITKuJcmYYHjy9oI0DAOe/Yo0Gjrsfp+JJpAPSaOOQRuwPOC6ZMqqaEr2FyZaQtuVL3N3JLmc5FxOc0l+XemOJZ7lluOc74SY0DyxXJC6pF3NnG0rlxrS1pRYyy1mnvAyS2iQv//8S0hzucYeR7jJD/PW3xPfgboEuqbIcST7OelP1NV+dn1tXH2zB04g2ymM5FeKPsF1A+u8IzQhf17qiK2//O4ndP8AeCx4nQ==&#10;&#10;&lt;/EFOFEX&gt;">
            <a:extLst>
              <a:ext uri="{FF2B5EF4-FFF2-40B4-BE49-F238E27FC236}">
                <a16:creationId xmlns:a16="http://schemas.microsoft.com/office/drawing/2014/main" id="{F4882386-C393-3F40-652C-A07FECE933A3}"/>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333893" y="3578261"/>
            <a:ext cx="5476466" cy="2784037"/>
          </a:xfrm>
          <a:prstGeom prst="rect">
            <a:avLst/>
          </a:prstGeom>
        </p:spPr>
      </p:pic>
      <p:pic>
        <p:nvPicPr>
          <p:cNvPr id="23" name="Picture 22" descr="&lt;EFOFEX&gt;&#10;id:fxe{9f45cd7e-7b63-4e2f-b0e6-c01544b62ab5}&#10;&#10;FXData:AAAPuXiczVfpcto6FH4VlRmmMLGxZbMHMWO2bEAopettO2Nsg11s7NhKCG0607/3Ne+TXFlHdpv13umfFki+o7Pp02LpuHMzdyzSuTlmfyD1iH7T7dwYBKcwJQsvcBI0dXZoHgbmVsKaJGOpJlVVVXroy8POiSoh+Gm1Wqo5I4sU+kSt8PYoE4aZMMiEo0w4zYSTTDjOhDHBHCdETWFGRim8SCH9ptmyAQ1IFUJlfIvBETAaEsFnAT1Bx1nwEBKL2RgRE3KLsXBlLwXo9OzRuOWTceNH46wn4yaPxtlPxk0fjQuejDNgtnupPdeka65qDanRqIKx82xw3l+8mw3R8WIyRrNXvfFJHxVkRXmj9xVlsBiAoVpRFWU4LaCCS2nUVpTdblfZ6ZUwXiuLuTIf9mWXBn5VVRIaexat2NQudDupjv13TLvbCRxqoq0ZOKRwwVxc6lzTArLCLXW2lBRwASnCyXLNOHGY7pKu5CbXJ3TvO4juIxadBipWkhS6kYR8D31FO9ejjpxEpuW0URQ78i42o0P0zY2Z0XW8tUvbCEfXh2gZxrYTyzvPpm4bqczH9yqXW8t1rI1jt9uBGW+cNErwaqPCB62O1QJ4/peflvp1FM6221Fg4MvQ3iOuIgW0Yv7yygw8f99+bsSe6T8/BGXifXHauBlR0d4Bb/bsZg5pivY2jAPTP2STG+VJGZu1t5VpGLXVdJSivQwpDYNbKt9Z0VuKmHfCNfIFlZd+aG1kb2unY2Idp3OdN5lToUtdB12Z/qWDwhVKGysvTiiynShMPIpMimpo77AFRF7SRtclLOGyVsIHbOdpCtbKn/R6R4n+GPaJw1bQfoL+D+Ja9U8ivvOoa8fmzvTvkpZvscbab2SdhNLDW+Dgzsze5Uywyj6/m/lfD1K/w/w28Y9/BnNgofzKAH479fmzZ19/nf43zl9JD930BE4vILggs2vUWIp71IIb0nhDRI0xgjtRF6UHN+4EXgrcE43jtWhfwcVrvIB7eEv4mf7/Kq89VDsqq3J4n1SUc6f3KjJjdLe2gwJoBNUSB51FNWoRlbDoQ8ROxHCP72Udg6UKQ5lC6y3AO4D3ACaAmDkLwAZwAFYAa4BzABfAA/gMsAHwAQKAn6tCtlIALwEWAK8AXgO8yaohWIdYYCSQCkwEXoh1OicXq+I1KcnLAzmJS0tNrppWuaxoZjG6ahT1Cq7iWktrsJam5s16Ta81W42WrunNar1or6Ki7wUlV+6q5dKqdH3glmUGLI9bXF0VR4QdHWxfeuVPWxmXFe8jS1ecpVosg74kb8vc4Pt+0Q/XH3BFQ7V6cRWbRVPhJajxSnBfkJoK0kv2XKdCtvvmAt/CrvwCgLMNxQZfqXOHnpit8f2tNXxoaxl9CBiJuC+wvY0Z4CXhaa+IzvvfkZYKxWgT+Jzd66YlEg0e7M0Q1imxAmkTSEEgjaVgLFljaTOWJkxeS5t16lIDAg0IqEOr9xKwCRCCMQK4AIhFF+/ESMQ2Mk4eeP3hllNw1Eijrmqa2uTek/vzd/TgiN7Dygz5Qcw14hkyVEEgENyHolDvEa0GUj+XRsJ2JHCQWwyiQd7eC4I1ILcVuyEkGNbfWJGmpsEO2JBmU4VnwGWiDuR90mxg0HosD7iumbLKjybjMxNrXNsTj3RvLLic5FxOc0m84vWmAs9yy3HOd0Z0OEKxmJCGoF3NnI1aLjWFrSWwnlv0POE8S6iRf77/zSVbzLHz4+1nlF8Aff7e2CNwdvLBH4lTnQxm8qw/mxij1z/thBPIdgot8Ro2ILihYazqrWoL8uddHbH5F+/LXPcvssjYxA==&#10;&#10;&lt;/EFOFEX&gt;">
            <a:extLst>
              <a:ext uri="{FF2B5EF4-FFF2-40B4-BE49-F238E27FC236}">
                <a16:creationId xmlns:a16="http://schemas.microsoft.com/office/drawing/2014/main" id="{607E55D7-B96B-5762-EBEC-8130067A5D9C}"/>
              </a:ext>
            </a:extLst>
          </p:cNvPr>
          <p:cNvPicPr/>
          <p:nvPr/>
        </p:nvPicPr>
        <p:blipFill>
          <a:blip r:embed="rId4">
            <a:extLst>
              <a:ext uri="{28A0092B-C50C-407E-A947-70E740481C1C}">
                <a14:useLocalDpi xmlns:a14="http://schemas.microsoft.com/office/drawing/2010/main" val="0"/>
              </a:ext>
            </a:extLst>
          </a:blip>
          <a:stretch>
            <a:fillRect/>
          </a:stretch>
        </p:blipFill>
        <p:spPr>
          <a:xfrm>
            <a:off x="6676491" y="3366904"/>
            <a:ext cx="4344670" cy="3206750"/>
          </a:xfrm>
          <a:prstGeom prst="rect">
            <a:avLst/>
          </a:prstGeom>
        </p:spPr>
      </p:pic>
      <p:cxnSp>
        <p:nvCxnSpPr>
          <p:cNvPr id="25" name="Straight Connector 24">
            <a:extLst>
              <a:ext uri="{FF2B5EF4-FFF2-40B4-BE49-F238E27FC236}">
                <a16:creationId xmlns:a16="http://schemas.microsoft.com/office/drawing/2014/main" id="{A0176D67-7E6F-1B59-5C4D-B471DDD7CBC1}"/>
              </a:ext>
            </a:extLst>
          </p:cNvPr>
          <p:cNvCxnSpPr/>
          <p:nvPr/>
        </p:nvCxnSpPr>
        <p:spPr>
          <a:xfrm>
            <a:off x="6262946" y="3366904"/>
            <a:ext cx="0" cy="3491096"/>
          </a:xfrm>
          <a:prstGeom prst="line">
            <a:avLst/>
          </a:prstGeom>
        </p:spPr>
        <p:style>
          <a:lnRef idx="2">
            <a:schemeClr val="dk1"/>
          </a:lnRef>
          <a:fillRef idx="0">
            <a:schemeClr val="dk1"/>
          </a:fillRef>
          <a:effectRef idx="1">
            <a:schemeClr val="dk1"/>
          </a:effectRef>
          <a:fontRef idx="minor">
            <a:schemeClr val="tx1"/>
          </a:fontRef>
        </p:style>
      </p:cxnSp>
      <p:sp>
        <p:nvSpPr>
          <p:cNvPr id="26" name="Rectangle 25">
            <a:extLst>
              <a:ext uri="{FF2B5EF4-FFF2-40B4-BE49-F238E27FC236}">
                <a16:creationId xmlns:a16="http://schemas.microsoft.com/office/drawing/2014/main" id="{D9BB4CED-F01C-7821-9EC2-71A24B419655}"/>
              </a:ext>
            </a:extLst>
          </p:cNvPr>
          <p:cNvSpPr/>
          <p:nvPr/>
        </p:nvSpPr>
        <p:spPr>
          <a:xfrm>
            <a:off x="333893" y="3503596"/>
            <a:ext cx="2293802" cy="31763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7" name="Rectangle 26">
            <a:extLst>
              <a:ext uri="{FF2B5EF4-FFF2-40B4-BE49-F238E27FC236}">
                <a16:creationId xmlns:a16="http://schemas.microsoft.com/office/drawing/2014/main" id="{CB8FD59C-BA28-FEEC-C410-FFA2E5FAB9BB}"/>
              </a:ext>
            </a:extLst>
          </p:cNvPr>
          <p:cNvSpPr/>
          <p:nvPr/>
        </p:nvSpPr>
        <p:spPr>
          <a:xfrm>
            <a:off x="333892" y="3821229"/>
            <a:ext cx="3217829" cy="54864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8" name="Rectangle 27">
            <a:extLst>
              <a:ext uri="{FF2B5EF4-FFF2-40B4-BE49-F238E27FC236}">
                <a16:creationId xmlns:a16="http://schemas.microsoft.com/office/drawing/2014/main" id="{64CAAD2F-96FB-ABE7-97C5-26CB401A0355}"/>
              </a:ext>
            </a:extLst>
          </p:cNvPr>
          <p:cNvSpPr/>
          <p:nvPr/>
        </p:nvSpPr>
        <p:spPr>
          <a:xfrm>
            <a:off x="333892" y="4369869"/>
            <a:ext cx="4469114" cy="54864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9" name="Rectangle 28">
            <a:extLst>
              <a:ext uri="{FF2B5EF4-FFF2-40B4-BE49-F238E27FC236}">
                <a16:creationId xmlns:a16="http://schemas.microsoft.com/office/drawing/2014/main" id="{EF25CA19-8DFC-923D-4C96-7C2CC67119A4}"/>
              </a:ext>
            </a:extLst>
          </p:cNvPr>
          <p:cNvSpPr/>
          <p:nvPr/>
        </p:nvSpPr>
        <p:spPr>
          <a:xfrm>
            <a:off x="333891" y="4918508"/>
            <a:ext cx="5515507" cy="63829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0" name="Rectangle 29">
            <a:extLst>
              <a:ext uri="{FF2B5EF4-FFF2-40B4-BE49-F238E27FC236}">
                <a16:creationId xmlns:a16="http://schemas.microsoft.com/office/drawing/2014/main" id="{315D3185-1859-AD5E-F90D-6FF794C44036}"/>
              </a:ext>
            </a:extLst>
          </p:cNvPr>
          <p:cNvSpPr/>
          <p:nvPr/>
        </p:nvSpPr>
        <p:spPr>
          <a:xfrm>
            <a:off x="333891" y="5556803"/>
            <a:ext cx="5515507" cy="93607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1" name="Rectangle 30">
            <a:extLst>
              <a:ext uri="{FF2B5EF4-FFF2-40B4-BE49-F238E27FC236}">
                <a16:creationId xmlns:a16="http://schemas.microsoft.com/office/drawing/2014/main" id="{8420C257-CB9A-A515-2C6A-6D94816EB715}"/>
              </a:ext>
            </a:extLst>
          </p:cNvPr>
          <p:cNvSpPr/>
          <p:nvPr/>
        </p:nvSpPr>
        <p:spPr>
          <a:xfrm>
            <a:off x="6516303" y="3366904"/>
            <a:ext cx="4494996" cy="4543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2" name="Rectangle 31">
            <a:extLst>
              <a:ext uri="{FF2B5EF4-FFF2-40B4-BE49-F238E27FC236}">
                <a16:creationId xmlns:a16="http://schemas.microsoft.com/office/drawing/2014/main" id="{F9C69E42-A18D-0050-19CF-B0588B50AFE1}"/>
              </a:ext>
            </a:extLst>
          </p:cNvPr>
          <p:cNvSpPr/>
          <p:nvPr/>
        </p:nvSpPr>
        <p:spPr>
          <a:xfrm>
            <a:off x="6516303" y="3811873"/>
            <a:ext cx="4494996" cy="4543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3" name="Rectangle 32">
            <a:extLst>
              <a:ext uri="{FF2B5EF4-FFF2-40B4-BE49-F238E27FC236}">
                <a16:creationId xmlns:a16="http://schemas.microsoft.com/office/drawing/2014/main" id="{B00D091D-CD56-E8D2-9B9C-6ABE00E891F0}"/>
              </a:ext>
            </a:extLst>
          </p:cNvPr>
          <p:cNvSpPr/>
          <p:nvPr/>
        </p:nvSpPr>
        <p:spPr>
          <a:xfrm>
            <a:off x="6516303" y="4266198"/>
            <a:ext cx="4494996" cy="4543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4" name="Rectangle 33">
            <a:extLst>
              <a:ext uri="{FF2B5EF4-FFF2-40B4-BE49-F238E27FC236}">
                <a16:creationId xmlns:a16="http://schemas.microsoft.com/office/drawing/2014/main" id="{393D7884-2F90-1170-19CF-94E0E9A12CB4}"/>
              </a:ext>
            </a:extLst>
          </p:cNvPr>
          <p:cNvSpPr/>
          <p:nvPr/>
        </p:nvSpPr>
        <p:spPr>
          <a:xfrm>
            <a:off x="6516303" y="4720523"/>
            <a:ext cx="4494996" cy="4543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5" name="Rectangle 34">
            <a:extLst>
              <a:ext uri="{FF2B5EF4-FFF2-40B4-BE49-F238E27FC236}">
                <a16:creationId xmlns:a16="http://schemas.microsoft.com/office/drawing/2014/main" id="{636F93BA-C3DF-E487-EE2B-3E8DE1FCD2E0}"/>
              </a:ext>
            </a:extLst>
          </p:cNvPr>
          <p:cNvSpPr/>
          <p:nvPr/>
        </p:nvSpPr>
        <p:spPr>
          <a:xfrm>
            <a:off x="6516303" y="5194097"/>
            <a:ext cx="4494996" cy="5329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6" name="Rectangle 35">
            <a:extLst>
              <a:ext uri="{FF2B5EF4-FFF2-40B4-BE49-F238E27FC236}">
                <a16:creationId xmlns:a16="http://schemas.microsoft.com/office/drawing/2014/main" id="{749C8F1A-225E-ACA8-294F-27DB439013B2}"/>
              </a:ext>
            </a:extLst>
          </p:cNvPr>
          <p:cNvSpPr/>
          <p:nvPr/>
        </p:nvSpPr>
        <p:spPr>
          <a:xfrm>
            <a:off x="6516303" y="5727032"/>
            <a:ext cx="4494996" cy="63526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7" name="Rectangle 36">
            <a:extLst>
              <a:ext uri="{FF2B5EF4-FFF2-40B4-BE49-F238E27FC236}">
                <a16:creationId xmlns:a16="http://schemas.microsoft.com/office/drawing/2014/main" id="{C5DFDDF2-14B5-B8CC-6DAC-616CC5AB8438}"/>
              </a:ext>
            </a:extLst>
          </p:cNvPr>
          <p:cNvSpPr/>
          <p:nvPr/>
        </p:nvSpPr>
        <p:spPr>
          <a:xfrm>
            <a:off x="6516303" y="6361699"/>
            <a:ext cx="4494996" cy="2991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4190048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1"/>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0" nodeType="clickEffect">
                                  <p:stCondLst>
                                    <p:cond delay="0"/>
                                  </p:stCondLst>
                                  <p:childTnLst>
                                    <p:set>
                                      <p:cBhvr>
                                        <p:cTn id="17" dur="1" fill="hold">
                                          <p:stCondLst>
                                            <p:cond delay="0"/>
                                          </p:stCondLst>
                                        </p:cTn>
                                        <p:tgtEl>
                                          <p:spTgt spid="2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28"/>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0" nodeType="clickEffect">
                                  <p:stCondLst>
                                    <p:cond delay="0"/>
                                  </p:stCondLst>
                                  <p:childTnLst>
                                    <p:set>
                                      <p:cBhvr>
                                        <p:cTn id="25" dur="1" fill="hold">
                                          <p:stCondLst>
                                            <p:cond delay="0"/>
                                          </p:stCondLst>
                                        </p:cTn>
                                        <p:tgtEl>
                                          <p:spTgt spid="29"/>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0" nodeType="clickEffect">
                                  <p:stCondLst>
                                    <p:cond delay="0"/>
                                  </p:stCondLst>
                                  <p:childTnLst>
                                    <p:set>
                                      <p:cBhvr>
                                        <p:cTn id="29" dur="1" fill="hold">
                                          <p:stCondLst>
                                            <p:cond delay="0"/>
                                          </p:stCondLst>
                                        </p:cTn>
                                        <p:tgtEl>
                                          <p:spTgt spid="30"/>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5"/>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nodeType="after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0" nodeType="clickEffect">
                                  <p:stCondLst>
                                    <p:cond delay="0"/>
                                  </p:stCondLst>
                                  <p:childTnLst>
                                    <p:set>
                                      <p:cBhvr>
                                        <p:cTn id="40" dur="1" fill="hold">
                                          <p:stCondLst>
                                            <p:cond delay="0"/>
                                          </p:stCondLst>
                                        </p:cTn>
                                        <p:tgtEl>
                                          <p:spTgt spid="31"/>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grpId="0" nodeType="clickEffect">
                                  <p:stCondLst>
                                    <p:cond delay="0"/>
                                  </p:stCondLst>
                                  <p:childTnLst>
                                    <p:set>
                                      <p:cBhvr>
                                        <p:cTn id="44" dur="1" fill="hold">
                                          <p:stCondLst>
                                            <p:cond delay="0"/>
                                          </p:stCondLst>
                                        </p:cTn>
                                        <p:tgtEl>
                                          <p:spTgt spid="32"/>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0" nodeType="clickEffect">
                                  <p:stCondLst>
                                    <p:cond delay="0"/>
                                  </p:stCondLst>
                                  <p:childTnLst>
                                    <p:set>
                                      <p:cBhvr>
                                        <p:cTn id="48" dur="1" fill="hold">
                                          <p:stCondLst>
                                            <p:cond delay="0"/>
                                          </p:stCondLst>
                                        </p:cTn>
                                        <p:tgtEl>
                                          <p:spTgt spid="33"/>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0" nodeType="clickEffect">
                                  <p:stCondLst>
                                    <p:cond delay="0"/>
                                  </p:stCondLst>
                                  <p:childTnLst>
                                    <p:set>
                                      <p:cBhvr>
                                        <p:cTn id="52" dur="1" fill="hold">
                                          <p:stCondLst>
                                            <p:cond delay="0"/>
                                          </p:stCondLst>
                                        </p:cTn>
                                        <p:tgtEl>
                                          <p:spTgt spid="34"/>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grpId="0" nodeType="clickEffect">
                                  <p:stCondLst>
                                    <p:cond delay="0"/>
                                  </p:stCondLst>
                                  <p:childTnLst>
                                    <p:set>
                                      <p:cBhvr>
                                        <p:cTn id="56" dur="1" fill="hold">
                                          <p:stCondLst>
                                            <p:cond delay="0"/>
                                          </p:stCondLst>
                                        </p:cTn>
                                        <p:tgtEl>
                                          <p:spTgt spid="35"/>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xit" presetSubtype="0" fill="hold" grpId="0" nodeType="clickEffect">
                                  <p:stCondLst>
                                    <p:cond delay="0"/>
                                  </p:stCondLst>
                                  <p:childTnLst>
                                    <p:set>
                                      <p:cBhvr>
                                        <p:cTn id="60" dur="1" fill="hold">
                                          <p:stCondLst>
                                            <p:cond delay="0"/>
                                          </p:stCondLst>
                                        </p:cTn>
                                        <p:tgtEl>
                                          <p:spTgt spid="36"/>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0" nodeType="clickEffect">
                                  <p:stCondLst>
                                    <p:cond delay="0"/>
                                  </p:stCondLst>
                                  <p:childTnLst>
                                    <p:set>
                                      <p:cBhvr>
                                        <p:cTn id="64"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ABD0C-834D-C8AE-1BE5-874C6E5091E0}"/>
              </a:ext>
            </a:extLst>
          </p:cNvPr>
          <p:cNvSpPr>
            <a:spLocks noGrp="1"/>
          </p:cNvSpPr>
          <p:nvPr>
            <p:ph type="title"/>
          </p:nvPr>
        </p:nvSpPr>
        <p:spPr>
          <a:xfrm>
            <a:off x="741947" y="230372"/>
            <a:ext cx="10515600" cy="453022"/>
          </a:xfrm>
        </p:spPr>
        <p:txBody>
          <a:bodyPr>
            <a:normAutofit fontScale="90000"/>
          </a:bodyPr>
          <a:lstStyle/>
          <a:p>
            <a:r>
              <a:rPr lang="en-US" sz="3200" dirty="0">
                <a:effectLst/>
                <a:latin typeface="Arial" panose="020B0604020202020204" pitchFamily="34" charset="0"/>
                <a:ea typeface="Times New Roman" panose="02020603050405020304" pitchFamily="18" charset="0"/>
              </a:rPr>
              <a:t>Annuities</a:t>
            </a:r>
            <a:endParaRPr lang="en-ZA" sz="3200" dirty="0">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5053B8C1-48EE-9241-D6B1-B09E5E42FD80}"/>
              </a:ext>
            </a:extLst>
          </p:cNvPr>
          <p:cNvSpPr txBox="1"/>
          <p:nvPr/>
        </p:nvSpPr>
        <p:spPr>
          <a:xfrm>
            <a:off x="651510" y="2596594"/>
            <a:ext cx="10892188" cy="1569660"/>
          </a:xfrm>
          <a:prstGeom prst="rect">
            <a:avLst/>
          </a:prstGeom>
          <a:noFill/>
        </p:spPr>
        <p:txBody>
          <a:bodyPr wrap="square">
            <a:spAutoFit/>
          </a:bodyPr>
          <a:lstStyle/>
          <a:p>
            <a:r>
              <a:rPr lang="en-US" sz="3200" dirty="0">
                <a:effectLst/>
                <a:latin typeface="Arial" panose="020B0604020202020204" pitchFamily="34" charset="0"/>
                <a:ea typeface="Times New Roman" panose="02020603050405020304" pitchFamily="18" charset="0"/>
              </a:rPr>
              <a:t>An </a:t>
            </a:r>
            <a:r>
              <a:rPr lang="en-US" sz="3200" b="1" dirty="0">
                <a:effectLst/>
                <a:latin typeface="Arial" panose="020B0604020202020204" pitchFamily="34" charset="0"/>
                <a:ea typeface="Times New Roman" panose="02020603050405020304" pitchFamily="18" charset="0"/>
              </a:rPr>
              <a:t>ANNUITY</a:t>
            </a:r>
            <a:r>
              <a:rPr lang="en-US" sz="3200" dirty="0">
                <a:effectLst/>
                <a:latin typeface="Arial" panose="020B0604020202020204" pitchFamily="34" charset="0"/>
                <a:ea typeface="Times New Roman" panose="02020603050405020304" pitchFamily="18" charset="0"/>
              </a:rPr>
              <a:t> is a series of </a:t>
            </a:r>
            <a:r>
              <a:rPr lang="en-US" sz="3200" b="1" dirty="0">
                <a:effectLst/>
                <a:latin typeface="Arial" panose="020B0604020202020204" pitchFamily="34" charset="0"/>
                <a:ea typeface="Times New Roman" panose="02020603050405020304" pitchFamily="18" charset="0"/>
              </a:rPr>
              <a:t>equal</a:t>
            </a:r>
            <a:r>
              <a:rPr lang="en-US" sz="3200" dirty="0">
                <a:effectLst/>
                <a:latin typeface="Arial" panose="020B0604020202020204" pitchFamily="34" charset="0"/>
                <a:ea typeface="Times New Roman" panose="02020603050405020304" pitchFamily="18" charset="0"/>
              </a:rPr>
              <a:t>, </a:t>
            </a:r>
            <a:r>
              <a:rPr lang="en-US" sz="3200" b="1" dirty="0">
                <a:effectLst/>
                <a:latin typeface="Arial" panose="020B0604020202020204" pitchFamily="34" charset="0"/>
                <a:ea typeface="Times New Roman" panose="02020603050405020304" pitchFamily="18" charset="0"/>
              </a:rPr>
              <a:t>regular</a:t>
            </a:r>
            <a:r>
              <a:rPr lang="en-US" sz="3200" dirty="0">
                <a:effectLst/>
                <a:latin typeface="Arial" panose="020B0604020202020204" pitchFamily="34" charset="0"/>
                <a:ea typeface="Times New Roman" panose="02020603050405020304" pitchFamily="18" charset="0"/>
              </a:rPr>
              <a:t> </a:t>
            </a:r>
            <a:r>
              <a:rPr lang="en-US" sz="3200" b="1" dirty="0">
                <a:effectLst/>
                <a:latin typeface="Arial" panose="020B0604020202020204" pitchFamily="34" charset="0"/>
                <a:ea typeface="Times New Roman" panose="02020603050405020304" pitchFamily="18" charset="0"/>
              </a:rPr>
              <a:t>payments</a:t>
            </a:r>
            <a:r>
              <a:rPr lang="en-US" sz="3200" dirty="0">
                <a:effectLst/>
                <a:latin typeface="Arial" panose="020B0604020202020204" pitchFamily="34" charset="0"/>
                <a:ea typeface="Times New Roman" panose="02020603050405020304" pitchFamily="18" charset="0"/>
              </a:rPr>
              <a:t> for the purposes of </a:t>
            </a:r>
            <a:r>
              <a:rPr lang="en-US" sz="3200" dirty="0">
                <a:solidFill>
                  <a:schemeClr val="accent6"/>
                </a:solidFill>
                <a:effectLst/>
                <a:latin typeface="Arial" panose="020B0604020202020204" pitchFamily="34" charset="0"/>
                <a:ea typeface="Times New Roman" panose="02020603050405020304" pitchFamily="18" charset="0"/>
              </a:rPr>
              <a:t>saving</a:t>
            </a:r>
            <a:r>
              <a:rPr lang="en-US" sz="3200" dirty="0">
                <a:effectLst/>
                <a:latin typeface="Arial" panose="020B0604020202020204" pitchFamily="34" charset="0"/>
                <a:ea typeface="Times New Roman" panose="02020603050405020304" pitchFamily="18" charset="0"/>
              </a:rPr>
              <a:t> (a future value annuity) or </a:t>
            </a:r>
          </a:p>
          <a:p>
            <a:r>
              <a:rPr lang="en-US" sz="3200" dirty="0">
                <a:solidFill>
                  <a:srgbClr val="FF0000"/>
                </a:solidFill>
                <a:effectLst/>
                <a:latin typeface="Arial" panose="020B0604020202020204" pitchFamily="34" charset="0"/>
                <a:ea typeface="Times New Roman" panose="02020603050405020304" pitchFamily="18" charset="0"/>
              </a:rPr>
              <a:t>repaying a loan</a:t>
            </a:r>
            <a:r>
              <a:rPr lang="en-US" sz="3200" dirty="0">
                <a:effectLst/>
                <a:latin typeface="Arial" panose="020B0604020202020204" pitchFamily="34" charset="0"/>
                <a:ea typeface="Times New Roman" panose="02020603050405020304" pitchFamily="18" charset="0"/>
              </a:rPr>
              <a:t> (a present value annuity).</a:t>
            </a:r>
            <a:endParaRPr lang="en-ZA"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46189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F50CEB3-C924-6E04-A889-B22E893CEEEB}"/>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accent6"/>
                </a:solidFill>
                <a:latin typeface="Arial" panose="020B0604020202020204" pitchFamily="34" charset="0"/>
                <a:ea typeface="Times New Roman" panose="02020603050405020304" pitchFamily="18" charset="0"/>
              </a:rPr>
              <a:t>Annuities</a:t>
            </a:r>
            <a:endParaRPr lang="en-ZA" sz="3200" dirty="0">
              <a:solidFill>
                <a:schemeClr val="accent6"/>
              </a:solidFill>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CB1CB365-68B2-C60A-5E09-B1DB93F7BC94}"/>
              </a:ext>
            </a:extLst>
          </p:cNvPr>
          <p:cNvSpPr txBox="1"/>
          <p:nvPr/>
        </p:nvSpPr>
        <p:spPr>
          <a:xfrm>
            <a:off x="260684" y="883714"/>
            <a:ext cx="11444438" cy="2031325"/>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Mr Khumalo deposits R300 per month for 10 years into an account which pays interest at 12% per annum compounded monthly. </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Note that with annuities, the interest is always compounded with the same frequency as the payments are made. </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How much does he have </a:t>
            </a:r>
            <a:r>
              <a:rPr lang="en-US" sz="1800" b="1" dirty="0">
                <a:effectLst/>
                <a:latin typeface="Arial" panose="020B0604020202020204" pitchFamily="34" charset="0"/>
                <a:ea typeface="Times New Roman" panose="02020603050405020304" pitchFamily="18" charset="0"/>
              </a:rPr>
              <a:t>immediately</a:t>
            </a:r>
            <a:r>
              <a:rPr lang="en-US" sz="1800" dirty="0">
                <a:effectLst/>
                <a:latin typeface="Arial" panose="020B0604020202020204" pitchFamily="34" charset="0"/>
                <a:ea typeface="Times New Roman" panose="02020603050405020304" pitchFamily="18" charset="0"/>
              </a:rPr>
              <a:t> after making his final payment?</a:t>
            </a:r>
            <a:endParaRPr lang="en-ZA" sz="1800" dirty="0">
              <a:effectLst/>
              <a:latin typeface="Times New Roman" panose="02020603050405020304" pitchFamily="18" charset="0"/>
              <a:ea typeface="Times New Roman" panose="02020603050405020304" pitchFamily="18" charset="0"/>
            </a:endParaRPr>
          </a:p>
        </p:txBody>
      </p:sp>
      <p:pic>
        <p:nvPicPr>
          <p:cNvPr id="8" name="Picture 7">
            <a:extLst>
              <a:ext uri="{FF2B5EF4-FFF2-40B4-BE49-F238E27FC236}">
                <a16:creationId xmlns:a16="http://schemas.microsoft.com/office/drawing/2014/main" id="{EB7A0C87-CA88-F837-68AC-54491E1CFC98}"/>
              </a:ext>
            </a:extLst>
          </p:cNvPr>
          <p:cNvPicPr>
            <a:picLocks noChangeAspect="1"/>
          </p:cNvPicPr>
          <p:nvPr/>
        </p:nvPicPr>
        <p:blipFill>
          <a:blip r:embed="rId2"/>
          <a:stretch>
            <a:fillRect/>
          </a:stretch>
        </p:blipFill>
        <p:spPr>
          <a:xfrm>
            <a:off x="1177174" y="2949608"/>
            <a:ext cx="9041332" cy="1073208"/>
          </a:xfrm>
          <a:prstGeom prst="rect">
            <a:avLst/>
          </a:prstGeom>
        </p:spPr>
      </p:pic>
      <p:pic>
        <p:nvPicPr>
          <p:cNvPr id="6148" name="Picture 48" descr="&lt;EFOFEX&gt;&#10;id:fxe{2b584366-dbb4-4a7e-a047-ccd4fcd6caf3}&#10;&#10;FXData:AAALO3icjVZ7c6JIEP8qnFXWagWEAVE0jlXgIy9j3Ky5fdzeVSGisIIQnMQkl6u6f+9r3ie5YbphN5fHXYz+evo9PT0NvcdL36O9x2P+BcqhxmO/92hTksOUzsPY30lTfy9dJrG7lYkuK0Q25aamyS99hNkF1WQJ/nXTzDlndJ7DgGoNsR4XxKgghgVxVBCnBXFSEMcFMaFE4DnVcpjRcQ7vc8g/ubdiQ0PaBFOFPMngCDIaUcxnDpEgcGE8AsdYjTF1wTfuRTCdHCDo2at2izftJq/aeW/anb9qt3zTbvqqXfymnQ3Vdr6XmXP4mbctXW41QdT7aXgxmH+ejaTj+flEml05k5OBVFFU9aMxUNXhfAiCZkNT1dG0IlUCxtKuqu73+8beaCTZWp1fqpejgRKwOGpq6o5loccaS7as9Hs5j//67rLfi33mSls39mnlmqsEzL9jFclLtszfMlohFUlFJS9ws53PeTdspViCv2P3kS+x+5Rb54aqt9tV+qksRaH0u7QPQuYru9T1/K6UZr6yz9z0UPojyLgw8MN1wLoSSe8OpUWSLf1M2YdLFnQljetEYeNm6wW+t/GX3W7sZhs/t8K8ulLlq94iWgU0/0tPz/V6qsi231Nh44tkeS8JFq1IK66vrNw4jO677+wsdKN3h8DchQ9+l1gpw/Ue8uY3t1DIXXS3SRa70SEvblo65dmsw63CkrSr5bvE9SJhLImfsCJ/xZ4wMhFEcJRrpiyixNso4XaZ74kHzmtdLrlSpW9o2gH/1oiskfp3Sj9o5H8SSySia9wui3c9NeVFyLef1yJvBWjUop3tBfazB51qf6R418fQnQaOACHcI94g3lNd4B2ub+EC2O/hPmypqO7/m4D3MHU0Pm1ETIZj9fTZZLTH/56xMIjGMLUEGNyqbaZMJhgDbc9xu8fPvE5A0oStTGH1CeAzwBcAFwAr5wEsAXyAFcAa4AIgAAgBvgFsACKAGODH6cxPCuADwBzgCuBngI/FVIJzyBBTRIa4Q7zGc7qg16vqHa0piwNll9UWutJ0vXpd1d1qetuuGg3SJGZHb/OVrpXLlmmYVqfdMXTDaraqy1VajcK4Fih9rV5b1e4OgrrCgfsJqqvb6pje/VKrkYOw/ttWIXU1/JW7q85yLlGAX1O2dSGIoqgaJeuvpKFLZqu6ytyqq4pHgX2Fuc+pqQH1gRJBFN13ifgJuvIBgBQNxTffaAkFB6s1ed5ao5dayx6AwRjtHqC97RngDRVub6kh4u9pR4OHggX5nD0L00FHwxej2SidUi+WN7Ecx/JEjieyN5E3E/mc02t5s85VTEigDQYtWDkfAC2ABIQpwDVAhiE+406wjeyTF15DhOQUFHUs8fnzyh29uJcvYDDiR4WnhrfH1jA0trwzwkelQ3UTqEFJjVF2hDgsJTbVwa/znhLdEh63mGRCCZy8vaKWrsPZb6hladD9AScNSD6iVpsAN+R+QHXNmU0xlOxvnDQF18HL7Ewwl5Myl9OSwpcsZ4p4VkqOy3xn1IDhSbAgbUy7WSjbZklZKOsgtkqJUTq8LBzq9O8//xIUDiXbz2sN7x/jcvQPxJubQ2FqCh9HOM/pcKbMbyYx80Y/9MAJnNgprPBFaEhJWyea0SadNvgvQx3x+uMbq+D9Ax51bsg=&#10;&#10;&lt;/EFOFEX&gt;">
            <a:extLst>
              <a:ext uri="{FF2B5EF4-FFF2-40B4-BE49-F238E27FC236}">
                <a16:creationId xmlns:a16="http://schemas.microsoft.com/office/drawing/2014/main" id="{02ACFA55-39FA-0A1F-6003-A06BAFE575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9033" y="4632354"/>
            <a:ext cx="5447151" cy="324734"/>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52" descr="&lt;EFOFEX&gt;&#10;id:fxe{e9109dff-0d7e-4fec-8040-2e89772b6a51}&#10;&#10;FXData:AAALJXicjVbpcuJGEH4VRVXU4rKELsRlhipx+cIYYxyvN5tUCSGQFl0WYwNepyp/85p5koymW8o6PpKyvV9P393T6p3289R1SPv5hP0B1SXGc6f9bBEtgzGZ+aG7EcbuVpjGoR1Jmi7JmmRKVVWV3vrhZpdElQT41U0z45yTWQY9olb4eZgTg5zo58RxTpzlxGlOnOTEiGgcL4iawYQMM7jKIPvJvOUF9UkVTGXtRQbHkNGAYD4ziASBc+MBOMZuDIkNvrEWzuxmAEHP37Wbf2g3etfO+dDu4l27xYd243ftwg/tLOh29582Mw67c11j9642Qdb+qX/Zm91NBsLJ7GIkTG66o9OeIMqKcmv0FKU/64OgWlEVZTAWBdGjNGkpyna7rWyNSpyulNlUmQ56skfDoKoqG5r6Dq0s6ELstDMe+9e1F5126FJbiOzQJeI9U/Gou6Oi4MQRdSNKRE0UFFRyPDvduIz3QJdyg/M3dB+4At0nzDozVJzNRuwkkhD4wndh6/nUlTeJ7bgtIUldeZvayZHwu5cyoef6K4+2BC3ZHQnzOF24qbz1F9RrCSrTCfzKQ+R4rrN2F61WaKdrN7PCvFqC+FWvaaoImv+lp2d6bYVn22krUPg8XuwFziKisGT68tIO/WDf+mSlvh18OgLmxn9yW1ojoXjeQt7s080VMhetKE5DOzhizU0KpyyblR/JNE5aalYlnucxpXH4ghW4S/qCkfIgnCPfU3kexM5a9qNFVhMLnPW6ODIlsXP9NSJlu5z+FsnawYFSThm0lYRVm9WZFZ3dOYxkPrjWHCfXgZm0bgl+1UMYQwM/di7cIj4g7onOcYfnRxh16womPyK8jf9v1+1hv6hsr/CYFBfo2asdaA3/vU1h5QxhP3EwmFXdTKikYQy0vcByT155HYGkCqWM4fQZ4A7gC4ANgJ1zABYALsASYAVwCeAB+ADfANYAAUAI8OMeZjcFcA0wA7gB+BngNt8/cA8pYoJIETeI93hPl+R+WdqRsjw/lDdpea7LVdtho6PbpeSxXjIqWlUzm3qdnXS1ONZMw2w0601DNxrVWmmxTEqBH5Y9uaMelJfl3aF3IDNgfrzS8rE0JLtfymXt0D/gg6n4vzJ3pUnG1WTgl+XogAuCICgF8eqrVtEFs1ZapnbJVvjSt24w9xkxVaCuicaJfPqmiJ9hKp8AtHygWPGVGlfoYrdGr0dr8NZoWT0wGKLdE4y3NQF8INztIzF4/C1pqrD+G5DP+aswTXTUfzOahdIxcUJpHUphKI2kcCQ5I2k9ki4YvZLWq0zFhATqYFCDU/casAEQgzABuAdIMcQdVoJjZJ2+8eDgkjNQ1LHFF687d/xmLV/AYMCuCm8Nvx5LxdAhZj3A/xS7RDeB6hXUEGXHiP1CYhEd/HaviKY3uMcIk4yJBjdvLUlD1+Hu16TRUGH6PUYakHxAGnUNuD7zA6orxqzypWR9Y6TJuV38mLsjzOW0yOWsoPA51R0jnheSkyLfCTFgeWrYkDqmXc2VLbOgGihrItYKiVE4nOYOdfLXH39yaoE9djOEl8awWP09/kbrEtia3Mcx7nPSn8g03VWTTe+HGTgFb2dwwidPn2h19m4x6nod3z5FqGPWf3ybct7fggdq8Q==&#10;&#10;&lt;/EFOFEX&gt;">
            <a:extLst>
              <a:ext uri="{FF2B5EF4-FFF2-40B4-BE49-F238E27FC236}">
                <a16:creationId xmlns:a16="http://schemas.microsoft.com/office/drawing/2014/main" id="{20800E4A-9651-27FB-688D-D7D52D54D6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9472" y="5650511"/>
            <a:ext cx="1470825" cy="581981"/>
          </a:xfrm>
          <a:prstGeom prst="rect">
            <a:avLst/>
          </a:prstGeom>
          <a:noFill/>
          <a:extLst>
            <a:ext uri="{909E8E84-426E-40DD-AFC4-6F175D3DCCD1}">
              <a14:hiddenFill xmlns:a14="http://schemas.microsoft.com/office/drawing/2010/main">
                <a:solidFill>
                  <a:srgbClr val="FFFFFF"/>
                </a:solidFill>
              </a14:hiddenFill>
            </a:ext>
          </a:extLst>
        </p:spPr>
      </p:pic>
      <p:pic>
        <p:nvPicPr>
          <p:cNvPr id="6145" name="Picture 53" descr="&lt;EFOFEX&gt;&#10;id:fxe{e992ea03-102c-4a0b-8975-950d630bacf5}&#10;&#10;FXData:AAAL0XicxVbpcptIEH4VQpUqcgUEA0KSZY2q0OVLlmVZ2RybTRUCJIhAYDS2bMepyt99zX2SHaYbkqyP3X9bPr6evqenp5nOw8x3aefhiP8B1aPmQ7fzYFOSw4TOw9jfShN/J82S2NkoxFBUolhKXdeVp36E2TnVFQl+DcvKOad0nkOf6jWxHhXEsCAGBXFYECcFcVwQRwUxpkTgGdVzmNJRDhc55D+5t2JDA1oHU5X8ksEhZDSkmM8cIkHgwngIjrEaI+qAb9yLYPZygKCnz9otXrQbP2vnvmh39qyd96Ld5Fm7+EU7G6rd+1FmzuFnbjYshTRNkHVeDc778w/ToXQ0PxtL07e98XFfklVNe2f2NW0wH4CgXtM1bTiRJTlgLG1r2m63q+3MWpKttPlMmw37asDiqK5rW5aFLqt5zJO7nZzH//uO1+3EPnOkjRP7VL7iKgHzb5ksucmG+RtGZSJLGiq5gZNtfc67Zku1Jfhbdhf5ErtLuXVuqLnbrdxNFSkKpa/SLgiZr25Tx/XbUpr56i5z0gPpW5BxYeCHq4C1JZLeHkiLJPP8TN2FHgvaks51orB2vXED3137XrsdO9naz60wr7YkfzIaRJdB89/0jFyvo4lsux0NNr5IvDtJsKgsLbm+unTiMLprv7az0IleHwBzG977bdJKGa53kDe/uoVC7qK9SbLYiQ54cdPSKc9mFW5UlqRtPd8lrhcJY0n8Cyvyl+wXRiaCCI56xdRFlLhrNdx4+Z544LzW5ZIryd3LT8TQadXU9SpRdPKZr1Syt6eJFac6Wvr/pjZ79err8+l9E/lp+ZnkB5T3J1yf4pLZC7xlLtwf+x3FCTSCK2PiYBLCHeI14h01BN7i+gaupX0Bt3RDxZH/t7l8B7NQ5zNQxGQ47E8ezWt79M/JD+NxBLNUgMmtmlbKFIIx0PYMt3v0yOsYJHXYygRW7wE+AHwEcACwci6AB+ADLAFWAOcAAUAI8AVgDRABxAA/fzP4SQFcAswB3gL8BvCumJVwDhliisgQt4hXeE7n9GpZuaVVdfFG3WbVhaHWHZe3j+FU0ptmxayROrH2jSZfGXq5bFim1dpv7puG2ao3Kt4yrURhXA3Urr5XXVZv3wR7KgfuJ6gsbyojevt7tUrehHufN7wltfAP7q4yzblEBX5V3ewJQRRFlShZfSI1Q7IalWXmVBxNfKDst5j7nFo6UJeUCKLovhnie+jKewBSNBTffK0hFHpYrfHj1ho+1Vp2HwxGaHcP7W1PAa+pcHtDTRF/R/d1+FS1IJ/TR2H20dHgyWg2SifUjZV1rMSxMlbiseKOlfVYOeP0SlmvchULEmiCQQNWvUvAFkACwhTgCiDDEB9wJ9hG9vETjyMhOQFFA0t89rhyh0/u5SMYDPlR4anh7bF1DB1j1kP8gPeoYQHVL6kRyg4RB6XEpgb47V1QYrSExw0mmVACJ28vacsw4OzXtNXSofsDTpqQfERbTQLckPsB1RVn1sVQsr9w0hLcHl7m3hhzOS5zOSkpfPr1JoinpeSozHdKTRieBAvSxLTrhbJtlVQLZfuIjVJilg5nhUOD/vX9T0F5WGM/R3gVjcrR3xfvyR6FqSk2f4jznA6mqjf8st7Z8U89cAzeTmCFz7MBJU2D6GbThOijH6EOef3xHS14fwPGB56p&#10;&#10;&lt;/EFOFEX&gt;">
            <a:extLst>
              <a:ext uri="{FF2B5EF4-FFF2-40B4-BE49-F238E27FC236}">
                <a16:creationId xmlns:a16="http://schemas.microsoft.com/office/drawing/2014/main" id="{DE7826DB-6EF3-D37A-E7D4-9186EE0A81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4409" y="5599665"/>
            <a:ext cx="2255172" cy="941208"/>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B40F40B2-D431-9CA1-89AE-2F4354146D33}"/>
              </a:ext>
            </a:extLst>
          </p:cNvPr>
          <p:cNvGrpSpPr/>
          <p:nvPr/>
        </p:nvGrpSpPr>
        <p:grpSpPr>
          <a:xfrm>
            <a:off x="1222409" y="4113827"/>
            <a:ext cx="8173847" cy="344562"/>
            <a:chOff x="1222409" y="4113827"/>
            <a:chExt cx="8173847" cy="344562"/>
          </a:xfrm>
        </p:grpSpPr>
        <p:pic>
          <p:nvPicPr>
            <p:cNvPr id="6149" name="Picture 46" descr="&lt;EFOFEX&gt;&#10;id:fxe{35724bab-c9ea-440c-be46-704e3e6c56f3}&#10;&#10;FXData:AAALGnicjVZ7b6NGEP8qFMk6WwHDgvErXkv4lZfjOInTXK7XShhjwxkMwZs4yaVS/+3X7CfpsjPQS/NoleR+s/Oe2WFuO88Xnks7z4f8D6geNZ+7nWebkgwmdBZE3laaeDvpIo6cjUIMRSWKpdR0XXnrR5idUV2R4NewrIxzQmcZ9KleFedRTgxzYpATBzlxnBNHOXGYE2NKBJ5SPYMpHWVwnkH2k3nLCxrQGpiq5EUGB5DRkGI+M4gEgXPjITjGboyoA76xFsHsZQBBT961m39oN37Xzv3Q7vRdu8WHdpN37aIP7Wzodu+fNnNOduetllI3QNT5aXDWn91Mh9Lh7HQsTa9646O+JKuadm32NW0wG4CgVtU1bTiRJdlnLGlr2m63q+7MapyutNmFdjHsqz6LwpqubVkauKy6YAu528l4/F/PWXQ7kcccaeNEHpVvuYrPvAcmS268Yd6GUZnIkoZKru+kW4/z7thSbQr+lj2GnsQeE26dGWrudit3E0UKA+m7tPMD5qnbxHG9tpSknrpLnWRf+t1PudD3gpXP2hJJHvaleZwuvFTdBQvmtyWd64RB9W7j+p679hbtduSkay+zwrzakvzVqBNdBs3/0jMyvY4msu12NCh8Hi8eJcGisrTk+urSiYLwsf3JTgMn/LQPzG3w5LVJM2F43kHe/MvNFTIX7U2cRk64z5ubFE55Nqtgo7I4aetZlXiex4zF0QtW6C3ZC0YqggiOesvUeRi7azXYLLKaeOCs18WRK8ldm07LZC+o/LbpaAmvMasuKzW7aZjDfFrtOY6rC4NoX1P8lEcwfCZ+4UK4Q7xDfKRiRO0HPN/DfNvnMO4bKpr3/xbcIywVnS8TEZPh1jx+tfjs0b9XKOyZESwlASa3algJUwjGQNtTLPfwldcxSGpQygROnwFuAL4AOADYORdgAeABLAFWAGcAPkAA8A1gDRACRAA/Ll9+UwCXADOAK4CfAa7zpQP3kCImiAxxi3iL93RGb5elB1pW53vqNi3PDbXmuJWKZjil5L5RMqukRqyW0eAnQy+Odcu0mq1GyzTMZq1eWiyTUhhEZV/t6pXysvyw51dUDtyPX1rel0b04ZcyjqNKKlrwK3dXmmZcogK/rG4qQhCGYSmMV19J1ZCsemmZOiVHE5vevsLcZ9TSgbqkRBD59F0gfoapfAIg+UDx4qt1odDDbo1fj9bwrdGy+2AwQrsnGG97CnhHhdt7aor4O9rSYec3IZ+TV2Fa6GjwZjQbpRPqRso6UqJIGSvRWHHHynqsnHJ6paxXmYoFCTTAoA6n3iVgEyAGYQJwC5BiiBusBMfIPnrjlSEkx6BoYItPX3fu4M1avoDBkF8V3hp+PbaOoSPMeoj/E/aoYQHVL6gRyg4QB4XEpgb47Z1TYjSFxw0mGVMCN28vadMw4O7XtNnUYfp9TpqQfEibDQLcgPsB1RVn1sRSsr9x0hLcHn7MvTHmclTkclxQ+IbqTRBPCslhke+UmrA8CTakgWnXcmXbKqgmylqI9UJiFg4vcocG/euPPwW1wB57GcLzYlSs/r54mPUobE3h4wD3OR1M1fHt4TAxdj/MwBF4O4YTvnMGlDQMopsNouODpwh1wPuPD1LB+xsAB2fZ&#10;&#10;&lt;/EFOFEX&gt;">
              <a:extLst>
                <a:ext uri="{FF2B5EF4-FFF2-40B4-BE49-F238E27FC236}">
                  <a16:creationId xmlns:a16="http://schemas.microsoft.com/office/drawing/2014/main" id="{3CBB9C0E-52BB-10F7-8291-5AE8D0875C9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8126" y="4177327"/>
              <a:ext cx="1179496" cy="25019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6">
              <a:extLst>
                <a:ext uri="{FF2B5EF4-FFF2-40B4-BE49-F238E27FC236}">
                  <a16:creationId xmlns:a16="http://schemas.microsoft.com/office/drawing/2014/main" id="{68702ED9-288F-233B-EB16-D7A735E4A664}"/>
                </a:ext>
              </a:extLst>
            </p:cNvPr>
            <p:cNvSpPr>
              <a:spLocks noChangeArrowheads="1"/>
            </p:cNvSpPr>
            <p:nvPr/>
          </p:nvSpPr>
          <p:spPr bwMode="auto">
            <a:xfrm>
              <a:off x="1222409" y="4113827"/>
              <a:ext cx="213680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Using the formula </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10" name="Rectangle 7">
              <a:extLst>
                <a:ext uri="{FF2B5EF4-FFF2-40B4-BE49-F238E27FC236}">
                  <a16:creationId xmlns:a16="http://schemas.microsoft.com/office/drawing/2014/main" id="{8080E60B-4F64-9803-11DA-A8BD33F050AB}"/>
                </a:ext>
              </a:extLst>
            </p:cNvPr>
            <p:cNvSpPr>
              <a:spLocks noChangeArrowheads="1"/>
            </p:cNvSpPr>
            <p:nvPr/>
          </p:nvSpPr>
          <p:spPr bwMode="auto">
            <a:xfrm>
              <a:off x="4524409" y="4119835"/>
              <a:ext cx="487184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and working </a:t>
              </a:r>
              <a:r>
                <a:rPr kumimoji="0" lang="en-US" altLang="en-US" sz="16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from the back</a:t>
              </a: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Mr Khumalo will have:</a:t>
              </a:r>
              <a:endParaRPr kumimoji="0" lang="en-ZA" altLang="en-US" sz="1000" b="0" i="0" u="none" strike="noStrike" cap="none" normalizeH="0" baseline="0" dirty="0">
                <a:ln>
                  <a:noFill/>
                </a:ln>
                <a:solidFill>
                  <a:schemeClr val="tx1"/>
                </a:solidFill>
                <a:effectLst/>
              </a:endParaRPr>
            </a:p>
          </p:txBody>
        </p:sp>
      </p:grpSp>
      <p:grpSp>
        <p:nvGrpSpPr>
          <p:cNvPr id="17" name="Group 16">
            <a:extLst>
              <a:ext uri="{FF2B5EF4-FFF2-40B4-BE49-F238E27FC236}">
                <a16:creationId xmlns:a16="http://schemas.microsoft.com/office/drawing/2014/main" id="{58C4A695-8FC7-A60E-2ECC-B017A3CB030F}"/>
              </a:ext>
            </a:extLst>
          </p:cNvPr>
          <p:cNvGrpSpPr/>
          <p:nvPr/>
        </p:nvGrpSpPr>
        <p:grpSpPr>
          <a:xfrm>
            <a:off x="1203158" y="5073435"/>
            <a:ext cx="8996098" cy="369332"/>
            <a:chOff x="1222408" y="5131185"/>
            <a:chExt cx="8996098" cy="369332"/>
          </a:xfrm>
        </p:grpSpPr>
        <p:pic>
          <p:nvPicPr>
            <p:cNvPr id="6147" name="Picture 50" descr="&lt;EFOFEX&gt;&#10;id:fxe{705d0f1d-be22-49f5-8040-3f616fe25e74}&#10;&#10;FXData:AAALIHicjVZ7c9pGEP8qqmaYwERCOgmBjDlmxMsvjIlDmkfTzgghkIJeFmeDE3em//Zr9pP0dLtSk/rRDuDf3r5ud29vfb2Ha9+jvYdT/gNqQM2Hfu/BoaSAGV2Esb+TZv5euk5jN1GIoahEsZSWritPfYTZFdUVCb6GZRWcC7ooYEj1plhPSmJcEqOSOCmJ85I4K4nTkphSIvCS6gXM6aSANwUUn8JbmdCItsBUJT9EcAIRjSnGs4CdYOPSeAyOsRoT6oJvzEUwBwXAphfP2i1ftJs+a+e9aHf5rN3qRbvZs3bxi3YOVHvwT5k5h5+5afKOsEDU+2l0NVx8nI+l08XlVJq/G0zPhpKsatp7c6hpo8UIBK2mrmnjmSzJAWNZV9P2+31zbzbTfKMtrrXr8VANWBy1dG3H8tBjzRVbyf1eweN/fXfV78U+c6XEjX0q33CVgPkHJktemjA/YVQmsqShkhe4+c7nvFu2Vm3B37H7yJfYfcatC0PN2+3kfqZIUSh9k/ZByHx1l7me35Wy3Ff3uZsdS78HORcGfrgJWFci2eFYWqb5ys/VfbhiQVfSuU4UNm8TL/C9rb/qdmM33/qFFcbVleTPRpvoMmj+l55R6PU0EW2/p0Hiy3R1LwkWlaU111fXbhxG991XTh660atjYO7Cr36X2BnD9R7i5je3VChcdJM0j93omBc3q5zyaDZhorI06+pFlrhepoyl8Q+syF+zHxi52ERw1BumLqPU26phsipy4hsXta6WXEnuu9TUdclNVlJOiaKTnpbxTIsci4SL84ZuLHvWWWLTetCOznuKF3oCLWjiPRfCPeIt4j01BB5wfQdd7ryBpk+oKOH/G3P3MFp0PlLEngxn5/mj8edM/j1IYdpMYDQJMLlVx8qYQnAPtL3EdE8feZ2CpAWpzGD1AeAjwCcAFwAr5wGsAHyANcAG4AogAAgBvgBsASKAGOD7EcxPCuAtwALgHcDPAO/L0QPnkCNmiAxxh3iD53RFb9a1A62ry9fqLq8vDbXleo2GZri17K5TM5ukRawjo8NXhl4t25Zp2UedI9Mw7Va7tlpntSiM64Ha1xv1df3wOmioHLifoLa+q03o4Zd6nbwOG78lKmlo4a/cXW1ecIkK/LqaNIQgiqJalG4+k6YhWe3aOndrribmvfMOY19QSwfqLSWCKLvvGvEDdOVXAFI2FE++2RYKA6zW9HFrjZ9qLWcIBhO0+wrt7cwBb6lwe8evXoF7eqTD5LchnotH2xyho9GTuzkonVEvVraxEsfKVImnijdVtlPlktMbZbspVCwIoAMGbVgN3gLaACkIM4AbgBy3+IiZYBs5Z0+8NYTkHBQNLPHl48qdPJnLJzAY86PCU8Pb4+i4dYxRj/H/4YAaFlDDipqg7ARxVEkcaoDfwRtKDFt4TDDIlBI4eWdNbcOAs99S29ah+wNOmhB8RO0OAW7I/YDqhjNbYig5XzhpCe4AL/NgirGcVbGcVxS+pAYzxItKclrFO6cmDE+CBelg2K1S2bEqykbZEWK7kpiVw+vSoUH/+uNPQa2wxn6B8MiYVKN/KJ5nAwpTU/g4wXlOR3PV+nSwD8nuux44A2/nsMLXzoiSjkF0s2OYHfBfbXXC64/PUsH7G2+eaW8=&#10;&#10;&lt;/EFOFEX&gt;">
              <a:extLst>
                <a:ext uri="{FF2B5EF4-FFF2-40B4-BE49-F238E27FC236}">
                  <a16:creationId xmlns:a16="http://schemas.microsoft.com/office/drawing/2014/main" id="{68C44B29-D388-C6E1-F095-38A8CF90912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83910" y="5202030"/>
              <a:ext cx="2136170" cy="24779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8">
              <a:extLst>
                <a:ext uri="{FF2B5EF4-FFF2-40B4-BE49-F238E27FC236}">
                  <a16:creationId xmlns:a16="http://schemas.microsoft.com/office/drawing/2014/main" id="{9ED42EF1-BBE5-3672-59F9-1539BCCE1B85}"/>
                </a:ext>
              </a:extLst>
            </p:cNvPr>
            <p:cNvSpPr>
              <a:spLocks noChangeArrowheads="1"/>
            </p:cNvSpPr>
            <p:nvPr/>
          </p:nvSpPr>
          <p:spPr bwMode="auto">
            <a:xfrm>
              <a:off x="1222408" y="5131185"/>
              <a:ext cx="899609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This is a geometric series with                                       and </a:t>
              </a:r>
              <a:r>
                <a:rPr kumimoji="0" lang="en-US" altLang="en-US"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a:t>
              </a:r>
              <a:r>
                <a:rPr kumimoji="0" lang="en-US"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 120 </a:t>
              </a:r>
              <a:endParaRPr kumimoji="0" lang="en-US" altLang="en-US" b="0" i="0" u="none" strike="noStrike" cap="none" normalizeH="0" baseline="0" dirty="0">
                <a:ln>
                  <a:noFill/>
                </a:ln>
                <a:solidFill>
                  <a:schemeClr val="tx1"/>
                </a:solidFill>
                <a:effectLst/>
                <a:latin typeface="Arial" panose="020B0604020202020204" pitchFamily="34" charset="0"/>
              </a:endParaRPr>
            </a:p>
          </p:txBody>
        </p:sp>
      </p:grpSp>
      <p:sp>
        <p:nvSpPr>
          <p:cNvPr id="12" name="Rectangle 9">
            <a:extLst>
              <a:ext uri="{FF2B5EF4-FFF2-40B4-BE49-F238E27FC236}">
                <a16:creationId xmlns:a16="http://schemas.microsoft.com/office/drawing/2014/main" id="{16ECBB3F-28C4-B77E-4B95-1ABFCC8783BC}"/>
              </a:ext>
            </a:extLst>
          </p:cNvPr>
          <p:cNvSpPr>
            <a:spLocks noChangeArrowheads="1"/>
          </p:cNvSpPr>
          <p:nvPr/>
        </p:nvSpPr>
        <p:spPr bwMode="auto">
          <a:xfrm>
            <a:off x="1222409" y="498795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sp>
        <p:nvSpPr>
          <p:cNvPr id="13" name="Rectangle 10">
            <a:extLst>
              <a:ext uri="{FF2B5EF4-FFF2-40B4-BE49-F238E27FC236}">
                <a16:creationId xmlns:a16="http://schemas.microsoft.com/office/drawing/2014/main" id="{825FA9BF-6FF7-EDE6-6F32-A051CF5DF65E}"/>
              </a:ext>
            </a:extLst>
          </p:cNvPr>
          <p:cNvSpPr>
            <a:spLocks noChangeArrowheads="1"/>
          </p:cNvSpPr>
          <p:nvPr/>
        </p:nvSpPr>
        <p:spPr bwMode="auto">
          <a:xfrm>
            <a:off x="1222409" y="579440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sp>
        <p:nvSpPr>
          <p:cNvPr id="2" name="TextBox 1">
            <a:extLst>
              <a:ext uri="{FF2B5EF4-FFF2-40B4-BE49-F238E27FC236}">
                <a16:creationId xmlns:a16="http://schemas.microsoft.com/office/drawing/2014/main" id="{9A33C738-63E0-AF8D-FE02-46B96359A952}"/>
              </a:ext>
            </a:extLst>
          </p:cNvPr>
          <p:cNvSpPr txBox="1"/>
          <p:nvPr/>
        </p:nvSpPr>
        <p:spPr>
          <a:xfrm>
            <a:off x="7713044" y="5938298"/>
            <a:ext cx="3659806" cy="646331"/>
          </a:xfrm>
          <a:prstGeom prst="rect">
            <a:avLst/>
          </a:prstGeom>
          <a:noFill/>
        </p:spPr>
        <p:txBody>
          <a:bodyPr wrap="square">
            <a:spAutoFit/>
          </a:bodyPr>
          <a:lstStyle/>
          <a:p>
            <a:r>
              <a:rPr lang="en-US" sz="1800" dirty="0">
                <a:solidFill>
                  <a:srgbClr val="FF0000"/>
                </a:solidFill>
                <a:effectLst/>
                <a:latin typeface="Arial" panose="020B0604020202020204" pitchFamily="34" charset="0"/>
                <a:ea typeface="Times New Roman" panose="02020603050405020304" pitchFamily="18" charset="0"/>
              </a:rPr>
              <a:t>How much interest did he earn?</a:t>
            </a:r>
            <a:endParaRPr lang="en-ZA" sz="1800" dirty="0">
              <a:solidFill>
                <a:srgbClr val="FF0000"/>
              </a:solidFill>
              <a:effectLst/>
              <a:latin typeface="Times New Roman" panose="02020603050405020304" pitchFamily="18" charset="0"/>
              <a:ea typeface="Times New Roman" panose="02020603050405020304" pitchFamily="18" charset="0"/>
            </a:endParaRPr>
          </a:p>
          <a:p>
            <a:r>
              <a:rPr lang="en-US" sz="1800" dirty="0">
                <a:solidFill>
                  <a:srgbClr val="FF0000"/>
                </a:solidFill>
                <a:effectLst/>
                <a:latin typeface="Arial" panose="020B0604020202020204" pitchFamily="34" charset="0"/>
                <a:ea typeface="Times New Roman" panose="02020603050405020304" pitchFamily="18" charset="0"/>
              </a:rPr>
              <a:t> </a:t>
            </a:r>
            <a:endParaRPr lang="en-ZA" sz="1800"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71932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4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4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D9F8357-2BB3-1D1F-D9B8-8E5380559B74}"/>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accent6"/>
                </a:solidFill>
                <a:latin typeface="Arial" panose="020B0604020202020204" pitchFamily="34" charset="0"/>
                <a:ea typeface="Times New Roman" panose="02020603050405020304" pitchFamily="18" charset="0"/>
              </a:rPr>
              <a:t>Annuities</a:t>
            </a:r>
            <a:endParaRPr lang="en-ZA" sz="3200" dirty="0">
              <a:solidFill>
                <a:schemeClr val="accent6"/>
              </a:solidFill>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D947FD79-5E48-1193-EB30-E30E2AFA05EA}"/>
              </a:ext>
            </a:extLst>
          </p:cNvPr>
          <p:cNvSpPr txBox="1"/>
          <p:nvPr/>
        </p:nvSpPr>
        <p:spPr>
          <a:xfrm>
            <a:off x="260684" y="989070"/>
            <a:ext cx="6097604" cy="646331"/>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How much interest did he earn?</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9625A4BD-0631-75E0-897D-F20872E995D0}"/>
              </a:ext>
            </a:extLst>
          </p:cNvPr>
          <p:cNvSpPr txBox="1"/>
          <p:nvPr/>
        </p:nvSpPr>
        <p:spPr>
          <a:xfrm>
            <a:off x="260684" y="1579410"/>
            <a:ext cx="11569566" cy="1569660"/>
          </a:xfrm>
          <a:prstGeom prst="rect">
            <a:avLst/>
          </a:prstGeom>
          <a:noFill/>
        </p:spPr>
        <p:txBody>
          <a:bodyPr wrap="square">
            <a:spAutoFit/>
          </a:bodyPr>
          <a:lstStyle/>
          <a:p>
            <a:r>
              <a:rPr lang="en-US" sz="2400" b="1" dirty="0">
                <a:effectLst/>
                <a:latin typeface="Arial" panose="020B0604020202020204" pitchFamily="34" charset="0"/>
                <a:ea typeface="Times New Roman" panose="02020603050405020304" pitchFamily="18" charset="0"/>
              </a:rPr>
              <a:t>IMPORTANT IDEA!</a:t>
            </a:r>
          </a:p>
          <a:p>
            <a:endParaRPr lang="en-ZA" sz="2400" dirty="0">
              <a:effectLst/>
              <a:latin typeface="Times New Roman" panose="02020603050405020304" pitchFamily="18" charset="0"/>
              <a:ea typeface="Times New Roman" panose="02020603050405020304" pitchFamily="18" charset="0"/>
            </a:endParaRPr>
          </a:p>
          <a:p>
            <a:r>
              <a:rPr lang="en-US" sz="2400" dirty="0">
                <a:effectLst/>
                <a:latin typeface="Arial" panose="020B0604020202020204" pitchFamily="34" charset="0"/>
                <a:ea typeface="Times New Roman" panose="02020603050405020304" pitchFamily="18" charset="0"/>
              </a:rPr>
              <a:t>The interest earned is simply the difference between the total amount and the sum of all the contributions.</a:t>
            </a:r>
            <a:endParaRPr lang="en-ZA" sz="2400" dirty="0">
              <a:effectLst/>
              <a:latin typeface="Times New Roman" panose="02020603050405020304" pitchFamily="18" charset="0"/>
              <a:ea typeface="Times New Roman" panose="02020603050405020304" pitchFamily="18" charset="0"/>
            </a:endParaRPr>
          </a:p>
        </p:txBody>
      </p:sp>
      <p:pic>
        <p:nvPicPr>
          <p:cNvPr id="9" name="Picture 8" descr="&lt;EFOFEX&gt;&#10;id:fxe{543ad9f3-cc3e-4867-9fbd-64d97b0a6aa6}&#10;&#10;FXData:AAAMX3iczVbpctpIEH4VhSoqkEhIIyEuM1SJyxfGmJDNsdmtEkIgGV0WY2MnTtX+3dfcJ9nRdEs5fOz+THF8PX3PTE/PdO/nrkO790f8B1SfGve97r1FSQZTuvBDdydN3b00j0M7kokuK0Q25bqmyY99hNk51WQJvrppZpxTushgQLWaGI9zYpQTw5w4zImTnDjOiaOcmFAi8IxqGczoOIOLDLJP5i2f0JDWwVQhP2RwCBmNKOazgEgQODcegWNcjTG1wTfORTD7GUDQ0yftls/aTZ60c561O3vSbvWs3fRJu/BZOwtWu/9tmTmH77lpNGRiGiDrvhieDxYfZiPpaHE2kWZv+5PjgVRSVPWdMVDV4WIIgnpNU9XRtCSVPMaSjqru9/va3qjF6UZdzNX5aKB4LAzqmrpjqe+w2oqtSr1uxuP/rr3qdUOX2VJkhy4tXXEVj7m3rCQ5ccTciNESKUkqKjmene5czrtma6Ul+Dt2F7gSu0u4dWaoOrtdqZfIUuBLX6S95zNX2SW243akJHWVfWonB9JXL+VCz/U3HutIJLk9kJZxunJTZe+vmNeRNK4T+LXryPFcZ+uuOp3QTrduZoV5daTSJ71BtBJo/peenul1VZFtr6vCxJfx6k4SLFqS1lxfWduhH9x1XlqpbwcvD4C58z+7HdJKGI73kDc/urlC5qITxWloBwd8cZPCKc9m40cKi5OOls0Sx8uYsTj8gRW4a/YDIxVBBEe5YsoyiJ2t4kerbE48cLbWxZArlXrHfL6pu2MSlRptjRC5QRSia68MTeuqya+U1RdM6+uvkdf8xYsvP68YpKZmFZKVS3Za4DDnR95a4pl34DRb7yj2wzEcYAPbpBDuEa8R76gu8BbHN9AkrAvoGREVBfj/bok76Mwa78giJsOr5+TB7WGNf76HoFmPobMLMLhV00yYTDAG2p7hdI8eeJ2ApA5TmcLoPcAHgI8ANgCunAOwAnAB1gAbgHMAD8AHuATYAgQAIcD3NxjfKYA3AAuAtwC/AbzLOzfsQ4qYIDLEHeIV7tM5vVqXb2lFWb5WdmllqSt126lWVd0uJzfNslEjdWK29SYf6VoxbJiG2Wo324ZutOqN8mqdlAM/rHhKT6tW1pXb115V4cD9eOX1TXlMb3+vVMhrv/pnpJCq6v/B3ZVnGZcowK8oUVUIgiAoB/HmE6npktkor1O7bKviurTeYu4LampAvaFEEHn1zRHfQ1V+BiB5QfHJ1xpCoY+rNXlYWqPHSssagMEY7T5DeVszwGsq3N5QQ8Tf07YGF2cL8jl9EKaNjoaPRrNQOqVOKG9DOQzliRxOZGcibyfyGac38naTqZiQQBMMGjDqvwFsAcQgTACuAFIM8QFngmVkHT/yVBOSE1DUcYnPHq7c4aNz+QgGI75VuGt4eiwNQ2PJ90f4nOhT3QRqUFBjlB0iDguJRXXw27+gRG8JjxEmGVMCO2+taUvXYe+3tNXSoPo9ThqQfEBbTQJcn/sB1Q1n1kVTsi45aQpuHw9zf4K5HBe5nBQUPkT7U8TTQnJU5DujBjRPggvSxLTrubJlFlQLZW3ERiExCofz3KFO//nrb0FhU7Lcb2+0cdH6B+J126fQNYWPQ+zndDhTLjfR5cVs8V0NHMOOncAIH4tDSpo6IZqpa23wv8hDHfL1x1e94P0LvbXSDQ==&#10;&#10;&lt;/EFOFEX&gt;">
            <a:extLst>
              <a:ext uri="{FF2B5EF4-FFF2-40B4-BE49-F238E27FC236}">
                <a16:creationId xmlns:a16="http://schemas.microsoft.com/office/drawing/2014/main" id="{76F9F210-EA81-DAAD-5667-66E602E2AB88}"/>
              </a:ext>
            </a:extLst>
          </p:cNvPr>
          <p:cNvPicPr/>
          <p:nvPr/>
        </p:nvPicPr>
        <p:blipFill>
          <a:blip r:embed="rId2">
            <a:extLst>
              <a:ext uri="{28A0092B-C50C-407E-A947-70E740481C1C}">
                <a14:useLocalDpi xmlns:a14="http://schemas.microsoft.com/office/drawing/2010/main" val="0"/>
              </a:ext>
            </a:extLst>
          </a:blip>
          <a:stretch>
            <a:fillRect/>
          </a:stretch>
        </p:blipFill>
        <p:spPr>
          <a:xfrm>
            <a:off x="3309486" y="4006585"/>
            <a:ext cx="4105723" cy="1045451"/>
          </a:xfrm>
          <a:prstGeom prst="rect">
            <a:avLst/>
          </a:prstGeom>
        </p:spPr>
      </p:pic>
    </p:spTree>
    <p:extLst>
      <p:ext uri="{BB962C8B-B14F-4D97-AF65-F5344CB8AC3E}">
        <p14:creationId xmlns:p14="http://schemas.microsoft.com/office/powerpoint/2010/main" val="881350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AA6F902-37EB-073D-9BD1-B36C87C0F482}"/>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accent6"/>
                </a:solidFill>
                <a:latin typeface="Arial" panose="020B0604020202020204" pitchFamily="34" charset="0"/>
                <a:ea typeface="Times New Roman" panose="02020603050405020304" pitchFamily="18" charset="0"/>
              </a:rPr>
              <a:t>Annuities</a:t>
            </a:r>
            <a:endParaRPr lang="en-ZA" sz="3200" dirty="0">
              <a:solidFill>
                <a:schemeClr val="accent6"/>
              </a:solidFill>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7B1F3D80-DC00-7A88-F74E-5062D1494EDD}"/>
              </a:ext>
            </a:extLst>
          </p:cNvPr>
          <p:cNvSpPr txBox="1"/>
          <p:nvPr/>
        </p:nvSpPr>
        <p:spPr>
          <a:xfrm>
            <a:off x="178870" y="721895"/>
            <a:ext cx="11752446" cy="1200329"/>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Let’s generalize this to create a formula!</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Suppose we invest </a:t>
            </a:r>
            <a:r>
              <a:rPr lang="en-US" sz="1800" i="1" dirty="0">
                <a:effectLst/>
                <a:latin typeface="Arial" panose="020B0604020202020204" pitchFamily="34" charset="0"/>
                <a:ea typeface="Times New Roman" panose="02020603050405020304" pitchFamily="18" charset="0"/>
              </a:rPr>
              <a:t>x</a:t>
            </a:r>
            <a:r>
              <a:rPr lang="en-US" sz="1800" dirty="0">
                <a:effectLst/>
                <a:latin typeface="Arial" panose="020B0604020202020204" pitchFamily="34" charset="0"/>
                <a:ea typeface="Times New Roman" panose="02020603050405020304" pitchFamily="18" charset="0"/>
              </a:rPr>
              <a:t> per interval for </a:t>
            </a:r>
            <a:r>
              <a:rPr lang="en-US" sz="1800" i="1" dirty="0">
                <a:effectLst/>
                <a:latin typeface="Arial" panose="020B0604020202020204" pitchFamily="34" charset="0"/>
                <a:ea typeface="Times New Roman" panose="02020603050405020304" pitchFamily="18" charset="0"/>
              </a:rPr>
              <a:t>n</a:t>
            </a:r>
            <a:r>
              <a:rPr lang="en-US" sz="1800" dirty="0">
                <a:effectLst/>
                <a:latin typeface="Arial" panose="020B0604020202020204" pitchFamily="34" charset="0"/>
                <a:ea typeface="Times New Roman" panose="02020603050405020304" pitchFamily="18" charset="0"/>
              </a:rPr>
              <a:t> intervals and interest is paid at </a:t>
            </a:r>
            <a:r>
              <a:rPr lang="en-US" sz="1800" i="1" dirty="0">
                <a:effectLst/>
                <a:latin typeface="Arial" panose="020B0604020202020204" pitchFamily="34" charset="0"/>
                <a:ea typeface="Times New Roman" panose="02020603050405020304" pitchFamily="18" charset="0"/>
              </a:rPr>
              <a:t>i</a:t>
            </a:r>
            <a:r>
              <a:rPr lang="en-US" sz="1800" dirty="0">
                <a:effectLst/>
                <a:latin typeface="Arial" panose="020B0604020202020204" pitchFamily="34" charset="0"/>
                <a:ea typeface="Times New Roman" panose="02020603050405020304" pitchFamily="18" charset="0"/>
              </a:rPr>
              <a:t>% per compounding interval. How much will we have </a:t>
            </a:r>
            <a:r>
              <a:rPr lang="en-US" sz="1800" b="1" dirty="0">
                <a:effectLst/>
                <a:latin typeface="Arial" panose="020B0604020202020204" pitchFamily="34" charset="0"/>
                <a:ea typeface="Times New Roman" panose="02020603050405020304" pitchFamily="18" charset="0"/>
              </a:rPr>
              <a:t>immediately</a:t>
            </a:r>
            <a:r>
              <a:rPr lang="en-US" sz="1800" dirty="0">
                <a:effectLst/>
                <a:latin typeface="Arial" panose="020B0604020202020204" pitchFamily="34" charset="0"/>
                <a:ea typeface="Times New Roman" panose="02020603050405020304" pitchFamily="18" charset="0"/>
              </a:rPr>
              <a:t> after making our last payment?</a:t>
            </a:r>
            <a:endParaRPr lang="en-ZA" sz="1800" dirty="0">
              <a:effectLst/>
              <a:latin typeface="Times New Roman" panose="02020603050405020304" pitchFamily="18" charset="0"/>
              <a:ea typeface="Times New Roman" panose="02020603050405020304" pitchFamily="18" charset="0"/>
            </a:endParaRPr>
          </a:p>
        </p:txBody>
      </p:sp>
      <p:pic>
        <p:nvPicPr>
          <p:cNvPr id="8" name="Picture 7">
            <a:extLst>
              <a:ext uri="{FF2B5EF4-FFF2-40B4-BE49-F238E27FC236}">
                <a16:creationId xmlns:a16="http://schemas.microsoft.com/office/drawing/2014/main" id="{DCE24E39-0C5C-3B6E-8492-CE9CF93D336B}"/>
              </a:ext>
            </a:extLst>
          </p:cNvPr>
          <p:cNvPicPr>
            <a:picLocks noChangeAspect="1"/>
          </p:cNvPicPr>
          <p:nvPr/>
        </p:nvPicPr>
        <p:blipFill>
          <a:blip r:embed="rId2"/>
          <a:stretch>
            <a:fillRect/>
          </a:stretch>
        </p:blipFill>
        <p:spPr>
          <a:xfrm>
            <a:off x="864393" y="2100449"/>
            <a:ext cx="9442935" cy="1174810"/>
          </a:xfrm>
          <a:prstGeom prst="rect">
            <a:avLst/>
          </a:prstGeom>
        </p:spPr>
      </p:pic>
      <p:pic>
        <p:nvPicPr>
          <p:cNvPr id="8196" name="Picture 55" descr="&lt;EFOFEX&gt;&#10;id:fxe{09d78718-b0a7-4ec7-aea9-2f0b951d356e}&#10;&#10;FXData:AAALHHicjVZ7c9pGEP8qqmaYwERCOgnxMseMePmFMSakTtK0M0IIpKCXxdnYqTvTf/s1+0l6ul0pSf1oB5vf3r53b7Wo97jwXNp7POH/QA2o+djvPdqU5DCjyyDy9tLMO0iLJHJihRiKShRLaei68txHmF1SXZHgz7CsnHNOlzkMqV4X50lBjAtiVBDHBXFWEKcFcVIQU0oEXlA9hzl4v8oh/+TeioJGtAGmKvkhg2OwGVPMZwmRIHBhPKaT77oxoQ74xloEc5ADBD1/0W71qt30RTv3VbuLF+3Wr9rNXrSLXrWzoduDb23mnPzOOx2laYCo99Pocrj8OB9LJ8uLqTR/P5ieDiVZ1bRrc6hpo+UIBI26rmnjmSzJPmNpV9MOh0P9YNaTbKstF9piPFR9FoUNXduzLHBZfc3Wcr+X8/i356z7vchjjhQ7kUflG67iM++eyZKbxMyLGZWJLGmo5PpOtvc475Zt1Lbg79lD6EnsIeXWuaHm7vdyP1WkMJB+lw5+wDx1nzqu15XSzFMPmZMeSX/4GRf6XrD1WVci6f2RtEqytZeph2DN/K6kc50wqN/Gru+5O2/d7UZOtvNyK8yrK8mfjSbRZdD8Lz0j1+tpItt+T4PCV8n6QRIsKksbrq9unCgIH7pv7CxwwjdHwNwHX70uaacMzwfImz+5hULuohsnWeSER7y5aemUZ7MNYpUlaVfPq8TzKmEsiX5ghd6G/cDIRBDBUW+YugoTd6cG8TqviQfOe10euZLct+m8St4Gtd/inpbyGvPq8lLzm4Y5LKbVXuG4ujCI9jXFR3kCw2fiEy6EB8RbxAcqRtS+x/MdzLd9BeMeU9G8/7fgHmCp6HyZiJgMt+bZk8VnT/69QmHPTGApCTC5VctKmUIwBtpeYLknT7xOQdKAUmZw+gDwEeATgAOAnXMB1gAewAZgC3AJ4AMEAF8AdgAhQAQwB7gCWAC8A1gCvAf4GeC6WDpwDxliisgQ94g3eE+X9GZTuadVdfVW3WfVlaE2HLdW0wynkt61KmadNIjVMVr8ZOjlsWmZVrvT6piG2W40K+tNWgmDqOqrfb1W3VTv3/o1lQP341c2d5UJvf+liuOokpoW/MrdVeY5l6jAr6pxTQjCMKyEyfYzqRuS1axsMqfiaGLT2+8x9yW1dKDeUSKIYvoWiB9gKr8CkGKgePH1plAYYLemT0dr/Nxo2UMwmKDdVxhvG38jb6lwe0dNEf9AOzrs/Dbkc/4kTAcdjZ6NZqN0Rt1I2UVKFClTJZoq7lTZTZULTm+V3TZXsSCBFhg04TR4B9gGSECYAtwAZBjiI1aCY2SfPvOWISRnoGhQi8Ajf/G0d8fPVvMJbmXMLwvvDZ8fW8fgEeY9xt/CATUsoIYlNUHZMeKolNjUAL+DK0qMtvAY4yQklMDd2xvaNgy4/R1tt3WYf5+TJiQf0naLADfgfkB1y5kNsZbsL5y0BHeAj/NgirmclrmclRS+RQ1miOel5KTMd05N6CXBhrQw7UahbFsl1UZZB7FZSszS4aJwaNC///xLUGvssfftBWNSLv+heDUbUNibwscxbnQ6mqs37vWhFX/6bgpOwdsZnPBNZ0RJyyC62WoYDfBfhjrm/cdXUsH7BxSqaLE=&#10;&#10;&lt;/EFOFEX&gt;">
            <a:extLst>
              <a:ext uri="{FF2B5EF4-FFF2-40B4-BE49-F238E27FC236}">
                <a16:creationId xmlns:a16="http://schemas.microsoft.com/office/drawing/2014/main" id="{5E145C5E-4E55-7231-13DE-9AC2DF205D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2109" y="3425557"/>
            <a:ext cx="1150536" cy="244053"/>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57" descr="&lt;EFOFEX&gt;&#10;id:fxe{fefbf2e6-e6be-4288-932f-c629972cdf75}&#10;&#10;FXData:AAALMHicjVbpcuJGEH4VRVXUQllCN8iYoUpcvjDGLM4e2aRKCIG06LIYG7xxqvI3r5knyWi6pWTjIzG2v56+e6anme7T3PdI9+mM/QHVJ8ZTr/vkEK2AKVmEsb8Tpv5emKexm0iaLsmaZEmmqkovfbjZNVElAX51yyo4l2RRwICoTb4el8SoJIYlcVoSFyVxXhJnJTEhGscrohYwA+83ZPzUKz6Ft7KgITHBVNa+y+AUbEYE81lAJAhcGo8Kj9VujIkLvrEWzuwXAEEvX7Vbvmk3edXOe9Pu6lW71Zt201ft4jftHNjtfiGvOOzMLduUWiaIuj8MrweLT7ORcLa4mgiz2/7kfCCIsqJ8MAaKMlwMQWA2VUUZTUVBDCjNOoqy3++be6OZ5htlMVfmo4Ec0DgyVWVH89CjzRVdib1uwWP/fXfV68Y+dYXEjX0i3jGVgPoHKgpemlA/oUTUREFBJS9w853PePd0Lducv6OPkS/Qx4xZF4aKt9uJvUwSolD4VdgHIfXlXeZ6fkfIcl/e5252IvwW5EwY+OEmoB1Byw4nwjLNV34u78MVDTqCynSisHmfeIHvbf1VpxO7+dYvrDCvjiB+0VuaKoLmf+nphV5X4dn2ugoUvkxXjwJnEVFYM3157cZh9Nh55+ShG707AeYu/OZ3NDujuN5D3uzmlgqFi06S5rEbnbDNzSqnLJtNmMg0zTpqUSWulymlafwdK/LX9DtGzoNwjnxH5WWUels5TFZFTSxwsdfVkimJvcPRoa4dhQ0E/ajJfgSaCglTzuNdV8lY5UXNxQYU5w/dWfaws8Qm9qA9nQ8EL/gYWtLAe8+Fe8R7xEeiczzg+gG63rmBS5AQvqX/b+w9wqhR2YjhMSnO0otn49AZ/3uwwvQZw6jiYDCrtpVRScMYaHuF5Z498zoBiQmlTGH1EeATwGcAFwB3zgNYAfgAa4ANwDVAABACfAXYAkQAMcAM4AZgDvAeYAFwC/AjwIdyFME55IgZIkXcId7hOV2Tu3XtQOry8kje5fWlLpuu12goulvLHto1o6mZmnWst9lKV6tlyzIs+7h9bOiGbbZqq3VWi8K4Hsg9tVFf1w9HQUNmwPwEtfVDbUwOP9V5d/6SyFpDCX9m7mqzgqvJwK/LSYMLoiiqRenmi9bUBatVW+duzVX4/HduMfcFsVSg3hONE2X3zRE/Qld+A9DKhmLFN1tcoY+7NXneWqOXWssZgMEY7b5Bezv4zXlPuNsHYvD4e3KswjeBDflcPgtzjI6GL0ZzUDolXixtYymOpYkUTyRvIm0n0hWjN9J2U6hYkEAbDFqw6r8HtAFSEGYAdwA5hviElWAbOecvvD245AIUdWycq+c7d/piLZ/hTEbsqPDU8PY4KoaOMesRfj/2iW4BNaioMcpOEYeVxCE6+O3fEE23uccE+yAlGpy8sya2rsPZb4ltq1BEwEgDko+I3daAGzI/oLphTJMPJecrIy3O7eNl7k8wl/Mql4uKwpdVf4p4WUnOqnxnxIDhqeGGtDFts1R2rIqyUXaM2KokRuVwXjrUyZ+//8GpFe6x//ejY1yN/gF/rvUJTE3u4xTnORnO5NuH+745PftHD5yDtwtY4etnSLS2rqlG22wb4L8Kdcr2H5+pnPcXcyNuFg==&#10;&#10;&lt;/EFOFEX&gt;">
            <a:extLst>
              <a:ext uri="{FF2B5EF4-FFF2-40B4-BE49-F238E27FC236}">
                <a16:creationId xmlns:a16="http://schemas.microsoft.com/office/drawing/2014/main" id="{127DEE9E-0043-03F9-FFF5-5A00F4A879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0278" y="3775974"/>
            <a:ext cx="4371195" cy="349245"/>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52" descr="&lt;EFOFEX&gt;&#10;id:fxe{e9109dff-0d7e-4fec-8040-2e89772b6a51}&#10;&#10;FXData:AAALJXicjVbpcuJGEH4VRVXU4rKELsRlhipx+cIYYxyvN5tUCSGQFl0WYwNepyp/85p5koymW8o6PpKyvV9P393T6p3289R1SPv5hP0B1SXGc6f9bBEtgzGZ+aG7EcbuVpjGoR1Jmi7JmmRKVVWV3vrhZpdElQT41U0z45yTWQY9olb4eZgTg5zo58RxTpzlxGlOnOTEiGgcL4iawYQMM7jKIPvJvOUF9UkVTGXtRQbHkNGAYD4ziASBc+MBOMZuDIkNvrEWzuxmAEHP37Wbf2g3etfO+dDu4l27xYd243ftwg/tLOh29582Mw67c11j9642Qdb+qX/Zm91NBsLJ7GIkTG66o9OeIMqKcmv0FKU/64OgWlEVZTAWBdGjNGkpyna7rWyNSpyulNlUmQ56skfDoKoqG5r6Dq0s6ELstDMe+9e1F5126FJbiOzQJeI9U/Gou6Oi4MQRdSNKRE0UFFRyPDvduIz3QJdyg/M3dB+4At0nzDozVJzNRuwkkhD4wndh6/nUlTeJ7bgtIUldeZvayZHwu5cyoef6K4+2BC3ZHQnzOF24qbz1F9RrCSrTCfzKQ+R4rrN2F61WaKdrN7PCvFqC+FWvaaoImv+lp2d6bYVn22krUPg8XuwFziKisGT68tIO/WDf+mSlvh18OgLmxn9yW1ojoXjeQt7s080VMhetKE5DOzhizU0KpyyblR/JNE5aalYlnucxpXH4ghW4S/qCkfIgnCPfU3kexM5a9qNFVhMLnPW6ODIlsXP9NSJlu5z+FsnawYFSThm0lYRVm9WZFZ3dOYxkPrjWHCfXgZm0bgl+1UMYQwM/di7cIj4g7onOcYfnRxh16womPyK8jf9v1+1hv6hsr/CYFBfo2asdaA3/vU1h5QxhP3EwmFXdTKikYQy0vcByT155HYGkCqWM4fQZ4A7gC4ANgJ1zABYALsASYAVwCeAB+ADfANYAAUAI8OMeZjcFcA0wA7gB+BngNt8/cA8pYoJIETeI93hPl+R+WdqRsjw/lDdpea7LVdtho6PbpeSxXjIqWlUzm3qdnXS1ONZMw2w0601DNxrVWmmxTEqBH5Y9uaMelJfl3aF3IDNgfrzS8rE0JLtfymXt0D/gg6n4vzJ3pUnG1WTgl+XogAuCICgF8eqrVtEFs1ZapnbJVvjSt24w9xkxVaCuicaJfPqmiJ9hKp8AtHygWPGVGlfoYrdGr0dr8NZoWT0wGKLdE4y3NQF8INztIzF4/C1pqrD+G5DP+aswTXTUfzOahdIxcUJpHUphKI2kcCQ5I2k9ki4YvZLWq0zFhATqYFCDU/casAEQgzABuAdIMcQdVoJjZJ2+8eDgkjNQ1LHFF687d/xmLV/AYMCuCm8Nvx5LxdAhZj3A/xS7RDeB6hXUEGXHiP1CYhEd/HaviKY3uMcIk4yJBjdvLUlD1+Hu16TRUGH6PUYakHxAGnUNuD7zA6orxqzypWR9Y6TJuV38mLsjzOW0yOWsoPA51R0jnheSkyLfCTFgeWrYkDqmXc2VLbOgGihrItYKiVE4nOYOdfLXH39yaoE9djOEl8awWP09/kbrEtia3Mcx7nPSn8g03VWTTe+HGTgFb2dwwidPn2h19m4x6nod3z5FqGPWf3ybct7fggdq8Q==&#10;&#10;&lt;/EFOFEX&gt;">
            <a:extLst>
              <a:ext uri="{FF2B5EF4-FFF2-40B4-BE49-F238E27FC236}">
                <a16:creationId xmlns:a16="http://schemas.microsoft.com/office/drawing/2014/main" id="{2DF8F15E-2A54-75A3-87D9-105499162E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0278" y="4259421"/>
            <a:ext cx="1491915" cy="59032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5">
            <a:extLst>
              <a:ext uri="{FF2B5EF4-FFF2-40B4-BE49-F238E27FC236}">
                <a16:creationId xmlns:a16="http://schemas.microsoft.com/office/drawing/2014/main" id="{CDAB829A-CBD3-0E55-ED9A-48817C54E5BD}"/>
              </a:ext>
            </a:extLst>
          </p:cNvPr>
          <p:cNvSpPr>
            <a:spLocks noChangeArrowheads="1"/>
          </p:cNvSpPr>
          <p:nvPr/>
        </p:nvSpPr>
        <p:spPr bwMode="auto">
          <a:xfrm>
            <a:off x="1020278" y="3319193"/>
            <a:ext cx="205697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Using the formula </a:t>
            </a:r>
            <a:endParaRPr kumimoji="0" lang="en-US" altLang="en-US" sz="2800" b="0" i="0" u="none" strike="noStrike" cap="none" normalizeH="0" baseline="0" dirty="0">
              <a:ln>
                <a:noFill/>
              </a:ln>
              <a:solidFill>
                <a:schemeClr val="tx1"/>
              </a:solidFill>
              <a:effectLst/>
              <a:latin typeface="Arial" panose="020B0604020202020204" pitchFamily="34" charset="0"/>
            </a:endParaRPr>
          </a:p>
        </p:txBody>
      </p:sp>
      <p:sp>
        <p:nvSpPr>
          <p:cNvPr id="10" name="Rectangle 6">
            <a:extLst>
              <a:ext uri="{FF2B5EF4-FFF2-40B4-BE49-F238E27FC236}">
                <a16:creationId xmlns:a16="http://schemas.microsoft.com/office/drawing/2014/main" id="{2F9AFD24-F9F8-D7A0-09CD-542284D8D22B}"/>
              </a:ext>
            </a:extLst>
          </p:cNvPr>
          <p:cNvSpPr>
            <a:spLocks noChangeArrowheads="1"/>
          </p:cNvSpPr>
          <p:nvPr/>
        </p:nvSpPr>
        <p:spPr bwMode="auto">
          <a:xfrm>
            <a:off x="4097503" y="3331466"/>
            <a:ext cx="31341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and working </a:t>
            </a:r>
            <a:r>
              <a:rPr kumimoji="0" lang="en-US" altLang="en-U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from the back</a:t>
            </a:r>
            <a:r>
              <a:rPr kumimoji="0" lang="en-US"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kumimoji="0" lang="en-ZA" altLang="en-US" sz="1050" b="0" i="0" u="none" strike="noStrike" cap="none" normalizeH="0" baseline="0" dirty="0">
              <a:ln>
                <a:noFill/>
              </a:ln>
              <a:solidFill>
                <a:schemeClr val="tx1"/>
              </a:solidFill>
              <a:effectLst/>
            </a:endParaRPr>
          </a:p>
        </p:txBody>
      </p:sp>
      <p:sp>
        <p:nvSpPr>
          <p:cNvPr id="11" name="Rectangle 7">
            <a:extLst>
              <a:ext uri="{FF2B5EF4-FFF2-40B4-BE49-F238E27FC236}">
                <a16:creationId xmlns:a16="http://schemas.microsoft.com/office/drawing/2014/main" id="{609B8A2A-8AEB-A102-1B78-45FF423F769D}"/>
              </a:ext>
            </a:extLst>
          </p:cNvPr>
          <p:cNvSpPr>
            <a:spLocks noChangeArrowheads="1"/>
          </p:cNvSpPr>
          <p:nvPr/>
        </p:nvSpPr>
        <p:spPr bwMode="auto">
          <a:xfrm>
            <a:off x="1020278" y="410710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sp>
        <p:nvSpPr>
          <p:cNvPr id="12" name="Rectangle 8">
            <a:extLst>
              <a:ext uri="{FF2B5EF4-FFF2-40B4-BE49-F238E27FC236}">
                <a16:creationId xmlns:a16="http://schemas.microsoft.com/office/drawing/2014/main" id="{07D63B28-6E8F-4671-7590-9095A79A11E9}"/>
              </a:ext>
            </a:extLst>
          </p:cNvPr>
          <p:cNvSpPr>
            <a:spLocks noChangeArrowheads="1"/>
          </p:cNvSpPr>
          <p:nvPr/>
        </p:nvSpPr>
        <p:spPr bwMode="auto">
          <a:xfrm>
            <a:off x="1020278" y="445635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sp>
        <p:nvSpPr>
          <p:cNvPr id="13" name="Rectangle 9">
            <a:extLst>
              <a:ext uri="{FF2B5EF4-FFF2-40B4-BE49-F238E27FC236}">
                <a16:creationId xmlns:a16="http://schemas.microsoft.com/office/drawing/2014/main" id="{EBB68EFD-F3A3-8718-956E-64A05A4E4F24}"/>
              </a:ext>
            </a:extLst>
          </p:cNvPr>
          <p:cNvSpPr>
            <a:spLocks noChangeArrowheads="1"/>
          </p:cNvSpPr>
          <p:nvPr/>
        </p:nvSpPr>
        <p:spPr bwMode="auto">
          <a:xfrm>
            <a:off x="1020278" y="526280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pic>
        <p:nvPicPr>
          <p:cNvPr id="14" name="Picture 13" descr="&lt;EFOFEX&gt;&#10;id:fxe{72d407d4-581f-4c5d-94e0-2a2a8a0b9236}&#10;&#10;FXData:AAALwXicxVbpcuJGEH4VRVXU4loJaSQEAjNUicsXxhjj3fVmkyohBNKiy0I2eONU5W9eM0+S0XRLu46P5F/Kx9fT1/T0dLem8zhzHdp5PGZ/QPWo/tjtPFqU5DChcz90t8LE3QmzOLQjiWiSTCRDqquq9NIPN7ugqiTAr2YYOeeMznPoU7XG16OCGBbEoCCOCuK0IE4K4rggxpRwPKdqDlPwfklHj938J/dWHGhA62AqkycRHIHNkGI8c9gJNi6Mh7nHMhsjaoNvPAtn9nKATc9etVu8aTd+1c550+78Vbvlm3aTV+3CN+0syHYvl5ccduea2ZA0rQGyzk+Di/78ZjoUjufnY2F63Ruf9AVRVpSPel9RBvMBCOo1VVGGE1EQvSxL2oqy2+1qO70Wp2tlPlNmw77sZWFQV5VtlvpOVltmS7HbyXnsv2svu53QzWwhskOXirdMxcvcfSYKThxlbpRRkYiCgkqOZ6dbl/HuspVscv42ewhcIXtImHVuqDjbrdhNJCHwhd+EnednrrxNbMdtC0nqyrvUTg6F372UCT3XX3tZWyDJ/lBYxOnSTeWdv8y8tqAyncCv3UWO5zobd9luh3a6cXMrjKstiF+0BlFF0Pw3PS3X6yg82m5HgYMv4uWDwFlUFFZMX17ZoR88tN9ZqW8H7w6BufW/uW1iJhmudxA3a91CIXfRjuI0tINDltykdMqiWfuRnMVJW81PietFnGVx+IQVuKvsCSPlm3COfJvJiyB2NrIfLfMzsY3zXJdLpiR2r75EtLqvVsl7/+DXSCYHB0pOM6KjJP9nUPuffwhK8X/h4Sh58vObyAsR+qToJmuB7eRAo1gfKY6aEfSGjhOIC3eId4gPVOO4x/U99J91Ce0YUX63/20AP8DQU9mw43tmONVPnw1ma/TPEQ9zcARDk4POrJpGkkkE90Dbczzu8TOvY5DU4SgTWH0CuAH4DGADYOYcgCWAC7ACWANcAHgAPsBXgA1AABACTAEuAWYAVwBzgGuADwAfi6EI95AiJogZ4hbxFu/pgt6uKntalRfv5W1aXWhy3XZYLWt2JblvVvQaqROjpTXZSlPLZcPQDbPVbOmabtYbleUqqQR+WPXkrnpQXVX3770DmQHz41VW95XRs6Jk7irTnEtk4Ffl6IALgiCoBPH6C6lpgtGorFK7Yiv8S2RdY+xzaqhAXVHCiaL6ZoifoCq/AZCioNjha3zgWz3M1vh5aQ1fKi2rDwYjtPsG5W3hN/yOcrf3VOf772hLhW+SCfGcPdumhY4GL+5moXRCnVDahFIYSmMpHEvOWNqMpXNGr6XNOlcxIIAmGDRg1bsCNAFiECYAtwApbnGDJ8Eysk5eeAVxySkoapSQeqOlE+j78+cJPHrxSJ/haobsxvDysIksFSMIMfghfrB7VDOA6pfUCGVHiINSYlEN/PYuKdFM7jHCcogpgQKwVtTEb761oaapQhN4jNQh+ICaTQJcn/kB1TVj1vlssr4y0oBHA/Z0b4yxnJSxnJYUPvV6E8SzUnJcxjulOuSSYEKaGHa9ULaMkjJR1kJslBK9dDgrHGr0rz/+5NQSc+x+fwWNyi9An78fexSGJ/dxhGOdDqby1b1x82Fp/VAKJ+DtFFb4HBtQ0tQIUY164/vjFLY6YvnHdzPn/Q1M4J2m&#10;&#10;&lt;/EFOFEX&gt;">
            <a:extLst>
              <a:ext uri="{FF2B5EF4-FFF2-40B4-BE49-F238E27FC236}">
                <a16:creationId xmlns:a16="http://schemas.microsoft.com/office/drawing/2014/main" id="{99A4CAA0-8972-A012-3337-7191FE74D969}"/>
              </a:ext>
            </a:extLst>
          </p:cNvPr>
          <p:cNvPicPr/>
          <p:nvPr/>
        </p:nvPicPr>
        <p:blipFill>
          <a:blip r:embed="rId6">
            <a:extLst>
              <a:ext uri="{28A0092B-C50C-407E-A947-70E740481C1C}">
                <a14:useLocalDpi xmlns:a14="http://schemas.microsoft.com/office/drawing/2010/main" val="0"/>
              </a:ext>
            </a:extLst>
          </a:blip>
          <a:stretch>
            <a:fillRect/>
          </a:stretch>
        </p:blipFill>
        <p:spPr>
          <a:xfrm>
            <a:off x="1020278" y="5015008"/>
            <a:ext cx="2056972" cy="1516233"/>
          </a:xfrm>
          <a:prstGeom prst="rect">
            <a:avLst/>
          </a:prstGeom>
        </p:spPr>
      </p:pic>
    </p:spTree>
    <p:extLst>
      <p:ext uri="{BB962C8B-B14F-4D97-AF65-F5344CB8AC3E}">
        <p14:creationId xmlns:p14="http://schemas.microsoft.com/office/powerpoint/2010/main" val="222069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19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19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19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283D81B3-652D-7601-8D34-DDE0DC340A63}"/>
              </a:ext>
            </a:extLst>
          </p:cNvPr>
          <p:cNvSpPr>
            <a:spLocks noChangeArrowheads="1"/>
          </p:cNvSpPr>
          <p:nvPr/>
        </p:nvSpPr>
        <p:spPr bwMode="auto">
          <a:xfrm>
            <a:off x="214964" y="845728"/>
            <a:ext cx="11762072"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Note that this is called the </a:t>
            </a:r>
            <a:r>
              <a:rPr kumimoji="0" lang="en-US" altLang="en-US" sz="2000" b="1"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FUTURE VALUE</a:t>
            </a: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formula. It gives us the </a:t>
            </a:r>
            <a:r>
              <a:rPr kumimoji="0" lang="en-US" altLang="en-US" sz="2000" b="1"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FUTURE VALUE</a:t>
            </a: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of </a:t>
            </a:r>
            <a:r>
              <a:rPr kumimoji="0" lang="en-US" altLang="en-US" sz="20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a:t>
            </a: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equal payments of </a:t>
            </a:r>
            <a:r>
              <a:rPr kumimoji="0" lang="en-US" altLang="en-US" sz="20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x</a:t>
            </a: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with interest at </a:t>
            </a:r>
            <a:r>
              <a:rPr kumimoji="0" lang="en-US" altLang="en-US" sz="20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a:t>
            </a: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per compounding period. It gives us the balance </a:t>
            </a:r>
            <a:r>
              <a:rPr kumimoji="0" lang="en-US" altLang="en-US" sz="20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immediately</a:t>
            </a: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after the last payment is made. In other words, the last payment does </a:t>
            </a:r>
            <a:r>
              <a:rPr kumimoji="0" lang="en-US" altLang="en-US" sz="20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not</a:t>
            </a: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earn any interest.</a:t>
            </a:r>
            <a:endParaRPr kumimoji="0" lang="en-ZA"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Here it is, as supplied on the formula sheet.</a:t>
            </a:r>
            <a:endParaRPr kumimoji="0" lang="en-ZA"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ZA" altLang="en-US" sz="3200" b="0" i="0" u="none" strike="noStrike" cap="none" normalizeH="0" baseline="0" dirty="0">
              <a:ln>
                <a:noFill/>
              </a:ln>
              <a:solidFill>
                <a:schemeClr val="tx1"/>
              </a:solidFill>
              <a:effectLst/>
              <a:latin typeface="Arial" panose="020B0604020202020204" pitchFamily="34" charset="0"/>
            </a:endParaRPr>
          </a:p>
        </p:txBody>
      </p:sp>
      <p:pic>
        <p:nvPicPr>
          <p:cNvPr id="10241" name="Picture 60" descr="&lt;EFOFEX&gt;&#10;id:fxe{fc1e7c44-049c-4368-9456-ea0e34dc452a}&#10;&#10;FXData:AAALJnicjVZ7c9pGEP8qqmaYwERCOgnxMseMePmFMcY4TtK0M0IIpCAhWZyNnbgz/bdfs5+kp9uVEtePdrD57e3rdvf2lus8zjyXdh6P+D9QPWo+djuPNiUZTOg8iLydNPH20iyOnK1CDEUliqXUdF156SPMzqmuSPBnWFbGOaXzDPpUr4r1KCeGOTHIicOcOMmJ45w4yokxJQLPqJ7BFLxfZJB9Mm95QgNaA1OVPIngEGyGFOOZw06wcW48pKOfqjGiDvjGXASzlwFsevqq3eJNu/Grdu6bdmev2i3ftJu8ahe9aWdDtXs/ysw5/MyNRk0hpAWyzi+D8/7803QoHc3PxtL0qjc+7kuyqmnXZl/TBvMBCGpVXdOGE1mSfcaStqbt9/vq3qzG6Vqbz7TZsK/6LAprurZjaeCy6pIt5W4n4/Fvz1l2O5HHHGnrRB6Vb7iKz7x7JktuvGXellGZyJKGSq7vpDuP827ZSm0K/o49hJ7EHhJunRlq7m4ndxNFCgPpu7T3A+apu8RxvbaUpJ66T53kQPrDT7nQ94K1z9oSSe4PpEWcLr1U3QdL5rclneuEQfV26/qeu/GW7XbkpBsvs8K42pL8xagTXQbN/9IzMr2OJqLtdjRIfBEvHyTBorK04vrqyomC8KH9zk4DJ3x3AMxd8M1rk2bCcL2HuPnVzRUyF+1tnEZOeMCLmxROeTTrYKuyOGnrWZa4XsSMxdETVuit2BNGKjYRHPWGqYswdjdqsF1mOfGNs1oXS64kd0f0/tdymbwPKr9vVVLRgt86WsJzzbLMUs5OHBoyb1t7gX3rQkfa1xTv9Aia0MSrLoR7xFvEB2oIvMf1HTS6fQF9v6WiiP9v0j3AdNH5VBF7MhyfJ88moD369yyFgTOC6STA5FYNK2EKwT3Q9gzTPXrmdQySGqQygdVHgE8AnwEcAKycC7AE8ABWAGuAcwAfIAD4CrABCAEigCnABcAM4BJgDnAF8AHgOp8+cA4pYoLIEHeIN3hO5/RmVbqnZXXxXt2l5YWh1hy3UtEMp5TcNUpmldSI1TIafGXoxbJumVaz1WiZhtms1UvLVVIKg6jsq129Ul6V79/7FZUD9+OXVnel503J3ZWmGZeowC+r24oQhGFYCuP1F1I1JKteWqVOydHEyLevMPY5tXSgLikRRN59M8SP0JXfAEjeUDz5al0o9LBa4+etNXyptew+GIzQ7hu0t40/lrdUuL2jpth/T1s6DP8mxHP6bJsWOhq8uJuN0gl1I2UTKVGkjJVorLhjZTNWzji9VjbrTMWCABpgUIdV7xKwCRCDMAG4AUhxi0+YCbaRffzCc0NITkDR4CU3xD21z54X7/DFdD7DsQy5KR4cXiBbx90jDHyIv4o9alhA9QtqhLJDxEEhsakBfnsXlBhN4XGLrRBTAodvr2jTMOD4N7TZ1OEC+Jw0IfiQNhsEuAH3A6przqxBvl85aQluD+9zb4yxHBexnBQUvqd6E8TTQnJUxDulJsxPggVpYNi1XNm2CqqJshZivZCYhcNZ7tCgf//5l6CWWGPvx1NjVEz/vnik9SgMTuHjEEc6HUzV+QfzaDVxfmqDY/B2Ait88wwoaRhENxt1swH+i60Oef3xcSp4/wA0zmrY&#10;&#10;&lt;/EFOFEX&gt;">
            <a:extLst>
              <a:ext uri="{FF2B5EF4-FFF2-40B4-BE49-F238E27FC236}">
                <a16:creationId xmlns:a16="http://schemas.microsoft.com/office/drawing/2014/main" id="{B663DAD9-2BB6-E7C0-F7DE-8E3A52B299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545" y="2874879"/>
            <a:ext cx="2970690" cy="12078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C1CC4CA8-6C98-4090-1BB3-531E21A7D83C}"/>
              </a:ext>
            </a:extLst>
          </p:cNvPr>
          <p:cNvSpPr>
            <a:spLocks noChangeArrowheads="1"/>
          </p:cNvSpPr>
          <p:nvPr/>
        </p:nvSpPr>
        <p:spPr bwMode="auto">
          <a:xfrm>
            <a:off x="154004" y="330454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sp>
        <p:nvSpPr>
          <p:cNvPr id="6" name="Title 1">
            <a:extLst>
              <a:ext uri="{FF2B5EF4-FFF2-40B4-BE49-F238E27FC236}">
                <a16:creationId xmlns:a16="http://schemas.microsoft.com/office/drawing/2014/main" id="{0304EC4A-1182-8075-F24B-3B847330AA32}"/>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accent6"/>
                </a:solidFill>
                <a:latin typeface="Arial" panose="020B0604020202020204" pitchFamily="34" charset="0"/>
                <a:ea typeface="Times New Roman" panose="02020603050405020304" pitchFamily="18" charset="0"/>
              </a:rPr>
              <a:t>Annuities</a:t>
            </a:r>
            <a:endParaRPr lang="en-ZA" sz="3200" dirty="0">
              <a:solidFill>
                <a:schemeClr val="accent6"/>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257145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EF29FA5-0E28-D531-8F2D-7C9B1570FCE5}"/>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accent6"/>
                </a:solidFill>
                <a:latin typeface="Arial" panose="020B0604020202020204" pitchFamily="34" charset="0"/>
                <a:ea typeface="Times New Roman" panose="02020603050405020304" pitchFamily="18" charset="0"/>
              </a:rPr>
              <a:t>Annuities</a:t>
            </a:r>
            <a:endParaRPr lang="en-ZA" sz="3200" dirty="0">
              <a:solidFill>
                <a:schemeClr val="accent6"/>
              </a:solidFill>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254B3BCC-7214-EE39-B2E8-5C8D7B4F3903}"/>
              </a:ext>
            </a:extLst>
          </p:cNvPr>
          <p:cNvSpPr txBox="1"/>
          <p:nvPr/>
        </p:nvSpPr>
        <p:spPr>
          <a:xfrm>
            <a:off x="260684" y="983191"/>
            <a:ext cx="12001901" cy="646331"/>
          </a:xfrm>
          <a:prstGeom prst="rect">
            <a:avLst/>
          </a:prstGeom>
          <a:noFill/>
        </p:spPr>
        <p:txBody>
          <a:bodyPr wrap="square">
            <a:spAutoFit/>
          </a:bodyPr>
          <a:lstStyle/>
          <a:p>
            <a:pPr lvl="0" rtl="0"/>
            <a:r>
              <a:rPr lang="en-US" sz="1800" dirty="0">
                <a:effectLst/>
                <a:latin typeface="Arial" panose="020B0604020202020204" pitchFamily="34" charset="0"/>
                <a:ea typeface="Times New Roman" panose="02020603050405020304" pitchFamily="18" charset="0"/>
              </a:rPr>
              <a:t>I wish to raise R25 000 over a 7-year period making monthly payments. How much must I invest each month if interest is paid at 14% per annum compounded monthly?</a:t>
            </a:r>
            <a:endParaRPr lang="en-ZA" sz="1800" dirty="0">
              <a:effectLst/>
              <a:latin typeface="Times New Roman" panose="02020603050405020304" pitchFamily="18" charset="0"/>
              <a:ea typeface="Times New Roman" panose="02020603050405020304" pitchFamily="18" charset="0"/>
            </a:endParaRPr>
          </a:p>
        </p:txBody>
      </p:sp>
      <p:pic>
        <p:nvPicPr>
          <p:cNvPr id="7" name="Picture 6" descr="&lt;EFOFEX&gt;&#10;id:fxe{72c17cdb-f174-4475-83ea-be79efaa149b}&#10;&#10;FXData:AAANB3icxVd7c9o4EP8qLjNMYWJjyzbgEMSMeeVFCKH0eb3OGGOwi40dowTSpjP9977mfZKTtWu3vTzu/usA+a12tQ+tViulfT/1XNq+P+E/oLrUuO+0721KMhjTWRB5W2ns7aRpHDkbmeiyQuS6bGqa/NhHqF1STZbgq9frGeeczjLoUa0mxsOcGOREPyeOc+IsJ05z4iQnRpQIvKBaBhOwfpVB9sms5QvqUxNUFfJLBMegM6AYzww8geNceUCHP2VjSB2wjWsRzG4G4PT8Sb35s3qjJ/XcZ/UuntRbPKs3flIvelbPhmx3f6SZc/iem01eEVYDZO0X/cve7P1kIJ3MLkbS5HV3dNqTSoqqvjV6qtqf9UFg1jRVHYxLUslnLGmp6m63q+2MWpyu1NlUnQ56is+i0NTULUsDl9UWbFHqtDMe/+s5i0478pgjbZzIo6VrPsVn3p6VJDfeMG/DaImUJBUnub6Tbj3Ou2FLxRL8LbsLPYndJVw7U1Td7bbUSWQpDKSv0s4PmKdsE8f1WlKSesoudZIj6ZufcqHvBSuftSSS7I+keZwuvFTZBQvmtySNzwmD2s3G9T137S1archJ116mhXG1pNJHvUG0Esz8r3l6Nq+timg7bRUWPo8Xd5Jg0ZK05POVpRMF4V3rpZ0GTvjyCJjb4IvXIlbCcLyDuPnRzSdkJlqbOI2c8IgnNymM8mhWwUZhcdLSslXieB4zFke/sEJvyX5hpMKJ4CjXTJmHsbtWgs0iWxN3nOW6GPJJpc6Q7v+oVMhBUP20UUhVDf5sq8nvCkava5qGAfFuZqpEr36yzCwuHP7O6PZUxKdK0tPx/dbwpi9efIUQn8vgNxGjmpVxVtPZkYaOk/cle46NyYWWY7+l2LSH0GUM7OVCuEO8QbyjusA9jm+hk9lX0Ng2VJyS/3eV3cH1ofFrQ/hkeD+ePbji7OG/L0u4UYZw/QgwuFaznjCZoA/UvcDlnjywOgKJCUsZw+gdwHuADwAOAGbOBVgAeABLgBXAJYAPEAB8BlgDhAARwATgCmAK8ApgBvAa4A3A2/x6gX1IERNEhrhFvMZ9uqTXy/KeVpT5gbJNK3NdMR23WlV1p5zcNstGjZikfqg3+UjXimGjbtStw+ahoRuW2Sgvlkk5DKKKr3S0amVZ2R/4VYUDt+OXl7flh12HmytPMi5RgF9RNlUhCMOwHMarj6SmS/VGeZk6ZUcVd7r9GmOfUV71gnpFiSDy6psivoOq/AJA8oLii6+Jq9PuYrZGD0tr8Fhp2T1QGKLeFyhvG19DN1SYvaWG8L+jhxrc7hbEc/7AzSEa6j/qzUbpmLqRvI7kKJJHcjSS3ZG8HskXnF7J61U2pQ4BNEGhAaPuK0ALIAZhAnANkKKL97gSLCP79JH3pJCcwUSdp1wX59S+eJi840eX8wG2ZcBVcePwANkaeo8w8AE+e7pZ8xVUr6CGKDtG7BcSm+pgt3tFiW4JixsshZgS2Hx7SS1dh+1fU8vS4AD4nDQg+JBaTQLcgNuBqSvONGG9nzlZh6cXnufuCGM5LWI5Kyh8MHfHiOeF5KSId0IN6J8EE9LEsM18sl0vKAtlh4iNQmIUBqe5QZ3+/f0vQS0wx96Pt+Sw6P498QrvUmicYvHH2NJpf6LM3hgny7HzUxmcgrUzGOGjtk9JUydEa1iGBfYLV8c8//jfh+D9A7coAs0=&#10;&#10;&lt;/EFOFEX&gt;">
            <a:extLst>
              <a:ext uri="{FF2B5EF4-FFF2-40B4-BE49-F238E27FC236}">
                <a16:creationId xmlns:a16="http://schemas.microsoft.com/office/drawing/2014/main" id="{196E42ED-E85E-E277-9B99-09D5B974534B}"/>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497305" y="1984410"/>
            <a:ext cx="3285424" cy="4024960"/>
          </a:xfrm>
          <a:prstGeom prst="rect">
            <a:avLst/>
          </a:prstGeom>
        </p:spPr>
      </p:pic>
      <p:sp>
        <p:nvSpPr>
          <p:cNvPr id="8" name="Rectangle 7">
            <a:extLst>
              <a:ext uri="{FF2B5EF4-FFF2-40B4-BE49-F238E27FC236}">
                <a16:creationId xmlns:a16="http://schemas.microsoft.com/office/drawing/2014/main" id="{1C11AFCB-27D4-3557-47C0-7B17CB2C6819}"/>
              </a:ext>
            </a:extLst>
          </p:cNvPr>
          <p:cNvSpPr/>
          <p:nvPr/>
        </p:nvSpPr>
        <p:spPr>
          <a:xfrm>
            <a:off x="404261" y="1890818"/>
            <a:ext cx="3465095" cy="8620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ectangle 8">
            <a:extLst>
              <a:ext uri="{FF2B5EF4-FFF2-40B4-BE49-F238E27FC236}">
                <a16:creationId xmlns:a16="http://schemas.microsoft.com/office/drawing/2014/main" id="{5D682F2E-7DF1-7FD4-5B3B-FA837E3D76AE}"/>
              </a:ext>
            </a:extLst>
          </p:cNvPr>
          <p:cNvSpPr/>
          <p:nvPr/>
        </p:nvSpPr>
        <p:spPr>
          <a:xfrm>
            <a:off x="404261" y="2752825"/>
            <a:ext cx="3465095" cy="150154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Rectangle 9">
            <a:extLst>
              <a:ext uri="{FF2B5EF4-FFF2-40B4-BE49-F238E27FC236}">
                <a16:creationId xmlns:a16="http://schemas.microsoft.com/office/drawing/2014/main" id="{D55016AF-D623-089D-72A8-AEE139D90149}"/>
              </a:ext>
            </a:extLst>
          </p:cNvPr>
          <p:cNvSpPr/>
          <p:nvPr/>
        </p:nvSpPr>
        <p:spPr>
          <a:xfrm>
            <a:off x="404261" y="4254367"/>
            <a:ext cx="3465095" cy="138603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Rectangle 10">
            <a:extLst>
              <a:ext uri="{FF2B5EF4-FFF2-40B4-BE49-F238E27FC236}">
                <a16:creationId xmlns:a16="http://schemas.microsoft.com/office/drawing/2014/main" id="{CC3A453B-846F-F518-8F45-A3CE5EE6966D}"/>
              </a:ext>
            </a:extLst>
          </p:cNvPr>
          <p:cNvSpPr/>
          <p:nvPr/>
        </p:nvSpPr>
        <p:spPr>
          <a:xfrm>
            <a:off x="404261" y="5640405"/>
            <a:ext cx="3465095" cy="46255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 name="Picture 1" descr="A green square with a white x&#10;&#10;Description automatically generated">
            <a:extLst>
              <a:ext uri="{FF2B5EF4-FFF2-40B4-BE49-F238E27FC236}">
                <a16:creationId xmlns:a16="http://schemas.microsoft.com/office/drawing/2014/main" id="{E1889D3E-C138-2799-FF56-4C20FA766F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21650" y="5497465"/>
            <a:ext cx="1181100" cy="1111624"/>
          </a:xfrm>
          <a:prstGeom prst="rect">
            <a:avLst/>
          </a:prstGeom>
        </p:spPr>
      </p:pic>
    </p:spTree>
    <p:extLst>
      <p:ext uri="{BB962C8B-B14F-4D97-AF65-F5344CB8AC3E}">
        <p14:creationId xmlns:p14="http://schemas.microsoft.com/office/powerpoint/2010/main" val="394481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6B8F9-BE0B-D007-8578-B97AC21259AC}"/>
              </a:ext>
            </a:extLst>
          </p:cNvPr>
          <p:cNvSpPr>
            <a:spLocks noGrp="1"/>
          </p:cNvSpPr>
          <p:nvPr>
            <p:ph type="title"/>
          </p:nvPr>
        </p:nvSpPr>
        <p:spPr>
          <a:xfrm>
            <a:off x="867146" y="-198143"/>
            <a:ext cx="10515600" cy="1325563"/>
          </a:xfrm>
        </p:spPr>
        <p:txBody>
          <a:bodyPr/>
          <a:lstStyle/>
          <a:p>
            <a:r>
              <a:rPr lang="en-US" dirty="0"/>
              <a:t>% - the SI unit of fractions!</a:t>
            </a:r>
            <a:endParaRPr lang="en-ZA" dirty="0"/>
          </a:p>
        </p:txBody>
      </p:sp>
      <p:graphicFrame>
        <p:nvGraphicFramePr>
          <p:cNvPr id="4" name="Table 3">
            <a:extLst>
              <a:ext uri="{FF2B5EF4-FFF2-40B4-BE49-F238E27FC236}">
                <a16:creationId xmlns:a16="http://schemas.microsoft.com/office/drawing/2014/main" id="{35E24225-1491-6093-0B4E-D6ED7CA9A598}"/>
              </a:ext>
            </a:extLst>
          </p:cNvPr>
          <p:cNvGraphicFramePr>
            <a:graphicFrameLocks noGrp="1"/>
          </p:cNvGraphicFramePr>
          <p:nvPr>
            <p:extLst>
              <p:ext uri="{D42A27DB-BD31-4B8C-83A1-F6EECF244321}">
                <p14:modId xmlns:p14="http://schemas.microsoft.com/office/powerpoint/2010/main" val="1009575115"/>
              </p:ext>
            </p:extLst>
          </p:nvPr>
        </p:nvGraphicFramePr>
        <p:xfrm>
          <a:off x="3431857" y="1690688"/>
          <a:ext cx="3140393" cy="4644000"/>
        </p:xfrm>
        <a:graphic>
          <a:graphicData uri="http://schemas.openxmlformats.org/drawingml/2006/table">
            <a:tbl>
              <a:tblPr firstRow="1" firstCol="1" bandRow="1">
                <a:tableStyleId>{5940675A-B579-460E-94D1-54222C63F5DA}</a:tableStyleId>
              </a:tblPr>
              <a:tblGrid>
                <a:gridCol w="1964727">
                  <a:extLst>
                    <a:ext uri="{9D8B030D-6E8A-4147-A177-3AD203B41FA5}">
                      <a16:colId xmlns:a16="http://schemas.microsoft.com/office/drawing/2014/main" val="952191108"/>
                    </a:ext>
                  </a:extLst>
                </a:gridCol>
                <a:gridCol w="1175666">
                  <a:extLst>
                    <a:ext uri="{9D8B030D-6E8A-4147-A177-3AD203B41FA5}">
                      <a16:colId xmlns:a16="http://schemas.microsoft.com/office/drawing/2014/main" val="2442900050"/>
                    </a:ext>
                  </a:extLst>
                </a:gridCol>
              </a:tblGrid>
              <a:tr h="387000">
                <a:tc>
                  <a:txBody>
                    <a:bodyPr/>
                    <a:lstStyle/>
                    <a:p>
                      <a:pPr algn="ctr"/>
                      <a:r>
                        <a:rPr lang="en-US" sz="1800" dirty="0">
                          <a:effectLst/>
                        </a:rPr>
                        <a:t>Decimal</a:t>
                      </a:r>
                      <a:endParaRPr lang="en-ZA"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rgbClr val="FFFF00"/>
                    </a:solidFill>
                  </a:tcPr>
                </a:tc>
                <a:tc>
                  <a:txBody>
                    <a:bodyPr/>
                    <a:lstStyle/>
                    <a:p>
                      <a:pPr algn="ctr"/>
                      <a:r>
                        <a:rPr lang="en-US" sz="1800" dirty="0">
                          <a:effectLst/>
                        </a:rPr>
                        <a:t>%</a:t>
                      </a:r>
                      <a:endParaRPr lang="en-ZA"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rgbClr val="FFFF00"/>
                    </a:solidFill>
                  </a:tcPr>
                </a:tc>
                <a:extLst>
                  <a:ext uri="{0D108BD9-81ED-4DB2-BD59-A6C34878D82A}">
                    <a16:rowId xmlns:a16="http://schemas.microsoft.com/office/drawing/2014/main" val="1808197048"/>
                  </a:ext>
                </a:extLst>
              </a:tr>
              <a:tr h="387000">
                <a:tc>
                  <a:txBody>
                    <a:bodyPr/>
                    <a:lstStyle/>
                    <a:p>
                      <a:pPr algn="ctr"/>
                      <a:r>
                        <a:rPr lang="en-US" sz="1800" dirty="0">
                          <a:effectLst/>
                        </a:rPr>
                        <a:t>0,06</a:t>
                      </a:r>
                      <a:endParaRPr lang="en-ZA"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r>
                        <a:rPr lang="en-US" sz="1800" dirty="0">
                          <a:effectLst/>
                        </a:rPr>
                        <a:t> </a:t>
                      </a:r>
                      <a:endParaRPr lang="en-ZA"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622533457"/>
                  </a:ext>
                </a:extLst>
              </a:tr>
              <a:tr h="387000">
                <a:tc>
                  <a:txBody>
                    <a:bodyPr/>
                    <a:lstStyle/>
                    <a:p>
                      <a:pPr algn="ctr"/>
                      <a:r>
                        <a:rPr lang="en-US" sz="1800">
                          <a:effectLst/>
                        </a:rPr>
                        <a:t>0,6</a:t>
                      </a:r>
                      <a:endParaRPr lang="en-ZA"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r>
                        <a:rPr lang="en-US" sz="1800" dirty="0">
                          <a:effectLst/>
                        </a:rPr>
                        <a:t> </a:t>
                      </a:r>
                      <a:endParaRPr lang="en-ZA"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523575280"/>
                  </a:ext>
                </a:extLst>
              </a:tr>
              <a:tr h="387000">
                <a:tc>
                  <a:txBody>
                    <a:bodyPr/>
                    <a:lstStyle/>
                    <a:p>
                      <a:pPr algn="ctr"/>
                      <a:r>
                        <a:rPr lang="en-US" sz="1800">
                          <a:effectLst/>
                        </a:rPr>
                        <a:t>0,006</a:t>
                      </a:r>
                      <a:endParaRPr lang="en-ZA"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r>
                        <a:rPr lang="en-US" sz="1800">
                          <a:effectLst/>
                        </a:rPr>
                        <a:t> </a:t>
                      </a:r>
                      <a:endParaRPr lang="en-ZA"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423788139"/>
                  </a:ext>
                </a:extLst>
              </a:tr>
              <a:tr h="387000">
                <a:tc>
                  <a:txBody>
                    <a:bodyPr/>
                    <a:lstStyle/>
                    <a:p>
                      <a:pPr algn="ctr"/>
                      <a:r>
                        <a:rPr lang="en-US" sz="1800">
                          <a:effectLst/>
                        </a:rPr>
                        <a:t>1,06</a:t>
                      </a:r>
                      <a:endParaRPr lang="en-ZA"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r>
                        <a:rPr lang="en-US" sz="1800">
                          <a:effectLst/>
                        </a:rPr>
                        <a:t> </a:t>
                      </a:r>
                      <a:endParaRPr lang="en-ZA"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109439559"/>
                  </a:ext>
                </a:extLst>
              </a:tr>
              <a:tr h="387000">
                <a:tc>
                  <a:txBody>
                    <a:bodyPr/>
                    <a:lstStyle/>
                    <a:p>
                      <a:pPr algn="ctr"/>
                      <a:r>
                        <a:rPr lang="en-US" sz="1800">
                          <a:effectLst/>
                        </a:rPr>
                        <a:t>0,94</a:t>
                      </a:r>
                      <a:endParaRPr lang="en-ZA"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r>
                        <a:rPr lang="en-US" sz="1800">
                          <a:effectLst/>
                        </a:rPr>
                        <a:t> </a:t>
                      </a:r>
                      <a:endParaRPr lang="en-ZA"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898670799"/>
                  </a:ext>
                </a:extLst>
              </a:tr>
              <a:tr h="387000">
                <a:tc>
                  <a:txBody>
                    <a:bodyPr/>
                    <a:lstStyle/>
                    <a:p>
                      <a:pPr algn="ctr"/>
                      <a:r>
                        <a:rPr lang="en-US" sz="1800">
                          <a:effectLst/>
                        </a:rPr>
                        <a:t> </a:t>
                      </a:r>
                      <a:endParaRPr lang="en-ZA"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r>
                        <a:rPr lang="en-US" sz="1800">
                          <a:effectLst/>
                        </a:rPr>
                        <a:t>8%</a:t>
                      </a:r>
                      <a:endParaRPr lang="en-ZA"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858036240"/>
                  </a:ext>
                </a:extLst>
              </a:tr>
              <a:tr h="387000">
                <a:tc>
                  <a:txBody>
                    <a:bodyPr/>
                    <a:lstStyle/>
                    <a:p>
                      <a:pPr algn="ctr"/>
                      <a:r>
                        <a:rPr lang="en-US" sz="1800">
                          <a:effectLst/>
                        </a:rPr>
                        <a:t> </a:t>
                      </a:r>
                      <a:endParaRPr lang="en-ZA"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r>
                        <a:rPr lang="en-US" sz="1800">
                          <a:effectLst/>
                        </a:rPr>
                        <a:t>80%</a:t>
                      </a:r>
                      <a:endParaRPr lang="en-ZA"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20889549"/>
                  </a:ext>
                </a:extLst>
              </a:tr>
              <a:tr h="387000">
                <a:tc>
                  <a:txBody>
                    <a:bodyPr/>
                    <a:lstStyle/>
                    <a:p>
                      <a:pPr algn="ctr"/>
                      <a:endParaRPr lang="en-ZA"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r>
                        <a:rPr lang="en-US" sz="1800" dirty="0">
                          <a:effectLst/>
                        </a:rPr>
                        <a:t>0,8%</a:t>
                      </a:r>
                      <a:endParaRPr lang="en-ZA"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290730796"/>
                  </a:ext>
                </a:extLst>
              </a:tr>
              <a:tr h="387000">
                <a:tc>
                  <a:txBody>
                    <a:bodyPr/>
                    <a:lstStyle/>
                    <a:p>
                      <a:pPr algn="ctr"/>
                      <a:r>
                        <a:rPr lang="en-US" sz="1800">
                          <a:effectLst/>
                        </a:rPr>
                        <a:t> </a:t>
                      </a:r>
                      <a:endParaRPr lang="en-ZA"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r>
                        <a:rPr lang="en-US" sz="1800">
                          <a:effectLst/>
                        </a:rPr>
                        <a:t>108%</a:t>
                      </a:r>
                      <a:endParaRPr lang="en-ZA"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476432851"/>
                  </a:ext>
                </a:extLst>
              </a:tr>
              <a:tr h="387000">
                <a:tc>
                  <a:txBody>
                    <a:bodyPr/>
                    <a:lstStyle/>
                    <a:p>
                      <a:pPr algn="ctr"/>
                      <a:r>
                        <a:rPr lang="en-US" sz="1800">
                          <a:effectLst/>
                        </a:rPr>
                        <a:t> </a:t>
                      </a:r>
                      <a:endParaRPr lang="en-ZA"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r>
                        <a:rPr lang="en-US" sz="1800">
                          <a:effectLst/>
                        </a:rPr>
                        <a:t>92%</a:t>
                      </a:r>
                      <a:endParaRPr lang="en-ZA"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224943490"/>
                  </a:ext>
                </a:extLst>
              </a:tr>
              <a:tr h="387000">
                <a:tc>
                  <a:txBody>
                    <a:bodyPr/>
                    <a:lstStyle/>
                    <a:p>
                      <a:pPr algn="ctr"/>
                      <a:r>
                        <a:rPr lang="en-US" sz="1800" dirty="0">
                          <a:effectLst/>
                        </a:rPr>
                        <a:t> </a:t>
                      </a:r>
                      <a:endParaRPr lang="en-ZA"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r>
                        <a:rPr lang="en-US" sz="1800" dirty="0">
                          <a:effectLst/>
                        </a:rPr>
                        <a:t>500%</a:t>
                      </a:r>
                      <a:endParaRPr lang="en-ZA"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704740546"/>
                  </a:ext>
                </a:extLst>
              </a:tr>
            </a:tbl>
          </a:graphicData>
        </a:graphic>
      </p:graphicFrame>
      <p:sp>
        <p:nvSpPr>
          <p:cNvPr id="5" name="TextBox 4">
            <a:extLst>
              <a:ext uri="{FF2B5EF4-FFF2-40B4-BE49-F238E27FC236}">
                <a16:creationId xmlns:a16="http://schemas.microsoft.com/office/drawing/2014/main" id="{DFE58BD8-6F00-AC63-8316-E1DEB6BEDE9F}"/>
              </a:ext>
            </a:extLst>
          </p:cNvPr>
          <p:cNvSpPr txBox="1"/>
          <p:nvPr/>
        </p:nvSpPr>
        <p:spPr>
          <a:xfrm>
            <a:off x="5784786" y="2098307"/>
            <a:ext cx="498855" cy="369332"/>
          </a:xfrm>
          <a:prstGeom prst="rect">
            <a:avLst/>
          </a:prstGeom>
          <a:noFill/>
        </p:spPr>
        <p:txBody>
          <a:bodyPr wrap="none" rtlCol="0">
            <a:spAutoFit/>
          </a:bodyPr>
          <a:lstStyle/>
          <a:p>
            <a:r>
              <a:rPr lang="en-US" dirty="0"/>
              <a:t>6%</a:t>
            </a:r>
            <a:endParaRPr lang="en-ZA" dirty="0"/>
          </a:p>
        </p:txBody>
      </p:sp>
      <p:sp>
        <p:nvSpPr>
          <p:cNvPr id="6" name="TextBox 5">
            <a:extLst>
              <a:ext uri="{FF2B5EF4-FFF2-40B4-BE49-F238E27FC236}">
                <a16:creationId xmlns:a16="http://schemas.microsoft.com/office/drawing/2014/main" id="{ECB6EBF4-71CB-9DFF-79BB-9B804893503D}"/>
              </a:ext>
            </a:extLst>
          </p:cNvPr>
          <p:cNvSpPr txBox="1"/>
          <p:nvPr/>
        </p:nvSpPr>
        <p:spPr>
          <a:xfrm>
            <a:off x="5755911" y="2467639"/>
            <a:ext cx="622286" cy="369332"/>
          </a:xfrm>
          <a:prstGeom prst="rect">
            <a:avLst/>
          </a:prstGeom>
          <a:noFill/>
        </p:spPr>
        <p:txBody>
          <a:bodyPr wrap="none" rtlCol="0">
            <a:spAutoFit/>
          </a:bodyPr>
          <a:lstStyle/>
          <a:p>
            <a:r>
              <a:rPr lang="en-US" dirty="0"/>
              <a:t>60%</a:t>
            </a:r>
            <a:endParaRPr lang="en-ZA" dirty="0"/>
          </a:p>
        </p:txBody>
      </p:sp>
      <p:sp>
        <p:nvSpPr>
          <p:cNvPr id="7" name="TextBox 6">
            <a:extLst>
              <a:ext uri="{FF2B5EF4-FFF2-40B4-BE49-F238E27FC236}">
                <a16:creationId xmlns:a16="http://schemas.microsoft.com/office/drawing/2014/main" id="{CB285871-30CF-3C5B-ECAF-55C3508A2198}"/>
              </a:ext>
            </a:extLst>
          </p:cNvPr>
          <p:cNvSpPr txBox="1"/>
          <p:nvPr/>
        </p:nvSpPr>
        <p:spPr>
          <a:xfrm>
            <a:off x="5755911" y="2872776"/>
            <a:ext cx="688009" cy="369332"/>
          </a:xfrm>
          <a:prstGeom prst="rect">
            <a:avLst/>
          </a:prstGeom>
          <a:noFill/>
        </p:spPr>
        <p:txBody>
          <a:bodyPr wrap="none" rtlCol="0">
            <a:spAutoFit/>
          </a:bodyPr>
          <a:lstStyle/>
          <a:p>
            <a:r>
              <a:rPr lang="en-US" dirty="0"/>
              <a:t>0,6%</a:t>
            </a:r>
            <a:endParaRPr lang="en-ZA" dirty="0"/>
          </a:p>
        </p:txBody>
      </p:sp>
      <p:sp>
        <p:nvSpPr>
          <p:cNvPr id="8" name="TextBox 7">
            <a:extLst>
              <a:ext uri="{FF2B5EF4-FFF2-40B4-BE49-F238E27FC236}">
                <a16:creationId xmlns:a16="http://schemas.microsoft.com/office/drawing/2014/main" id="{D349C2B1-2548-76DF-2E90-040FCB9AA538}"/>
              </a:ext>
            </a:extLst>
          </p:cNvPr>
          <p:cNvSpPr txBox="1"/>
          <p:nvPr/>
        </p:nvSpPr>
        <p:spPr>
          <a:xfrm>
            <a:off x="5707786" y="3280395"/>
            <a:ext cx="745717" cy="369332"/>
          </a:xfrm>
          <a:prstGeom prst="rect">
            <a:avLst/>
          </a:prstGeom>
          <a:noFill/>
        </p:spPr>
        <p:txBody>
          <a:bodyPr wrap="none" rtlCol="0">
            <a:spAutoFit/>
          </a:bodyPr>
          <a:lstStyle/>
          <a:p>
            <a:r>
              <a:rPr lang="en-US" dirty="0"/>
              <a:t>106%</a:t>
            </a:r>
            <a:endParaRPr lang="en-ZA" dirty="0"/>
          </a:p>
        </p:txBody>
      </p:sp>
      <p:sp>
        <p:nvSpPr>
          <p:cNvPr id="10" name="TextBox 9">
            <a:extLst>
              <a:ext uri="{FF2B5EF4-FFF2-40B4-BE49-F238E27FC236}">
                <a16:creationId xmlns:a16="http://schemas.microsoft.com/office/drawing/2014/main" id="{CD803F79-E04D-8A9E-197B-865B5963868F}"/>
              </a:ext>
            </a:extLst>
          </p:cNvPr>
          <p:cNvSpPr txBox="1"/>
          <p:nvPr/>
        </p:nvSpPr>
        <p:spPr>
          <a:xfrm>
            <a:off x="5755911" y="3654175"/>
            <a:ext cx="622286" cy="369332"/>
          </a:xfrm>
          <a:prstGeom prst="rect">
            <a:avLst/>
          </a:prstGeom>
          <a:noFill/>
        </p:spPr>
        <p:txBody>
          <a:bodyPr wrap="none" rtlCol="0">
            <a:spAutoFit/>
          </a:bodyPr>
          <a:lstStyle/>
          <a:p>
            <a:r>
              <a:rPr lang="en-US" dirty="0"/>
              <a:t>94%</a:t>
            </a:r>
            <a:endParaRPr lang="en-ZA" dirty="0"/>
          </a:p>
        </p:txBody>
      </p:sp>
      <p:sp>
        <p:nvSpPr>
          <p:cNvPr id="11" name="TextBox 10">
            <a:extLst>
              <a:ext uri="{FF2B5EF4-FFF2-40B4-BE49-F238E27FC236}">
                <a16:creationId xmlns:a16="http://schemas.microsoft.com/office/drawing/2014/main" id="{621A4982-01FD-FA7C-8DD1-9E07E35A0E2B}"/>
              </a:ext>
            </a:extLst>
          </p:cNvPr>
          <p:cNvSpPr txBox="1"/>
          <p:nvPr/>
        </p:nvSpPr>
        <p:spPr>
          <a:xfrm>
            <a:off x="4131754" y="4012688"/>
            <a:ext cx="620683" cy="369332"/>
          </a:xfrm>
          <a:prstGeom prst="rect">
            <a:avLst/>
          </a:prstGeom>
          <a:noFill/>
        </p:spPr>
        <p:txBody>
          <a:bodyPr wrap="none" rtlCol="0">
            <a:spAutoFit/>
          </a:bodyPr>
          <a:lstStyle/>
          <a:p>
            <a:r>
              <a:rPr lang="en-US" dirty="0"/>
              <a:t>0,08</a:t>
            </a:r>
            <a:endParaRPr lang="en-ZA" dirty="0"/>
          </a:p>
        </p:txBody>
      </p:sp>
      <p:sp>
        <p:nvSpPr>
          <p:cNvPr id="12" name="TextBox 11">
            <a:extLst>
              <a:ext uri="{FF2B5EF4-FFF2-40B4-BE49-F238E27FC236}">
                <a16:creationId xmlns:a16="http://schemas.microsoft.com/office/drawing/2014/main" id="{F0B10D47-9013-97FE-9925-AD2894954F68}"/>
              </a:ext>
            </a:extLst>
          </p:cNvPr>
          <p:cNvSpPr txBox="1"/>
          <p:nvPr/>
        </p:nvSpPr>
        <p:spPr>
          <a:xfrm>
            <a:off x="4131754" y="4382020"/>
            <a:ext cx="497252" cy="369332"/>
          </a:xfrm>
          <a:prstGeom prst="rect">
            <a:avLst/>
          </a:prstGeom>
          <a:noFill/>
        </p:spPr>
        <p:txBody>
          <a:bodyPr wrap="none" rtlCol="0">
            <a:spAutoFit/>
          </a:bodyPr>
          <a:lstStyle/>
          <a:p>
            <a:r>
              <a:rPr lang="en-US" dirty="0"/>
              <a:t>0,8</a:t>
            </a:r>
            <a:endParaRPr lang="en-ZA" dirty="0"/>
          </a:p>
        </p:txBody>
      </p:sp>
      <p:sp>
        <p:nvSpPr>
          <p:cNvPr id="13" name="TextBox 12">
            <a:extLst>
              <a:ext uri="{FF2B5EF4-FFF2-40B4-BE49-F238E27FC236}">
                <a16:creationId xmlns:a16="http://schemas.microsoft.com/office/drawing/2014/main" id="{F714D1CA-C254-FD76-9447-89778E6F3F27}"/>
              </a:ext>
            </a:extLst>
          </p:cNvPr>
          <p:cNvSpPr txBox="1"/>
          <p:nvPr/>
        </p:nvSpPr>
        <p:spPr>
          <a:xfrm>
            <a:off x="4131754" y="5183034"/>
            <a:ext cx="620683" cy="369332"/>
          </a:xfrm>
          <a:prstGeom prst="rect">
            <a:avLst/>
          </a:prstGeom>
          <a:noFill/>
        </p:spPr>
        <p:txBody>
          <a:bodyPr wrap="none" rtlCol="0">
            <a:spAutoFit/>
          </a:bodyPr>
          <a:lstStyle/>
          <a:p>
            <a:r>
              <a:rPr lang="en-US" dirty="0"/>
              <a:t>1,08</a:t>
            </a:r>
            <a:endParaRPr lang="en-ZA" dirty="0"/>
          </a:p>
        </p:txBody>
      </p:sp>
      <p:sp>
        <p:nvSpPr>
          <p:cNvPr id="14" name="TextBox 13">
            <a:extLst>
              <a:ext uri="{FF2B5EF4-FFF2-40B4-BE49-F238E27FC236}">
                <a16:creationId xmlns:a16="http://schemas.microsoft.com/office/drawing/2014/main" id="{A659CEDE-D61C-A954-1F74-25345AEF0086}"/>
              </a:ext>
            </a:extLst>
          </p:cNvPr>
          <p:cNvSpPr txBox="1"/>
          <p:nvPr/>
        </p:nvSpPr>
        <p:spPr>
          <a:xfrm>
            <a:off x="4131754" y="5552366"/>
            <a:ext cx="620683" cy="369332"/>
          </a:xfrm>
          <a:prstGeom prst="rect">
            <a:avLst/>
          </a:prstGeom>
          <a:noFill/>
        </p:spPr>
        <p:txBody>
          <a:bodyPr wrap="none" rtlCol="0">
            <a:spAutoFit/>
          </a:bodyPr>
          <a:lstStyle/>
          <a:p>
            <a:r>
              <a:rPr lang="en-US" dirty="0"/>
              <a:t>0,92</a:t>
            </a:r>
            <a:endParaRPr lang="en-ZA" dirty="0"/>
          </a:p>
        </p:txBody>
      </p:sp>
      <p:sp>
        <p:nvSpPr>
          <p:cNvPr id="15" name="TextBox 14">
            <a:extLst>
              <a:ext uri="{FF2B5EF4-FFF2-40B4-BE49-F238E27FC236}">
                <a16:creationId xmlns:a16="http://schemas.microsoft.com/office/drawing/2014/main" id="{3EE44644-B761-E8AB-D942-B052A2D97FDE}"/>
              </a:ext>
            </a:extLst>
          </p:cNvPr>
          <p:cNvSpPr txBox="1"/>
          <p:nvPr/>
        </p:nvSpPr>
        <p:spPr>
          <a:xfrm>
            <a:off x="4266504" y="5965356"/>
            <a:ext cx="308098" cy="369332"/>
          </a:xfrm>
          <a:prstGeom prst="rect">
            <a:avLst/>
          </a:prstGeom>
          <a:noFill/>
        </p:spPr>
        <p:txBody>
          <a:bodyPr wrap="none" rtlCol="0">
            <a:spAutoFit/>
          </a:bodyPr>
          <a:lstStyle/>
          <a:p>
            <a:r>
              <a:rPr lang="en-US" dirty="0"/>
              <a:t>5</a:t>
            </a:r>
            <a:endParaRPr lang="en-ZA" dirty="0"/>
          </a:p>
        </p:txBody>
      </p:sp>
      <p:sp>
        <p:nvSpPr>
          <p:cNvPr id="16" name="TextBox 15">
            <a:extLst>
              <a:ext uri="{FF2B5EF4-FFF2-40B4-BE49-F238E27FC236}">
                <a16:creationId xmlns:a16="http://schemas.microsoft.com/office/drawing/2014/main" id="{6FFE40DC-42C7-288A-4FE2-3283ACB33A2F}"/>
              </a:ext>
            </a:extLst>
          </p:cNvPr>
          <p:cNvSpPr txBox="1"/>
          <p:nvPr/>
        </p:nvSpPr>
        <p:spPr>
          <a:xfrm>
            <a:off x="4074004" y="4797980"/>
            <a:ext cx="744114" cy="369332"/>
          </a:xfrm>
          <a:prstGeom prst="rect">
            <a:avLst/>
          </a:prstGeom>
          <a:noFill/>
        </p:spPr>
        <p:txBody>
          <a:bodyPr wrap="none" rtlCol="0">
            <a:spAutoFit/>
          </a:bodyPr>
          <a:lstStyle/>
          <a:p>
            <a:r>
              <a:rPr lang="en-US" dirty="0"/>
              <a:t>0,008</a:t>
            </a:r>
            <a:endParaRPr lang="en-ZA" dirty="0"/>
          </a:p>
        </p:txBody>
      </p:sp>
      <p:sp>
        <p:nvSpPr>
          <p:cNvPr id="3" name="Title 1">
            <a:extLst>
              <a:ext uri="{FF2B5EF4-FFF2-40B4-BE49-F238E27FC236}">
                <a16:creationId xmlns:a16="http://schemas.microsoft.com/office/drawing/2014/main" id="{F4D41424-2C18-84B7-5505-5EFD5DABECB4}"/>
              </a:ext>
            </a:extLst>
          </p:cNvPr>
          <p:cNvSpPr txBox="1">
            <a:spLocks/>
          </p:cNvSpPr>
          <p:nvPr/>
        </p:nvSpPr>
        <p:spPr>
          <a:xfrm>
            <a:off x="809254" y="62242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t>Weather forecasters don’t say </a:t>
            </a:r>
            <a:r>
              <a:rPr lang="en-US" sz="2400" i="1" dirty="0"/>
              <a:t>“there’s a 37/58 chance of rain tomorrow!”</a:t>
            </a:r>
            <a:endParaRPr lang="en-ZA" sz="2400" i="1" dirty="0"/>
          </a:p>
        </p:txBody>
      </p:sp>
    </p:spTree>
    <p:extLst>
      <p:ext uri="{BB962C8B-B14F-4D97-AF65-F5344CB8AC3E}">
        <p14:creationId xmlns:p14="http://schemas.microsoft.com/office/powerpoint/2010/main" val="71634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0" grpId="0"/>
      <p:bldP spid="11" grpId="0"/>
      <p:bldP spid="12" grpId="0"/>
      <p:bldP spid="13" grpId="0"/>
      <p:bldP spid="14" grpId="0"/>
      <p:bldP spid="15" grpId="0"/>
      <p:bldP spid="16" grpId="0"/>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9FDE8C2-1708-293D-0DE1-9D0218875A8D}"/>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accent6"/>
                </a:solidFill>
                <a:latin typeface="Arial" panose="020B0604020202020204" pitchFamily="34" charset="0"/>
                <a:ea typeface="Times New Roman" panose="02020603050405020304" pitchFamily="18" charset="0"/>
              </a:rPr>
              <a:t>Annuities</a:t>
            </a:r>
            <a:endParaRPr lang="en-ZA" sz="3200" dirty="0">
              <a:solidFill>
                <a:schemeClr val="accent6"/>
              </a:solidFill>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C55A78F9-80E3-9447-6833-236C1608FEB3}"/>
              </a:ext>
            </a:extLst>
          </p:cNvPr>
          <p:cNvSpPr txBox="1"/>
          <p:nvPr/>
        </p:nvSpPr>
        <p:spPr>
          <a:xfrm>
            <a:off x="260684" y="819562"/>
            <a:ext cx="11665819" cy="646331"/>
          </a:xfrm>
          <a:prstGeom prst="rect">
            <a:avLst/>
          </a:prstGeom>
          <a:noFill/>
        </p:spPr>
        <p:txBody>
          <a:bodyPr wrap="square">
            <a:spAutoFit/>
          </a:bodyPr>
          <a:lstStyle/>
          <a:p>
            <a:pPr lvl="0" rtl="0"/>
            <a:r>
              <a:rPr lang="en-US" sz="1800" dirty="0">
                <a:effectLst/>
                <a:latin typeface="Arial" panose="020B0604020202020204" pitchFamily="34" charset="0"/>
                <a:ea typeface="Times New Roman" panose="02020603050405020304" pitchFamily="18" charset="0"/>
              </a:rPr>
              <a:t>How long (to the nearest quarter) will it take me to raise R60 000 if I make quarterly payments of R800 and interest is paid at 12% per annum compounded quarterly?</a:t>
            </a:r>
            <a:endParaRPr lang="en-ZA" sz="1800" dirty="0">
              <a:effectLst/>
              <a:latin typeface="Times New Roman" panose="02020603050405020304" pitchFamily="18" charset="0"/>
              <a:ea typeface="Times New Roman" panose="02020603050405020304" pitchFamily="18" charset="0"/>
            </a:endParaRPr>
          </a:p>
        </p:txBody>
      </p:sp>
      <p:pic>
        <p:nvPicPr>
          <p:cNvPr id="8" name="Picture 7" descr="&lt;EFOFEX&gt;&#10;id:fxe{40854621-8524-4e07-a204-cdac79dcdf73}&#10;&#10;FXData:AAAPHXicxVfpctpIEH4VhSoqsJbQDTJmXCUuXxhjQs7NpkoIgRR0WYyN7ThV+3dfc59kR9MtJVkfu/8A7K+nr/mmZzQz6jxMPZd0Ho7ZH0hdoj8cdh5souYwJrMg8jbC2NsK0yRyYlHVREkVTdFQFPGpLw+7IIoowE8zzVxzRmY59IjS4O1hIQwKoV8IR4VwWggnhXBcCCOicjwnSg4TyH6ZQ/7NsxUD6hMDQiX1FwZHEDMgyGcGPUHHRfCADH+qxpA4kBvHwpXdHKDTs2fj5i/GjZ6Nc1+MO382bvFi3PjZuOjFOBuq3f1RZqZhc25YmtjSDbB1XvUverOPk4FwPDsfCZO33dFJT6hIsvxe78lyf9YHg9FQZHkwrggVn9K0Lcvb7bax1RtJtpJnU3k66Ek+jUJDkTc0C1zaWNBF5bCT69h/z1kcdiKPOkLsRB6pXDEXn3q3tCK4SUy9mJKKWhFkdHJ9J9t4THdNl5LF9Rt6F3oCvUtZdB4ou5tN5TAVhTAQvglbP6CetEkd12sLaeZJ28xJD4TvfsaMvhesfNoW1PT2QJgn2cLLpG2woH5bUJhPGDSuY9f33LW3aLcjJ1t7eRTyaguVz1pTVSrg+V9+Wu7XkTnbw44MA58nizuBq0hFWDJ/aelEQXjXfm1ngRO+PgDlJrj32qqVUmxvgTd7dAuHPEU7TrLICQ9YcdMyKWOzCmKJJmlbyUeJ7XlCaRL9ogq9Jf1FkfFOuEa6otI8TNy1FMSLfEys47zWZZM5VQ6H5Pb3Wk3dC+pfYkmty8EfHTndFZmmwj7EUhROie1nmmwgL2jsmJxsESCm6CUtRd8hpxoj9Runk1NTC147ZPTtZ0rf91SSk/oS75BRTMJk9Tmn8eqVLmrmTql8K7jUcir17zsks0lEwVCEq2sno1624UzkfHPLd7p8o4dzqDit7DkeVy4cRPZ7gkf5EM4eHU94btwiXiPeEY3jLbZv4HyzL+G4iwnfO//fBecOLhUKu0zwPinemk4fXXzs4b+vUHDPGMKlhIPOolpmSkUV+8DYcxzu8aOsI7AYMJQxtD4AfAT4BOAAYOVcgAWAB7AEWAFcAPgAAcBXgDVACBABTAAuAaYAbwBmAG8B3gG8Ly4dMA8ZYopIETeIVzhPF+RqWb0lNWm+J22y2lyTDMet12XNqaY3rareUA3V3NdarKUpZbNp6qa139rXNd0ymtXFMq2GQVTzpUOlXlvWbvf8usSA5fGry5vq47OIpatOcq0qgb4mxXVuCMOwyp+lhiaYzeoyc6qOzG969lvkPiOmAtIbonKhWH1TxA+wKu8B1GJBscE3mtyhi9UaPV5ag6eWlt2DgCHG3cPytvGOfE142hui8/63ZF+BO58FfM4edbOPifpP9majdUzcSFxHYhSJIzEaie5IXI/EcyavxPUqdzGBQAsCmtDqvgG0ABIwpgBXABl28RFHgsvIPnniLYNbTsFRYyXX+HNqnz8u3tGTw/kE0zJgoThx+ADZCvYeIfEBXoa7RDNB6pXSEG1HiP3SYhMN8nYviapZPGOMSyEhKky+vSSWpsH0r4llKfAA+EzUgXxIrJYK2oDlAdcVUxow3q9MNLm2i89zd4RcTkoup6WEr1HdMeJZaTku+U6IDvunigVpIW2jcLbNUrLQto/YLC16mXBaJNTI33/+xaUF1tj78YYxLHf/Hn836xLYOPngj3BLJ/2JNHunHy/Hzk/L4ASynUILX3X6RG1pqqq0DKja8EdXR6z++E7Kdf8ACS66yw==&#10;&#10;&lt;/EFOFEX&gt;">
            <a:extLst>
              <a:ext uri="{FF2B5EF4-FFF2-40B4-BE49-F238E27FC236}">
                <a16:creationId xmlns:a16="http://schemas.microsoft.com/office/drawing/2014/main" id="{A3413611-CD70-8403-D3CB-2A687551CD0E}"/>
              </a:ext>
            </a:extLst>
          </p:cNvPr>
          <p:cNvPicPr/>
          <p:nvPr/>
        </p:nvPicPr>
        <p:blipFill>
          <a:blip r:embed="rId2">
            <a:extLst>
              <a:ext uri="{28A0092B-C50C-407E-A947-70E740481C1C}">
                <a14:useLocalDpi xmlns:a14="http://schemas.microsoft.com/office/drawing/2010/main" val="0"/>
              </a:ext>
            </a:extLst>
          </a:blip>
          <a:stretch>
            <a:fillRect/>
          </a:stretch>
        </p:blipFill>
        <p:spPr>
          <a:xfrm>
            <a:off x="404261" y="1845126"/>
            <a:ext cx="3042101" cy="4591152"/>
          </a:xfrm>
          <a:prstGeom prst="rect">
            <a:avLst/>
          </a:prstGeom>
        </p:spPr>
      </p:pic>
      <p:sp>
        <p:nvSpPr>
          <p:cNvPr id="9" name="Rectangle 8">
            <a:extLst>
              <a:ext uri="{FF2B5EF4-FFF2-40B4-BE49-F238E27FC236}">
                <a16:creationId xmlns:a16="http://schemas.microsoft.com/office/drawing/2014/main" id="{8DA2BE42-EC85-5946-F473-FFFB457E6611}"/>
              </a:ext>
            </a:extLst>
          </p:cNvPr>
          <p:cNvSpPr/>
          <p:nvPr/>
        </p:nvSpPr>
        <p:spPr>
          <a:xfrm>
            <a:off x="260684" y="2580911"/>
            <a:ext cx="3560545" cy="132694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Rectangle 9">
            <a:extLst>
              <a:ext uri="{FF2B5EF4-FFF2-40B4-BE49-F238E27FC236}">
                <a16:creationId xmlns:a16="http://schemas.microsoft.com/office/drawing/2014/main" id="{00110377-476A-73D7-29E8-523B2A206EB9}"/>
              </a:ext>
            </a:extLst>
          </p:cNvPr>
          <p:cNvSpPr/>
          <p:nvPr/>
        </p:nvSpPr>
        <p:spPr>
          <a:xfrm>
            <a:off x="260684" y="3907857"/>
            <a:ext cx="3560545" cy="60639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Rectangle 10">
            <a:extLst>
              <a:ext uri="{FF2B5EF4-FFF2-40B4-BE49-F238E27FC236}">
                <a16:creationId xmlns:a16="http://schemas.microsoft.com/office/drawing/2014/main" id="{5B63751D-923A-914E-EF72-0FFEFA4758BD}"/>
              </a:ext>
            </a:extLst>
          </p:cNvPr>
          <p:cNvSpPr/>
          <p:nvPr/>
        </p:nvSpPr>
        <p:spPr>
          <a:xfrm>
            <a:off x="260684" y="4514249"/>
            <a:ext cx="3560545" cy="60639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Rectangle 11">
            <a:extLst>
              <a:ext uri="{FF2B5EF4-FFF2-40B4-BE49-F238E27FC236}">
                <a16:creationId xmlns:a16="http://schemas.microsoft.com/office/drawing/2014/main" id="{C4A2A023-8B76-0115-430D-EFF4D911197E}"/>
              </a:ext>
            </a:extLst>
          </p:cNvPr>
          <p:cNvSpPr/>
          <p:nvPr/>
        </p:nvSpPr>
        <p:spPr>
          <a:xfrm>
            <a:off x="260684" y="5120641"/>
            <a:ext cx="3560545" cy="37923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Rectangle 12">
            <a:extLst>
              <a:ext uri="{FF2B5EF4-FFF2-40B4-BE49-F238E27FC236}">
                <a16:creationId xmlns:a16="http://schemas.microsoft.com/office/drawing/2014/main" id="{1E93AFAF-D7FB-DDAE-80C1-9853E31584E1}"/>
              </a:ext>
            </a:extLst>
          </p:cNvPr>
          <p:cNvSpPr/>
          <p:nvPr/>
        </p:nvSpPr>
        <p:spPr>
          <a:xfrm>
            <a:off x="260684" y="5499875"/>
            <a:ext cx="3560545" cy="3041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Rectangle 13">
            <a:extLst>
              <a:ext uri="{FF2B5EF4-FFF2-40B4-BE49-F238E27FC236}">
                <a16:creationId xmlns:a16="http://schemas.microsoft.com/office/drawing/2014/main" id="{385F20A8-E32A-4BC4-6A27-FDE595E82752}"/>
              </a:ext>
            </a:extLst>
          </p:cNvPr>
          <p:cNvSpPr/>
          <p:nvPr/>
        </p:nvSpPr>
        <p:spPr>
          <a:xfrm>
            <a:off x="260684" y="5792482"/>
            <a:ext cx="3560545" cy="3041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Rectangle 14">
            <a:extLst>
              <a:ext uri="{FF2B5EF4-FFF2-40B4-BE49-F238E27FC236}">
                <a16:creationId xmlns:a16="http://schemas.microsoft.com/office/drawing/2014/main" id="{CCA121D2-0DB5-DA87-2320-2C2EEF5F9C1F}"/>
              </a:ext>
            </a:extLst>
          </p:cNvPr>
          <p:cNvSpPr/>
          <p:nvPr/>
        </p:nvSpPr>
        <p:spPr>
          <a:xfrm>
            <a:off x="260684" y="6096642"/>
            <a:ext cx="3560545" cy="3041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Rectangle 15">
            <a:extLst>
              <a:ext uri="{FF2B5EF4-FFF2-40B4-BE49-F238E27FC236}">
                <a16:creationId xmlns:a16="http://schemas.microsoft.com/office/drawing/2014/main" id="{D9603AC6-B8A9-A18B-C39B-C457A0250A06}"/>
              </a:ext>
            </a:extLst>
          </p:cNvPr>
          <p:cNvSpPr/>
          <p:nvPr/>
        </p:nvSpPr>
        <p:spPr>
          <a:xfrm>
            <a:off x="260685" y="1758500"/>
            <a:ext cx="2059004" cy="8224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 name="Picture 1" descr="A green square with a white x&#10;&#10;Description automatically generated">
            <a:extLst>
              <a:ext uri="{FF2B5EF4-FFF2-40B4-BE49-F238E27FC236}">
                <a16:creationId xmlns:a16="http://schemas.microsoft.com/office/drawing/2014/main" id="{0B564860-4262-8166-04D5-D2C531376A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21650" y="5497465"/>
            <a:ext cx="1181100" cy="1111624"/>
          </a:xfrm>
          <a:prstGeom prst="rect">
            <a:avLst/>
          </a:prstGeom>
        </p:spPr>
      </p:pic>
    </p:spTree>
    <p:extLst>
      <p:ext uri="{BB962C8B-B14F-4D97-AF65-F5344CB8AC3E}">
        <p14:creationId xmlns:p14="http://schemas.microsoft.com/office/powerpoint/2010/main" val="3299705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4F4B666-B4F9-59C6-0B9E-A5ACAB71AB33}"/>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accent6"/>
                </a:solidFill>
                <a:latin typeface="Arial" panose="020B0604020202020204" pitchFamily="34" charset="0"/>
                <a:ea typeface="Times New Roman" panose="02020603050405020304" pitchFamily="18" charset="0"/>
              </a:rPr>
              <a:t>Annuities</a:t>
            </a:r>
            <a:endParaRPr lang="en-ZA" sz="3200" dirty="0">
              <a:solidFill>
                <a:schemeClr val="accent6"/>
              </a:solidFill>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860D09A5-DB26-9278-2DF1-3929D6566F0F}"/>
              </a:ext>
            </a:extLst>
          </p:cNvPr>
          <p:cNvSpPr txBox="1"/>
          <p:nvPr/>
        </p:nvSpPr>
        <p:spPr>
          <a:xfrm>
            <a:off x="260684" y="721895"/>
            <a:ext cx="11405135" cy="1015663"/>
          </a:xfrm>
          <a:prstGeom prst="rect">
            <a:avLst/>
          </a:prstGeom>
          <a:noFill/>
        </p:spPr>
        <p:txBody>
          <a:bodyPr wrap="square">
            <a:spAutoFit/>
          </a:bodyPr>
          <a:lstStyle/>
          <a:p>
            <a:pPr lvl="0" rtl="0"/>
            <a:r>
              <a:rPr lang="en-US" sz="2000" dirty="0">
                <a:effectLst/>
                <a:latin typeface="Arial" panose="020B0604020202020204" pitchFamily="34" charset="0"/>
                <a:ea typeface="Times New Roman" panose="02020603050405020304" pitchFamily="18" charset="0"/>
              </a:rPr>
              <a:t>I make monthly payments of R500 for 10 years. How much will I have </a:t>
            </a:r>
            <a:r>
              <a:rPr lang="en-US" sz="2000" b="1" dirty="0">
                <a:effectLst/>
                <a:latin typeface="Arial" panose="020B0604020202020204" pitchFamily="34" charset="0"/>
                <a:ea typeface="Times New Roman" panose="02020603050405020304" pitchFamily="18" charset="0"/>
              </a:rPr>
              <a:t>three months after making my last payment</a:t>
            </a:r>
            <a:r>
              <a:rPr lang="en-US" sz="2000" dirty="0">
                <a:effectLst/>
                <a:latin typeface="Arial" panose="020B0604020202020204" pitchFamily="34" charset="0"/>
                <a:ea typeface="Times New Roman" panose="02020603050405020304" pitchFamily="18" charset="0"/>
              </a:rPr>
              <a:t> if interest is paid at 12% per annum compounded monthly? How much interest do I end up earning?</a:t>
            </a:r>
            <a:endParaRPr lang="en-ZA" sz="2000" dirty="0">
              <a:effectLst/>
              <a:latin typeface="Times New Roman" panose="02020603050405020304" pitchFamily="18" charset="0"/>
              <a:ea typeface="Times New Roman" panose="02020603050405020304" pitchFamily="18" charset="0"/>
            </a:endParaRPr>
          </a:p>
        </p:txBody>
      </p:sp>
      <p:pic>
        <p:nvPicPr>
          <p:cNvPr id="8" name="Picture 7" descr="&lt;EFOFEX&gt;&#10;id:fxe{11b78ca8-14fe-4016-9049-eb05feb3f602}&#10;&#10;FXData:AAARCXiczVjrcto4FH4VlRm2sLWxZeNwCcqMuSUkhCSUXrftjDECu/gWo4TQpDP7d19zn2RlHZkmzaX7a7MD4Ts6dx3J8lFaN2PqktbNAf8Dqk3Mm73WjU1wBiMy8UO6QiO6RuM4dCIFG4qKFUup6rry0EeYnRBdQfA1LCvjHJFJBh2iV8S4nxO9nOjmxH5OHObEICcOcmJIsMBjomdwCt7PMsg+mbd8Ql1SBVMV38lgH2x6ROYzgUgQODfukf6tavSJA77lXASznQEEPXrUbvqk3fBRO/dJu+NH7WZP2o0etQuftLOh2u0fZeYcvuYNjJVavQqy1ovuSWfy4bSHDibHQ3T6pj0cdFBB1bR3ZkfTupMuCKoVXdN6owIqeIwlTU1br9eVtVmJ04U2GWvjXkf1WBhUdW3FUt9llRmbFfZaGY//Ume21wopc1DkhJQUzrmKx+gVKyA3jhiNGCngAtKkkus56Ypy3gWbq3XBX7FNQBHbJNw6M9Tc1aqwlygo8NE1Wns+o+oqcVzaRElK1XXqJLvou5dyoUf9hceaCCdXu2gapzOaqmt/xrwm0rlO4FcuItej7pLOms3QSZc0s5J5NVHhk7GD9QJo/krPyPRamsh2r6XBxKfxbIMEixTQnOurcyf0g03zpZ36TvByF5gr/xtt4nrC5HgNefNHN1fIXDSjOA2dYJcXN9k65dks/EhlcdLUs1nK8TRmLA7vsAI6Z3cYqQgiOOo5U6dB7C5VP5plc+KBs1pvh1ypsNcnV3+USviVX/4Sqbis+Z9bWvJcyfhhSGe+w2iwQc6c8RUJnaUfLVC4QdjQv5R+O7+I2S7zAMsocTYhN0cD5DmX9Bkzt3RdlJGfwYaGjfIXnm5WTjn+TK5/pfH9GbOfXjDEPH/Ff2iEqJNGGZlSikK+U70V8vlTkdIVQ6uY15pGM3SRoLXPvGdMGmNLxw3FrN4qqvmM+YxfvPjlIt9O9acFz4IkTuos+FnnqdnR2KRhwja7/+kkWtM0O5+fr4qDfKdlu5DOEEEY15GlVxXLUnk1f+cl/r+mdy3ze85H+X6C1zzDu/WD/LTsRZa91bKXOvQceWdiT2Vr4kLTYb8jsm3rQ59hym5OCNcSLyRuiCHwSo4voZexz6C1iYh4T/67ZnYDDaTOG0cRk8kO+fBek2v3f26XoafsQwMqwORWNSthCpYxpO2xnO7BPa9DkFRhKiMYvQf4APARwAGQlXMBZgAUYA6wADgB8AB8gK8AS4AAIAQ4BTgDGAO8BpgAvAF4C/AubzBhHVKJiUQmcSXxXK7TCTmfF69ISZ2+UldpaWqoVcctlzXDKSaXtaJZwVVsNYwaHxn6drhjmVa9UWuYhlmv7hRn86QY+GHJU/f0cmleunrllVUO3I9XnF8W7/cd3F3xNONiFfglNSoLQRAExSBefMIVA1k7xXnqFB1NdPX2G5n7hPB9LajXBAsi331jie9hV34DwPmG4pOv7AiFtqzW8P7W6j20tewOGPSl3TfY3ra8D10Q4faSmCL+mjR06O/rkM/RvTAN6aj7YDRbSkfEDZVlqIShMlTCoeIOleVQOeb0QlkuMhULEqiBwQ6M2q8B6wAxCBOAc4BUhvggZyK3kT144EYpJIegaPCSG+I5tY/vF2//wel8hGXpcVO5cPIBsnUZPZSJ9+TFp00MC6jOlupL2b7E7lZiEwP8ts8INurCYyS3QkwwLL49J3XDgOVfknpdhwfA46QJyQekXsPA9bkfUF1wZhXm+5WTluC25fPcHspcBttcDreUvDK3RxKPtpKDbb6nxITzE8uC1GTa1VzZtrZUXcoaEne2EnPrcJw7NMjff/4lqJmsMf1xm+xvT/+OuIe3CRycYvL78kgn3VN18tY8mI+cW9tgAN4OYSSvtV2CawbGWG/o8n67DbXP6y///yB4/wDBoV3M&#10;&#10;&lt;/EFOFEX&gt;">
            <a:extLst>
              <a:ext uri="{FF2B5EF4-FFF2-40B4-BE49-F238E27FC236}">
                <a16:creationId xmlns:a16="http://schemas.microsoft.com/office/drawing/2014/main" id="{73C908C1-6DCF-34E2-5573-333E7D2BDC19}"/>
              </a:ext>
            </a:extLst>
          </p:cNvPr>
          <p:cNvPicPr/>
          <p:nvPr/>
        </p:nvPicPr>
        <p:blipFill>
          <a:blip r:embed="rId2">
            <a:extLst>
              <a:ext uri="{28A0092B-C50C-407E-A947-70E740481C1C}">
                <a14:useLocalDpi xmlns:a14="http://schemas.microsoft.com/office/drawing/2010/main" val="0"/>
              </a:ext>
            </a:extLst>
          </a:blip>
          <a:stretch>
            <a:fillRect/>
          </a:stretch>
        </p:blipFill>
        <p:spPr>
          <a:xfrm>
            <a:off x="260684" y="1821248"/>
            <a:ext cx="5259282" cy="4459371"/>
          </a:xfrm>
          <a:prstGeom prst="rect">
            <a:avLst/>
          </a:prstGeom>
        </p:spPr>
      </p:pic>
      <p:sp>
        <p:nvSpPr>
          <p:cNvPr id="9" name="Rectangle 8">
            <a:extLst>
              <a:ext uri="{FF2B5EF4-FFF2-40B4-BE49-F238E27FC236}">
                <a16:creationId xmlns:a16="http://schemas.microsoft.com/office/drawing/2014/main" id="{2C3AC7C6-D48D-267E-B4B5-98F699D1B13B}"/>
              </a:ext>
            </a:extLst>
          </p:cNvPr>
          <p:cNvSpPr/>
          <p:nvPr/>
        </p:nvSpPr>
        <p:spPr>
          <a:xfrm>
            <a:off x="260683" y="1713297"/>
            <a:ext cx="1770247" cy="7700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Rectangle 9">
            <a:extLst>
              <a:ext uri="{FF2B5EF4-FFF2-40B4-BE49-F238E27FC236}">
                <a16:creationId xmlns:a16="http://schemas.microsoft.com/office/drawing/2014/main" id="{E37CD1D6-926A-DBD1-03AE-2C8455723A45}"/>
              </a:ext>
            </a:extLst>
          </p:cNvPr>
          <p:cNvSpPr/>
          <p:nvPr/>
        </p:nvSpPr>
        <p:spPr>
          <a:xfrm>
            <a:off x="260683" y="2496855"/>
            <a:ext cx="5052462" cy="15361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Rectangle 10">
            <a:extLst>
              <a:ext uri="{FF2B5EF4-FFF2-40B4-BE49-F238E27FC236}">
                <a16:creationId xmlns:a16="http://schemas.microsoft.com/office/drawing/2014/main" id="{7F245001-BEDC-4475-78B7-AAEFC5023420}"/>
              </a:ext>
            </a:extLst>
          </p:cNvPr>
          <p:cNvSpPr/>
          <p:nvPr/>
        </p:nvSpPr>
        <p:spPr>
          <a:xfrm>
            <a:off x="260682" y="4032985"/>
            <a:ext cx="5408597" cy="122240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2" name="Rectangle 11">
            <a:extLst>
              <a:ext uri="{FF2B5EF4-FFF2-40B4-BE49-F238E27FC236}">
                <a16:creationId xmlns:a16="http://schemas.microsoft.com/office/drawing/2014/main" id="{05B2D389-A698-F6AE-081D-3524F752A87A}"/>
              </a:ext>
            </a:extLst>
          </p:cNvPr>
          <p:cNvSpPr/>
          <p:nvPr/>
        </p:nvSpPr>
        <p:spPr>
          <a:xfrm>
            <a:off x="260683" y="5397432"/>
            <a:ext cx="5052462" cy="122240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1537483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E429-31F0-7054-8BE1-3D34EA91E64B}"/>
              </a:ext>
            </a:extLst>
          </p:cNvPr>
          <p:cNvSpPr>
            <a:spLocks noGrp="1"/>
          </p:cNvSpPr>
          <p:nvPr>
            <p:ph type="title"/>
          </p:nvPr>
        </p:nvSpPr>
        <p:spPr>
          <a:xfrm>
            <a:off x="590550" y="952763"/>
            <a:ext cx="10515600" cy="339725"/>
          </a:xfrm>
        </p:spPr>
        <p:txBody>
          <a:bodyPr>
            <a:normAutofit fontScale="90000"/>
          </a:bodyPr>
          <a:lstStyle/>
          <a:p>
            <a:r>
              <a:rPr lang="en-US" sz="2800" dirty="0"/>
              <a:t>Do you get a sinking feeling when you see a sinking fund question?</a:t>
            </a:r>
            <a:endParaRPr lang="en-ZA" sz="2800" dirty="0"/>
          </a:p>
        </p:txBody>
      </p:sp>
      <p:sp>
        <p:nvSpPr>
          <p:cNvPr id="4" name="Rectangle 2">
            <a:extLst>
              <a:ext uri="{FF2B5EF4-FFF2-40B4-BE49-F238E27FC236}">
                <a16:creationId xmlns:a16="http://schemas.microsoft.com/office/drawing/2014/main" id="{D9332B90-780A-7F93-4673-9D4CD8E64394}"/>
              </a:ext>
            </a:extLst>
          </p:cNvPr>
          <p:cNvSpPr>
            <a:spLocks noChangeArrowheads="1"/>
          </p:cNvSpPr>
          <p:nvPr/>
        </p:nvSpPr>
        <p:spPr bwMode="auto">
          <a:xfrm>
            <a:off x="590551" y="1645163"/>
            <a:ext cx="835914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 sinking fund is a </a:t>
            </a:r>
            <a:r>
              <a:rPr kumimoji="0" lang="en-US" altLang="en-US" sz="2400" b="1" i="0" u="none" strike="noStrike" cap="none" normalizeH="0" baseline="0" dirty="0">
                <a:ln>
                  <a:noFill/>
                </a:ln>
                <a:solidFill>
                  <a:schemeClr val="accent6"/>
                </a:solidFill>
                <a:effectLst/>
                <a:latin typeface="Arial" panose="020B0604020202020204" pitchFamily="34" charset="0"/>
                <a:ea typeface="Times New Roman" panose="02020603050405020304" pitchFamily="18" charset="0"/>
                <a:cs typeface="Arial" panose="020B0604020202020204" pitchFamily="34" charset="0"/>
              </a:rPr>
              <a:t>SAVINGS</a:t>
            </a: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fund which is typically set up for the replacement of equipment.</a:t>
            </a:r>
            <a:endParaRPr kumimoji="0" lang="en-ZA" altLang="en-US" sz="1200" b="0" i="0" u="none" strike="noStrike" cap="none" normalizeH="0" baseline="0" dirty="0">
              <a:ln>
                <a:noFill/>
              </a:ln>
              <a:solidFill>
                <a:schemeClr val="tx1"/>
              </a:solidFill>
              <a:effectLst/>
            </a:endParaRPr>
          </a:p>
        </p:txBody>
      </p:sp>
      <p:sp>
        <p:nvSpPr>
          <p:cNvPr id="7" name="TextBox 6">
            <a:extLst>
              <a:ext uri="{FF2B5EF4-FFF2-40B4-BE49-F238E27FC236}">
                <a16:creationId xmlns:a16="http://schemas.microsoft.com/office/drawing/2014/main" id="{937E1E20-5651-DB23-66FA-A0E73B9FB733}"/>
              </a:ext>
            </a:extLst>
          </p:cNvPr>
          <p:cNvSpPr txBox="1"/>
          <p:nvPr/>
        </p:nvSpPr>
        <p:spPr>
          <a:xfrm>
            <a:off x="544830" y="4097566"/>
            <a:ext cx="11102340" cy="830997"/>
          </a:xfrm>
          <a:prstGeom prst="rect">
            <a:avLst/>
          </a:prstGeom>
          <a:noFill/>
        </p:spPr>
        <p:txBody>
          <a:bodyPr wrap="square">
            <a:spAutoFit/>
          </a:bodyPr>
          <a:lstStyle/>
          <a:p>
            <a:r>
              <a:rPr lang="en-US" sz="2400" dirty="0">
                <a:effectLst/>
                <a:latin typeface="Arial" panose="020B0604020202020204" pitchFamily="34" charset="0"/>
                <a:ea typeface="Times New Roman" panose="02020603050405020304" pitchFamily="18" charset="0"/>
              </a:rPr>
              <a:t>A sinking fund is typically set up to meet the shortfall between the inflated price of a replacement item and the depreciated value of the item due to be replaced.</a:t>
            </a:r>
            <a:endParaRPr lang="en-ZA" sz="2400" dirty="0">
              <a:effectLst/>
              <a:latin typeface="Times New Roman" panose="02020603050405020304" pitchFamily="18" charset="0"/>
              <a:ea typeface="Times New Roman" panose="02020603050405020304" pitchFamily="18" charset="0"/>
            </a:endParaRPr>
          </a:p>
        </p:txBody>
      </p:sp>
      <p:sp>
        <p:nvSpPr>
          <p:cNvPr id="8" name="Title 1">
            <a:extLst>
              <a:ext uri="{FF2B5EF4-FFF2-40B4-BE49-F238E27FC236}">
                <a16:creationId xmlns:a16="http://schemas.microsoft.com/office/drawing/2014/main" id="{197DBFC2-9539-75E8-8EB2-03EEA75EA8F2}"/>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accent6"/>
                </a:solidFill>
                <a:latin typeface="Arial" panose="020B0604020202020204" pitchFamily="34" charset="0"/>
                <a:ea typeface="Times New Roman" panose="02020603050405020304" pitchFamily="18" charset="0"/>
              </a:rPr>
              <a:t>Sinking funds</a:t>
            </a:r>
            <a:endParaRPr lang="en-ZA" sz="3200" dirty="0">
              <a:solidFill>
                <a:schemeClr val="accent6"/>
              </a:solidFill>
              <a:latin typeface="Times New Roman" panose="02020603050405020304" pitchFamily="18" charset="0"/>
              <a:ea typeface="Times New Roman" panose="02020603050405020304" pitchFamily="18" charset="0"/>
            </a:endParaRPr>
          </a:p>
        </p:txBody>
      </p:sp>
      <p:pic>
        <p:nvPicPr>
          <p:cNvPr id="1026" name="Picture 2">
            <a:extLst>
              <a:ext uri="{FF2B5EF4-FFF2-40B4-BE49-F238E27FC236}">
                <a16:creationId xmlns:a16="http://schemas.microsoft.com/office/drawing/2014/main" id="{E2683AB1-FE90-B5BE-07AE-4C918E5DDF33}"/>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9693275" y="585271"/>
            <a:ext cx="1412875" cy="265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4003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26" descr="TLB (Tractor, Loader, Backhoe) Hire - Renico Plant HireRenico ...">
            <a:extLst>
              <a:ext uri="{FF2B5EF4-FFF2-40B4-BE49-F238E27FC236}">
                <a16:creationId xmlns:a16="http://schemas.microsoft.com/office/drawing/2014/main" id="{983CD63B-FACF-BA08-4F2A-A4EDE338E7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82150" y="762059"/>
            <a:ext cx="1876425" cy="125095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197DBFC2-9539-75E8-8EB2-03EEA75EA8F2}"/>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accent6"/>
                </a:solidFill>
                <a:latin typeface="Arial" panose="020B0604020202020204" pitchFamily="34" charset="0"/>
                <a:ea typeface="Times New Roman" panose="02020603050405020304" pitchFamily="18" charset="0"/>
              </a:rPr>
              <a:t>Sinking funds</a:t>
            </a:r>
            <a:endParaRPr lang="en-ZA" sz="3200" dirty="0">
              <a:solidFill>
                <a:schemeClr val="accent6"/>
              </a:solidFill>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72CDC539-D0CE-4289-7EAD-238D4C4A7AFD}"/>
              </a:ext>
            </a:extLst>
          </p:cNvPr>
          <p:cNvSpPr txBox="1"/>
          <p:nvPr/>
        </p:nvSpPr>
        <p:spPr>
          <a:xfrm>
            <a:off x="260684" y="1007586"/>
            <a:ext cx="11670632" cy="1477328"/>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Skulule’s Construction</a:t>
            </a:r>
            <a:r>
              <a:rPr lang="en-US" sz="1800" baseline="30000" dirty="0">
                <a:effectLst/>
                <a:latin typeface="Arial" panose="020B0604020202020204" pitchFamily="34" charset="0"/>
                <a:ea typeface="Times New Roman" panose="02020603050405020304" pitchFamily="18" charset="0"/>
              </a:rPr>
              <a:t>®</a:t>
            </a:r>
            <a:r>
              <a:rPr lang="en-US" sz="1800" dirty="0">
                <a:effectLst/>
                <a:latin typeface="Arial" panose="020B0604020202020204" pitchFamily="34" charset="0"/>
                <a:ea typeface="Times New Roman" panose="02020603050405020304" pitchFamily="18" charset="0"/>
              </a:rPr>
              <a:t> has recently bought a TLB (tractor, loader, backhoe) as shown.</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It cost R850 000.</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Skulule anticipates the following:</a:t>
            </a:r>
            <a:endParaRPr lang="en-ZA" sz="1800" dirty="0">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09131FCC-A179-5951-BDCA-E1ECEDBC9765}"/>
              </a:ext>
            </a:extLst>
          </p:cNvPr>
          <p:cNvSpPr txBox="1"/>
          <p:nvPr/>
        </p:nvSpPr>
        <p:spPr>
          <a:xfrm>
            <a:off x="628650" y="2551837"/>
            <a:ext cx="10934700" cy="923330"/>
          </a:xfrm>
          <a:prstGeom prst="rect">
            <a:avLst/>
          </a:prstGeom>
          <a:noFill/>
        </p:spPr>
        <p:txBody>
          <a:bodyPr wrap="square">
            <a:spAutoFit/>
          </a:bodyPr>
          <a:lstStyle/>
          <a:p>
            <a:pPr marL="342900" lvl="0" indent="-342900" rtl="0">
              <a:buFont typeface="Symbol" panose="05050102010706020507" pitchFamily="18" charset="2"/>
              <a:buChar char=""/>
            </a:pPr>
            <a:r>
              <a:rPr lang="en-US" sz="1800" dirty="0">
                <a:effectLst/>
                <a:latin typeface="Arial" panose="020B0604020202020204" pitchFamily="34" charset="0"/>
                <a:ea typeface="Times New Roman" panose="02020603050405020304" pitchFamily="18" charset="0"/>
              </a:rPr>
              <a:t>It will depreciate at 10% per annum according to the reducing balance method.</a:t>
            </a:r>
            <a:endParaRPr lang="en-ZA"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1800" dirty="0">
                <a:effectLst/>
                <a:latin typeface="Arial" panose="020B0604020202020204" pitchFamily="34" charset="0"/>
                <a:ea typeface="Times New Roman" panose="02020603050405020304" pitchFamily="18" charset="0"/>
              </a:rPr>
              <a:t>He will get 7 years’ worth of use from it after which he will be able to sell it at its depreciated value.</a:t>
            </a:r>
            <a:endParaRPr lang="en-ZA"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1800" dirty="0">
                <a:effectLst/>
                <a:latin typeface="Arial" panose="020B0604020202020204" pitchFamily="34" charset="0"/>
                <a:ea typeface="Times New Roman" panose="02020603050405020304" pitchFamily="18" charset="0"/>
              </a:rPr>
              <a:t>The price of a new TLB is expected to increase due to inflation at an average of 7% p.a.</a:t>
            </a:r>
            <a:endParaRPr lang="en-ZA" sz="1800" dirty="0">
              <a:effectLst/>
              <a:latin typeface="Times New Roman" panose="02020603050405020304" pitchFamily="18" charset="0"/>
              <a:ea typeface="Times New Roman" panose="02020603050405020304" pitchFamily="18" charset="0"/>
            </a:endParaRPr>
          </a:p>
        </p:txBody>
      </p:sp>
      <p:sp>
        <p:nvSpPr>
          <p:cNvPr id="13" name="TextBox 12">
            <a:extLst>
              <a:ext uri="{FF2B5EF4-FFF2-40B4-BE49-F238E27FC236}">
                <a16:creationId xmlns:a16="http://schemas.microsoft.com/office/drawing/2014/main" id="{F63115F7-41BD-C30F-BE01-518D1D156CE0}"/>
              </a:ext>
            </a:extLst>
          </p:cNvPr>
          <p:cNvSpPr txBox="1"/>
          <p:nvPr/>
        </p:nvSpPr>
        <p:spPr>
          <a:xfrm>
            <a:off x="447675" y="3644384"/>
            <a:ext cx="6096000" cy="369332"/>
          </a:xfrm>
          <a:prstGeom prst="rect">
            <a:avLst/>
          </a:prstGeom>
          <a:noFill/>
        </p:spPr>
        <p:txBody>
          <a:bodyPr wrap="square">
            <a:spAutoFit/>
          </a:bodyPr>
          <a:lstStyle/>
          <a:p>
            <a:pPr marL="342900" lvl="0" indent="-342900" rtl="0">
              <a:buFont typeface="+mj-lt"/>
              <a:buAutoNum type="alphaLcParenR"/>
            </a:pPr>
            <a:r>
              <a:rPr lang="en-US" sz="1800" dirty="0">
                <a:effectLst/>
                <a:latin typeface="Arial" panose="020B0604020202020204" pitchFamily="34" charset="0"/>
                <a:ea typeface="Times New Roman" panose="02020603050405020304" pitchFamily="18" charset="0"/>
              </a:rPr>
              <a:t>What will Skulule’s TLB be worth in 7 years’ time?</a:t>
            </a:r>
            <a:endParaRPr lang="en-ZA" sz="1800" dirty="0">
              <a:effectLst/>
              <a:latin typeface="Times New Roman" panose="02020603050405020304" pitchFamily="18" charset="0"/>
              <a:ea typeface="Times New Roman" panose="02020603050405020304" pitchFamily="18" charset="0"/>
            </a:endParaRPr>
          </a:p>
        </p:txBody>
      </p:sp>
      <p:sp>
        <p:nvSpPr>
          <p:cNvPr id="15" name="TextBox 14">
            <a:extLst>
              <a:ext uri="{FF2B5EF4-FFF2-40B4-BE49-F238E27FC236}">
                <a16:creationId xmlns:a16="http://schemas.microsoft.com/office/drawing/2014/main" id="{BCF35A91-4EA2-4525-6CC8-3953EF060E00}"/>
              </a:ext>
            </a:extLst>
          </p:cNvPr>
          <p:cNvSpPr txBox="1"/>
          <p:nvPr/>
        </p:nvSpPr>
        <p:spPr>
          <a:xfrm>
            <a:off x="6696075" y="3644384"/>
            <a:ext cx="6096000" cy="369332"/>
          </a:xfrm>
          <a:prstGeom prst="rect">
            <a:avLst/>
          </a:prstGeom>
          <a:noFill/>
        </p:spPr>
        <p:txBody>
          <a:bodyPr wrap="square">
            <a:spAutoFit/>
          </a:bodyPr>
          <a:lstStyle/>
          <a:p>
            <a:pPr lvl="0" rtl="0"/>
            <a:r>
              <a:rPr lang="en-US" sz="1800" dirty="0">
                <a:effectLst/>
                <a:latin typeface="Arial" panose="020B0604020202020204" pitchFamily="34" charset="0"/>
                <a:ea typeface="Times New Roman" panose="02020603050405020304" pitchFamily="18" charset="0"/>
              </a:rPr>
              <a:t>b)  What will a replacement cost</a:t>
            </a:r>
            <a:r>
              <a:rPr lang="en-US" dirty="0">
                <a:latin typeface="Arial" panose="020B0604020202020204" pitchFamily="34" charset="0"/>
                <a:ea typeface="Times New Roman" panose="02020603050405020304" pitchFamily="18" charset="0"/>
              </a:rPr>
              <a:t> in 7 years time?</a:t>
            </a:r>
            <a:endParaRPr lang="en-ZA" sz="1800" dirty="0">
              <a:effectLst/>
              <a:latin typeface="Times New Roman" panose="02020603050405020304" pitchFamily="18" charset="0"/>
              <a:ea typeface="Times New Roman" panose="02020603050405020304" pitchFamily="18" charset="0"/>
            </a:endParaRPr>
          </a:p>
        </p:txBody>
      </p:sp>
      <p:sp>
        <p:nvSpPr>
          <p:cNvPr id="17" name="TextBox 16">
            <a:extLst>
              <a:ext uri="{FF2B5EF4-FFF2-40B4-BE49-F238E27FC236}">
                <a16:creationId xmlns:a16="http://schemas.microsoft.com/office/drawing/2014/main" id="{A9845A82-9CB4-7E15-AAA4-ACFF7BA57BDA}"/>
              </a:ext>
            </a:extLst>
          </p:cNvPr>
          <p:cNvSpPr txBox="1"/>
          <p:nvPr/>
        </p:nvSpPr>
        <p:spPr>
          <a:xfrm>
            <a:off x="447674" y="5044896"/>
            <a:ext cx="8582025" cy="369332"/>
          </a:xfrm>
          <a:prstGeom prst="rect">
            <a:avLst/>
          </a:prstGeom>
          <a:noFill/>
        </p:spPr>
        <p:txBody>
          <a:bodyPr wrap="square">
            <a:spAutoFit/>
          </a:bodyPr>
          <a:lstStyle/>
          <a:p>
            <a:pPr lvl="0" defTabSz="628650" rtl="0">
              <a:tabLst>
                <a:tab pos="361950" algn="l"/>
              </a:tabLst>
            </a:pPr>
            <a:r>
              <a:rPr lang="en-US" sz="1800" dirty="0">
                <a:effectLst/>
                <a:latin typeface="Arial" panose="020B0604020202020204" pitchFamily="34" charset="0"/>
                <a:ea typeface="Times New Roman" panose="02020603050405020304" pitchFamily="18" charset="0"/>
              </a:rPr>
              <a:t>c)  How much money will Skulule be short of replacing his TLB in 7 years’ time?</a:t>
            </a:r>
            <a:endParaRPr lang="en-ZA" sz="1800" dirty="0">
              <a:effectLst/>
              <a:latin typeface="Times New Roman" panose="02020603050405020304" pitchFamily="18" charset="0"/>
              <a:ea typeface="Times New Roman" panose="02020603050405020304" pitchFamily="18" charset="0"/>
            </a:endParaRPr>
          </a:p>
        </p:txBody>
      </p:sp>
      <p:pic>
        <p:nvPicPr>
          <p:cNvPr id="20" name="Picture 19">
            <a:extLst>
              <a:ext uri="{FF2B5EF4-FFF2-40B4-BE49-F238E27FC236}">
                <a16:creationId xmlns:a16="http://schemas.microsoft.com/office/drawing/2014/main" id="{51FCEBBB-F4AF-0A56-A202-FB90C754D434}"/>
              </a:ext>
            </a:extLst>
          </p:cNvPr>
          <p:cNvPicPr/>
          <p:nvPr/>
        </p:nvPicPr>
        <p:blipFill>
          <a:blip r:embed="rId3">
            <a:extLst>
              <a:ext uri="{28A0092B-C50C-407E-A947-70E740481C1C}">
                <a14:useLocalDpi xmlns:a14="http://schemas.microsoft.com/office/drawing/2010/main" val="0"/>
              </a:ext>
            </a:extLst>
          </a:blip>
          <a:stretch>
            <a:fillRect/>
          </a:stretch>
        </p:blipFill>
        <p:spPr>
          <a:xfrm>
            <a:off x="896937" y="4054643"/>
            <a:ext cx="2027238" cy="863855"/>
          </a:xfrm>
          <a:prstGeom prst="rect">
            <a:avLst/>
          </a:prstGeom>
        </p:spPr>
      </p:pic>
      <p:pic>
        <p:nvPicPr>
          <p:cNvPr id="21" name="Picture 20" descr="&lt;EFOFEX&gt;&#10;id:fxe{aba2d53e-758a-42e7-98b8-bfc67a623b28}&#10;&#10;FXData:AAAMOnicxVbpctpIEH4VRVVUoCyhC4HADFUShy+MCSabY7OpEkIgBQnJYmzsxKnK333NfZIdTbeUw8fuvwD219P3zPT0TPd+5nuke3/M/oByiHHf697bRMthQuZh7O+Eib8XZknsbiVNl2RNMqWGqkqPfbnZBVElAX66aeacMzLPoU/UOh+PCmJYEIOCOCqI04I4KYjjghgTjeM5UXOYklEOr3LIv7m3YkID0gBTWfspgyPIaEgwnzlEgsCF8RAc42qMiAu+cS6c6eQAQc+etFs8azd+0s571u78Sbvls3aTJ+3iZ+1sWG3n+zIzDttzo2VIWrMNsu6LwUV//m46FI7n52Nh+toZn/QFUVaUN0ZfUQbzAQgadVVRhhNREANK046i7Pf7+t6oJ9lamc+U2bAvBzSOGqqyo1no0fqSLsVeN+ex/7677HVjn7rC1o19Il4xlYD6t1QUvGRL/S0loiYKCip5gZvtfMa7pivZ4vwdvYt8gd6lzDo3VLzdTuylkhCFwhdhH4TUl3ep6/kdIc18eZ+56aHwNciYMPDDdUA7gpbeHgqLJFv6mbwPlzToCCrTicL69dYLfG/jLzud2M02fm6FeXUE8YPe1FQRNP9LT8/1ugrPttdVYOKLZHkncBYRhRXTl1duHEZ3nZd2FrrRy0Ng7sLPfkezUorjPeTNjm6hkLvobJMsdqNDtrhp6ZRlsw63Mk3SjprPEseLhNIk/okV+Sv6EyPjQThHvqLyIkq8jRxul/mcWOB8rcshUxJ7NplWtYOw9nHbVdLfl4RlquzDMmEl3ap9bP3WZGYvXnz5NaGvPCMl3/y8EvKDAOe0OM32Ao+zBwfVfkOw1Y3gbBrYAblwj3iNeEd0jrc4voHzb7+CdrAlvLb+3wVwB01XZc2Wx6R4q5w+uBjs0a9XDPThETRtDgazapkplTSMgbbnON3jB17HIGnAVCYwegvwDuA9gAuAK+cBLAF8gBXAGuACIAAIAT4BbAAigBjgx8uJ7RTAJcAc4DXAHwBviqYM+5AhpogUcYd4hft0Qa5WlVtSlRcH8i6rLnS54Xq1mqK7lfSmVTHqWkMz23qLjXS1HDZNw7TarbahG1ajWVmu0koUxtVA7qm16qp6exDUZAbMT1BZ3VRG5PbPKp5WWasp4V/MXWWaczUZ+FV5W+OCKIoqUbL+oNV1wWxWVplbcRV+E9qvMfc5YTXOqUuicaKovhniW6jKzwBaUVBs8vUmV3BwtcYPS2v4WGnZfTAYod1nKG97CnhNuNsbYvD4e9JW4U60IJ+zB2Ha6GjwaDQbpRPixdImluJYGkvxWPLG0mYsnTN6LW3WuYoJCbTAoAkj5xLQAkhAmAJcAWQY4h3OBMvIPnnkFcYlp6Co4xKfP1y5o0fn8h4MhmyrcNfw9NgqhsaSd4b4UnCIbgLVL6kRyo4QB6XEJjr4dV4RTbe4xy0mmRANdt5eEUvXYe83xLJUqP6AkQYkHxGrpQE3ZH5Adc2YDd6U7E+MNDnXwcPsjDGXkzKX05LCN6YzQTwrJcdlvlNiQPPUcEFamHajULbNkrJQ1kZslhKjdDgrHOrkn29/cwqbku1/f36Nytbf5w9Xh0DX5JM/wn5OBlPZ608yurv8oQZOYMdOYYTvwAHRWrqmNdjNo4P/eRHqiK0/Ptg571/mU8ad&#10;&#10;&lt;/EFOFEX&gt;">
            <a:extLst>
              <a:ext uri="{FF2B5EF4-FFF2-40B4-BE49-F238E27FC236}">
                <a16:creationId xmlns:a16="http://schemas.microsoft.com/office/drawing/2014/main" id="{D592F9A3-2C11-CE93-0F37-0B8B34B093BA}"/>
              </a:ext>
            </a:extLst>
          </p:cNvPr>
          <p:cNvPicPr/>
          <p:nvPr/>
        </p:nvPicPr>
        <p:blipFill>
          <a:blip r:embed="rId4">
            <a:extLst>
              <a:ext uri="{28A0092B-C50C-407E-A947-70E740481C1C}">
                <a14:useLocalDpi xmlns:a14="http://schemas.microsoft.com/office/drawing/2010/main" val="0"/>
              </a:ext>
            </a:extLst>
          </a:blip>
          <a:stretch>
            <a:fillRect/>
          </a:stretch>
        </p:blipFill>
        <p:spPr>
          <a:xfrm>
            <a:off x="7135812" y="4013716"/>
            <a:ext cx="2259682" cy="904782"/>
          </a:xfrm>
          <a:prstGeom prst="rect">
            <a:avLst/>
          </a:prstGeom>
        </p:spPr>
      </p:pic>
      <p:pic>
        <p:nvPicPr>
          <p:cNvPr id="22" name="Picture 21">
            <a:extLst>
              <a:ext uri="{FF2B5EF4-FFF2-40B4-BE49-F238E27FC236}">
                <a16:creationId xmlns:a16="http://schemas.microsoft.com/office/drawing/2014/main" id="{901C0238-2BDF-B302-D327-D66A51853C37}"/>
              </a:ext>
            </a:extLst>
          </p:cNvPr>
          <p:cNvPicPr/>
          <p:nvPr/>
        </p:nvPicPr>
        <p:blipFill>
          <a:blip r:embed="rId5">
            <a:extLst>
              <a:ext uri="{28A0092B-C50C-407E-A947-70E740481C1C}">
                <a14:useLocalDpi xmlns:a14="http://schemas.microsoft.com/office/drawing/2010/main" val="0"/>
              </a:ext>
            </a:extLst>
          </a:blip>
          <a:stretch>
            <a:fillRect/>
          </a:stretch>
        </p:blipFill>
        <p:spPr>
          <a:xfrm>
            <a:off x="896937" y="5540627"/>
            <a:ext cx="2817814" cy="537584"/>
          </a:xfrm>
          <a:prstGeom prst="rect">
            <a:avLst/>
          </a:prstGeom>
        </p:spPr>
      </p:pic>
    </p:spTree>
    <p:extLst>
      <p:ext uri="{BB962C8B-B14F-4D97-AF65-F5344CB8AC3E}">
        <p14:creationId xmlns:p14="http://schemas.microsoft.com/office/powerpoint/2010/main" val="1895935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26" descr="TLB (Tractor, Loader, Backhoe) Hire - Renico Plant HireRenico ...">
            <a:extLst>
              <a:ext uri="{FF2B5EF4-FFF2-40B4-BE49-F238E27FC236}">
                <a16:creationId xmlns:a16="http://schemas.microsoft.com/office/drawing/2014/main" id="{983CD63B-FACF-BA08-4F2A-A4EDE338E7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82150" y="762059"/>
            <a:ext cx="1876425" cy="125095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197DBFC2-9539-75E8-8EB2-03EEA75EA8F2}"/>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accent6"/>
                </a:solidFill>
                <a:latin typeface="Arial" panose="020B0604020202020204" pitchFamily="34" charset="0"/>
                <a:ea typeface="Times New Roman" panose="02020603050405020304" pitchFamily="18" charset="0"/>
              </a:rPr>
              <a:t>Sinking funds</a:t>
            </a:r>
            <a:endParaRPr lang="en-ZA" sz="3200" dirty="0">
              <a:solidFill>
                <a:schemeClr val="accent6"/>
              </a:solidFill>
              <a:latin typeface="Times New Roman" panose="02020603050405020304" pitchFamily="18" charset="0"/>
              <a:ea typeface="Times New Roman" panose="02020603050405020304" pitchFamily="18" charset="0"/>
            </a:endParaRPr>
          </a:p>
        </p:txBody>
      </p:sp>
      <p:sp>
        <p:nvSpPr>
          <p:cNvPr id="19" name="TextBox 18">
            <a:extLst>
              <a:ext uri="{FF2B5EF4-FFF2-40B4-BE49-F238E27FC236}">
                <a16:creationId xmlns:a16="http://schemas.microsoft.com/office/drawing/2014/main" id="{60DF6D94-4969-C19A-9470-5CA83D451E83}"/>
              </a:ext>
            </a:extLst>
          </p:cNvPr>
          <p:cNvSpPr txBox="1"/>
          <p:nvPr/>
        </p:nvSpPr>
        <p:spPr>
          <a:xfrm>
            <a:off x="488156" y="1274345"/>
            <a:ext cx="6405562" cy="1477328"/>
          </a:xfrm>
          <a:prstGeom prst="rect">
            <a:avLst/>
          </a:prstGeom>
          <a:noFill/>
        </p:spPr>
        <p:txBody>
          <a:bodyPr wrap="square">
            <a:spAutoFit/>
          </a:bodyPr>
          <a:lstStyle/>
          <a:p>
            <a:pPr marL="342900" lvl="0" indent="-342900" rtl="0">
              <a:buFont typeface="+mj-lt"/>
              <a:buAutoNum type="alphaLcParenR" startAt="4"/>
            </a:pPr>
            <a:r>
              <a:rPr lang="en-US" sz="1800" dirty="0">
                <a:effectLst/>
                <a:latin typeface="Arial" panose="020B0604020202020204" pitchFamily="34" charset="0"/>
                <a:ea typeface="Times New Roman" panose="02020603050405020304" pitchFamily="18" charset="0"/>
              </a:rPr>
              <a:t>How much should Skulule’s Construction</a:t>
            </a:r>
            <a:r>
              <a:rPr lang="en-US" sz="1800" baseline="30000" dirty="0">
                <a:effectLst/>
                <a:latin typeface="Arial" panose="020B0604020202020204" pitchFamily="34" charset="0"/>
                <a:ea typeface="Times New Roman" panose="02020603050405020304" pitchFamily="18" charset="0"/>
              </a:rPr>
              <a:t>®</a:t>
            </a:r>
            <a:r>
              <a:rPr lang="en-US" sz="1800" baseline="-25000" dirty="0">
                <a:effectLst/>
                <a:latin typeface="Arial" panose="020B0604020202020204" pitchFamily="34" charset="0"/>
                <a:ea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rPr>
              <a:t>put aside each month in a sinking fund in order to be able to replace the TLB. He is able to secure an interest rate of 9% p.a. compounded monthly.</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p:txBody>
      </p:sp>
      <p:pic>
        <p:nvPicPr>
          <p:cNvPr id="2" name="Picture 1" descr="&lt;EFOFEX&gt;&#10;id:fxe{7a2c88a5-fe87-4c74-a662-e259d756bed1}&#10;&#10;FXData:AAAL3HicxVbpctpIEH4VWVVUoCIhjYRAYIYqcfrAGGOyibPZVAkhkIKEZCEbnDhV+3dfc59kR9MtbbI+dv9t+fh6+pqe6UPTfpy5Dm0/nrA/oLpUf+y0Hy1KMpjQuR+6O2Hi7oVZFNpbiWiSTCRDqqmq9NwPN7ukqiTAr2YYGeeczjPoUbXK18OcGOREPydGOXGWE6c5cZITY0o4XlA1gyl4v8og+8m85Qfq0xqYyuSnCEZgM6AYzxx2go1z4wEd/nAbQ2qDbzwLZ3YzgE3PX7RbvGo3ftHOedXu4kW75at2kxftwlftLLjt7t/XzDgs54aqSZrRBFn7qH/Zm99MB8LJ/GIsTN91x6c9QZQV5b3eU5T+vA+CWlVVlMFEFEQvTeOWouz3++per0bJWpnPlNmgJ3tpGNRUZZcmvpNWl+lS7LQzHvvv2stOO3RTW9jaoUvFW6bipe4hFQUn2qbuNqUiEQUFlRzPTnYu492lK9nk/F36ELhC+hAz68xQcXY7sRNLQuAL34S956euvIttx20JceLK+8SOj4XvXsKEnuuvvbQlkPhwLCyiZOkm8t5fpl5LUJlO4Ffvto7nOht32WqFdrJxMyuMqyWIn7Q6UUXQ/Dc9LdNrKzzaTluBgy+i5YPAWVQUVkxfXtmhHzy03liJbwdvjoG587+6LWLGKa73EDdr3Vwhc9HaRkloB8fscuPCKYtm7W/lNIpbanZKXC+iNI3Cn1iBu0p/YiR8E86Rb1N5EUTORva3y+xMbOPsroslUxI7TcPU60Qym/Twa5m8ZRXVVIhW+WzWZFJRcNlW4v8rvgOdHR19K6JUXg7yO49SydKT5SorVeikvN+sBTacA61kvac4jIbQPTrOKC7cI94hPlCN4wHX99Ch1hU07Jby7P+3Ef0AY1Fl45DvmeLcP3syuq3hPz8CMCmHMFY56MyqYcSpRHAPtL3A45488ToGSQ2OMoHVB4AbgI8ANgDenAOwBHABVgBrgEsAD8AH+AKwAQgAQoApwBXADOAaYA7wDuAXgPf52IQ8JIgxYoq4Q7zFPF3S21XpQMvy4q28S8oLTa7ZTqWiaHYpvm+U9CqpEaOpNdhKU4tl3dANs9lo6ppu1uql5SouBX5Y9uSOWimvyoe3XkVmwPx4pdV9aZh1EatQv/J5m5Wm/xtzV5ry3pKBX5a3FS4IgqAUROtPpKoJRr20SuySrfBvlfUOY59TQwXqmhJO5NU3Q/wAVfkVgOQFxQ5frXOFLt7W+GlpDZ4rLasHBkO0+wrlbeFX/o5yt/dU5/vvaVOFr5YJ8Zw/2aaJjvrP7mahdEKdUNqEUhhKYykcS85Y2oylC0avpc06UzEggAYY1GHVvQY0ASIQxgC3AAlucYMnwTKyTp95J3HJGShq2PAXT29u9OxZPkJOBixVmDXsHkvFrbHkuwP8lnepZgDVK6ghykaI/UJiUQ38dq8o0UzucYt1EFECmbdW1NQ0yP2GmqYK1e8xUofgA2o2CHB95gdU14xZ40PJ+sJIg3O72MzdMcZyWsRyVlD4CuxOEM8LyUkR75TqcJcEL6SBYddyZcsoKBNlTcR6IdELh7PcoUb//P0PTuFQsvhUggfSsBj9Pf607FKYmvzwI0wv7U/lRf3mbDIa/1ADp5CxM1jhS61PSUMjpMbuB59sxVtsxO4fn9Sc9xcms6Ev&#10;&#10;&lt;/EFOFEX&gt;">
            <a:extLst>
              <a:ext uri="{FF2B5EF4-FFF2-40B4-BE49-F238E27FC236}">
                <a16:creationId xmlns:a16="http://schemas.microsoft.com/office/drawing/2014/main" id="{CF6BE9FF-1103-AAF9-072B-BB5AF3F413F0}"/>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899523" y="2751670"/>
            <a:ext cx="2791414" cy="1354658"/>
          </a:xfrm>
          <a:prstGeom prst="rect">
            <a:avLst/>
          </a:prstGeom>
        </p:spPr>
      </p:pic>
    </p:spTree>
    <p:extLst>
      <p:ext uri="{BB962C8B-B14F-4D97-AF65-F5344CB8AC3E}">
        <p14:creationId xmlns:p14="http://schemas.microsoft.com/office/powerpoint/2010/main" val="4059261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F471D0-4064-E582-5308-1A35CDF90753}"/>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latin typeface="Arial" panose="020B0604020202020204" pitchFamily="34" charset="0"/>
                <a:ea typeface="Times New Roman" panose="02020603050405020304" pitchFamily="18" charset="0"/>
              </a:rPr>
              <a:t>Present value annuities</a:t>
            </a:r>
            <a:endParaRPr lang="en-ZA" sz="3200" dirty="0">
              <a:solidFill>
                <a:srgbClr val="FF0000"/>
              </a:solidFill>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0A2D789B-448F-5E61-3E51-250AC536CAC6}"/>
              </a:ext>
            </a:extLst>
          </p:cNvPr>
          <p:cNvSpPr txBox="1"/>
          <p:nvPr/>
        </p:nvSpPr>
        <p:spPr>
          <a:xfrm>
            <a:off x="576312" y="1255180"/>
            <a:ext cx="8674768" cy="1477328"/>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Before we dive into present value annuities, let’s talk about the </a:t>
            </a:r>
            <a:r>
              <a:rPr lang="en-US" sz="1800" b="1" dirty="0">
                <a:effectLst/>
                <a:latin typeface="Arial" panose="020B0604020202020204" pitchFamily="34" charset="0"/>
                <a:ea typeface="Times New Roman" panose="02020603050405020304" pitchFamily="18" charset="0"/>
              </a:rPr>
              <a:t>time-value of money</a:t>
            </a:r>
            <a:r>
              <a:rPr lang="en-US" sz="1800" dirty="0">
                <a:effectLst/>
                <a:latin typeface="Arial" panose="020B0604020202020204" pitchFamily="34" charset="0"/>
                <a:ea typeface="Times New Roman" panose="02020603050405020304" pitchFamily="18" charset="0"/>
              </a:rPr>
              <a:t>.</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Would you rather have R500 now or in a year’s time?</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DB5B410-61B5-AE2A-C476-391926CD2C5E}"/>
              </a:ext>
            </a:extLst>
          </p:cNvPr>
          <p:cNvSpPr txBox="1"/>
          <p:nvPr/>
        </p:nvSpPr>
        <p:spPr>
          <a:xfrm>
            <a:off x="1393256" y="2923575"/>
            <a:ext cx="10003055" cy="1200329"/>
          </a:xfrm>
          <a:prstGeom prst="rect">
            <a:avLst/>
          </a:prstGeom>
          <a:noFill/>
        </p:spPr>
        <p:txBody>
          <a:bodyPr wrap="square">
            <a:spAutoFit/>
          </a:bodyPr>
          <a:lstStyle/>
          <a:p>
            <a:r>
              <a:rPr lang="en-US" sz="1800" dirty="0">
                <a:solidFill>
                  <a:srgbClr val="FF0000"/>
                </a:solidFill>
                <a:effectLst/>
                <a:latin typeface="Arial" panose="020B0604020202020204" pitchFamily="34" charset="0"/>
                <a:ea typeface="Times New Roman" panose="02020603050405020304" pitchFamily="18" charset="0"/>
              </a:rPr>
              <a:t>Definitely </a:t>
            </a:r>
            <a:r>
              <a:rPr lang="en-US" sz="1800" b="1" u="sng" dirty="0">
                <a:solidFill>
                  <a:srgbClr val="FF0000"/>
                </a:solidFill>
                <a:effectLst/>
                <a:latin typeface="Arial" panose="020B0604020202020204" pitchFamily="34" charset="0"/>
                <a:ea typeface="Times New Roman" panose="02020603050405020304" pitchFamily="18" charset="0"/>
              </a:rPr>
              <a:t>NOW</a:t>
            </a:r>
            <a:r>
              <a:rPr lang="en-US" sz="1800" dirty="0">
                <a:solidFill>
                  <a:srgbClr val="FF0000"/>
                </a:solidFill>
                <a:effectLst/>
                <a:latin typeface="Arial" panose="020B0604020202020204" pitchFamily="34" charset="0"/>
                <a:ea typeface="Times New Roman" panose="02020603050405020304" pitchFamily="18" charset="0"/>
              </a:rPr>
              <a:t>! </a:t>
            </a:r>
          </a:p>
          <a:p>
            <a:r>
              <a:rPr lang="en-US" sz="1800" dirty="0">
                <a:solidFill>
                  <a:srgbClr val="FF0000"/>
                </a:solidFill>
                <a:effectLst/>
                <a:latin typeface="Arial" panose="020B0604020202020204" pitchFamily="34" charset="0"/>
                <a:ea typeface="Times New Roman" panose="02020603050405020304" pitchFamily="18" charset="0"/>
              </a:rPr>
              <a:t>If I invest it now, I will have more than R500 in a year’s time!</a:t>
            </a:r>
            <a:endParaRPr lang="en-ZA" sz="1800" dirty="0">
              <a:effectLst/>
              <a:latin typeface="Times New Roman" panose="02020603050405020304" pitchFamily="18" charset="0"/>
              <a:ea typeface="Times New Roman" panose="02020603050405020304" pitchFamily="18" charset="0"/>
            </a:endParaRPr>
          </a:p>
          <a:p>
            <a:r>
              <a:rPr lang="en-US" sz="1800" dirty="0">
                <a:solidFill>
                  <a:srgbClr val="FF0000"/>
                </a:solidFill>
                <a:effectLst/>
                <a:latin typeface="Arial" panose="020B0604020202020204" pitchFamily="34" charset="0"/>
                <a:ea typeface="Times New Roman" panose="02020603050405020304" pitchFamily="18" charset="0"/>
              </a:rPr>
              <a:t>Alternatively, if I spend it on chocolate now, I will get more chocolate now than in a year's time!</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p:txBody>
      </p:sp>
      <p:sp>
        <p:nvSpPr>
          <p:cNvPr id="12" name="TextBox 11">
            <a:extLst>
              <a:ext uri="{FF2B5EF4-FFF2-40B4-BE49-F238E27FC236}">
                <a16:creationId xmlns:a16="http://schemas.microsoft.com/office/drawing/2014/main" id="{E93A7A8D-E9A8-6148-9DB3-2EA2083896B8}"/>
              </a:ext>
            </a:extLst>
          </p:cNvPr>
          <p:cNvSpPr txBox="1"/>
          <p:nvPr/>
        </p:nvSpPr>
        <p:spPr>
          <a:xfrm>
            <a:off x="1864894" y="4506038"/>
            <a:ext cx="6097604" cy="1200329"/>
          </a:xfrm>
          <a:prstGeom prst="rect">
            <a:avLst/>
          </a:prstGeom>
          <a:noFill/>
        </p:spPr>
        <p:txBody>
          <a:bodyPr wrap="square">
            <a:spAutoFit/>
          </a:bodyPr>
          <a:lstStyle/>
          <a:p>
            <a:pPr marL="457200"/>
            <a:r>
              <a:rPr lang="en-US" sz="1800" dirty="0">
                <a:effectLst/>
                <a:latin typeface="Arial" panose="020B0604020202020204" pitchFamily="34" charset="0"/>
                <a:ea typeface="Times New Roman" panose="02020603050405020304" pitchFamily="18" charset="0"/>
              </a:rPr>
              <a:t>The reality is that money has a value which is dependent on </a:t>
            </a:r>
            <a:r>
              <a:rPr lang="en-US" sz="1800" b="1" dirty="0">
                <a:effectLst/>
                <a:latin typeface="Arial" panose="020B0604020202020204" pitchFamily="34" charset="0"/>
                <a:ea typeface="Times New Roman" panose="02020603050405020304" pitchFamily="18" charset="0"/>
              </a:rPr>
              <a:t>when</a:t>
            </a:r>
            <a:r>
              <a:rPr lang="en-US" sz="1800" dirty="0">
                <a:effectLst/>
                <a:latin typeface="Arial" panose="020B0604020202020204" pitchFamily="34" charset="0"/>
                <a:ea typeface="Times New Roman" panose="02020603050405020304" pitchFamily="18" charset="0"/>
              </a:rPr>
              <a:t> in time it exists. That is why we cannot simply add deposits made at different times on a timeline.</a:t>
            </a:r>
            <a:endParaRPr lang="en-ZA" sz="1800" dirty="0">
              <a:effectLst/>
              <a:latin typeface="Times New Roman" panose="02020603050405020304" pitchFamily="18" charset="0"/>
              <a:ea typeface="Times New Roman" panose="02020603050405020304" pitchFamily="18" charset="0"/>
            </a:endParaRPr>
          </a:p>
        </p:txBody>
      </p:sp>
      <p:pic>
        <p:nvPicPr>
          <p:cNvPr id="2050" name="Picture 2" descr="Chocolate Clipart Images | Free Download | PNG Transparent - Clip ...">
            <a:extLst>
              <a:ext uri="{FF2B5EF4-FFF2-40B4-BE49-F238E27FC236}">
                <a16:creationId xmlns:a16="http://schemas.microsoft.com/office/drawing/2014/main" id="{4AFBEC27-A420-6D86-4044-A8C430D72E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70620" y="4314971"/>
            <a:ext cx="2514600" cy="1819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9452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2050"/>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085D39-A417-303F-908F-891E18611E4A}"/>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latin typeface="Arial" panose="020B0604020202020204" pitchFamily="34" charset="0"/>
                <a:ea typeface="Times New Roman" panose="02020603050405020304" pitchFamily="18" charset="0"/>
              </a:rPr>
              <a:t>Present value annuities</a:t>
            </a:r>
            <a:endParaRPr lang="en-ZA" sz="3200" dirty="0">
              <a:solidFill>
                <a:srgbClr val="FF0000"/>
              </a:solidFill>
              <a:latin typeface="Times New Roman" panose="02020603050405020304" pitchFamily="18" charset="0"/>
              <a:ea typeface="Times New Roman" panose="02020603050405020304" pitchFamily="18" charset="0"/>
            </a:endParaRPr>
          </a:p>
        </p:txBody>
      </p:sp>
      <p:pic>
        <p:nvPicPr>
          <p:cNvPr id="11272" name="Picture 62" descr="&lt;EFOFEX&gt;&#10;id:fxe{dbdbbf74-f15f-4436-b12a-7c2655051f6e}&#10;&#10;FXData:AAALGnicjVbpcuJGEH4VRVXUQllCF+IyQ5U4fQDGGMfrzSZVQgikRUKyGBvjOFX5m9fMk2Q03dKu4yMpbL6evrun1aj1PHMd0no+Yf9AdYjx3G49W0RLYULmfujuhIm7F2ZRaG8lTZdkTTKliqpKb3242QVRJQH+dNNMOedknkKXqGV+HmREPyN6GTHMiLOMOM2Ik4wYEY3jmKgpTMH7ZQrpJ/WWFdQjFTCVtRcZDMGmTzCfOUSCwJlxnwx+6MaA2OAba+HMTgoQ9Pxdu8WHdqN37ZwP7cbv2i0/tJu8axd+aGdBtzvf28w46Z03GlJVB1Hrp95Fd3477Qsn8/FImF53RqddQZQV5cboKkpv3gNBpawqSn8iCqJHadxUlP1+X94b5ShZK/OZMut3ZY+GQUVVdjTxHVpe0qXYbqU89u3ay3YrdKktbO3QJeIdU/Go+0hFwYm21N1SImqioKCS49nJzmW8e7qS65y/o4fAFeghZtapoeLsdmI7loTAF34X9p5PXXkX247bFOLElfeJHR8Lf3gJE3quv/ZoU9Dix2NhESVLN5H3/pJ6TUFlOoFfvt86nuts3GWzGdrJxk2tMK+mIH7Vq5oqguZ/6empXkvh2bZbChS+iJYHgbOIKKyYvryyQz84ND9ZiW8Hn46BufOf3KZWjyme95A3e3IzhdRFcxsloR0cs+bGuVOWzdrfyjSKm2paJZ4XEaVR+IIVuCv6gpHwIJwj31F5EUTORva3y7QmFjjtdX5kSmLbItOiduSXftu2lJjVmFaXlpreNMxhNq3WAsfVgUG0bgg+ygMYPgOfcC7cI94jHggfUesRzw8w39YljPuW8Ob9vwV3gKWismXCY1LcmmevFp81+PcKhT0zgKXEwWBWNTOmkoYx0HaM5Z688joCSQVKmcDpM8AtwBcAGwA75wAsAVyAFcAa4ALAA/ABvgFsAAKAEGAKcAkwA7gCmANcA/wMcJMtHbiHBDFGpIg7xDu8pwtytyo8kqK8OJJ3SXGhyxXbKZUU3S7ED7WCUdYqmtnQa+ykq/mxahpmvVFrGLpRr1QLy1VcCPyw6MlttVRcFR+PvJLMgPnxCquHwoA8/lLEcZS1kuL/ytwVpilXk4FflLclLgiCoBBE669aWRfMamGV2AVb4Zveusbc58RUgboiGiey6ZshfoapfALQsoFixZerXKGD3Rq9Hq3+W6NldcFggHZPMN4W/kbeE+72gRg8/p40VNj5dcjn/FWYBjrqvRnNQumEOKG0CaUwlEZSOJKckbQZSWNGr6XNOlUxIYEaGFTh1LkCrANEIIwB7gASDHGLleAYWadvvGVwyRko6tji8evODd+s5QsY9NlV4a3h02OpGDrErPv4S9ghuglUN6cGKBsi9nKJRXTw27kkml7nHreYZEQ0uHlrReq6Dne/IfW6CtPvMdKA5ANSr2nA9ZkfUF0zZoUvJesbI03O7eDD3BlhLqd5Lmc5he9QnQnieS45yfOdEgOWp4YNqWHalUzZMnOqjrIGYjWXGLnDWeZQJ3//+Renlthj9/vrxSBf/V3+YtYhsDW5jyHuc9Kbyt2T9X7Te/hhBk7B2xmc8D2nR7SarqlGrVapgf881JD1H19IOe8fq+VoPg==&#10;&#10;&lt;/EFOFEX&gt;">
            <a:extLst>
              <a:ext uri="{FF2B5EF4-FFF2-40B4-BE49-F238E27FC236}">
                <a16:creationId xmlns:a16="http://schemas.microsoft.com/office/drawing/2014/main" id="{8670CD93-28BC-44DD-AFBE-3D5EBC81B1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905" y="2324248"/>
            <a:ext cx="1160889" cy="246249"/>
          </a:xfrm>
          <a:prstGeom prst="rect">
            <a:avLst/>
          </a:prstGeom>
          <a:noFill/>
          <a:extLst>
            <a:ext uri="{909E8E84-426E-40DD-AFC4-6F175D3DCCD1}">
              <a14:hiddenFill xmlns:a14="http://schemas.microsoft.com/office/drawing/2010/main">
                <a:solidFill>
                  <a:srgbClr val="FFFFFF"/>
                </a:solidFill>
              </a14:hiddenFill>
            </a:ext>
          </a:extLst>
        </p:spPr>
      </p:pic>
      <p:pic>
        <p:nvPicPr>
          <p:cNvPr id="11271" name="Picture 65" descr="&lt;EFOFEX&gt;&#10;id:fxe{27c70ba2-b4fe-4b3c-aead-91d6fb81e138}&#10;&#10;FXData:AAALLXicjVZ7c9pGEP8qqmaYwFhCLwQCc8xIPPzCmBDSxGnaGSEEUpCQLM4GO+5M/+3X7Cfp6Xal1PWjHWx+e/veu73luo8z3yPdx1P2D5RDjMde99EmWg4TMg9jfydM/L0wS2J3K2m6JGuSKTVUVXrpw82uiCoJ8KebZs65IPMc+kSt8/WoIIYFMSiIk4I4L4izgjgtiDHROF4SNYcpGeXwPg+Sf3JvRUED0gBTWXuSwQlkNCSYzxwiQeDCeAiOcTdGxAXfWAtnOjlA0ItX7RZv2o1ftfPetLt81W75pt3kVbv4TTsbdtv5sc2Mw87caDYkTW2DrPvT4Ko/v54OhdP55ViYfnTGZ31BlBXlk9FXlMF8AIJGXVWU4UQUxIDStKMo+/2+vjfqSbZW5jNlNuzLAY2jhqrsaBZ6tL6kS7HXzXns23eXvW7sU1fYurFPxBumElD/QEXBS7bU31IiaqKgoJIXuNnOZ7xbupItzt/R+8gX6H3KrHNDxdvtxF4qCVEofBf2QUh9eZe6nt8R0syX95mbHgu/BxkTBn64DmhH0NLDsbBIsqWfyftwSYOOoDKdKKzfbr3A9zb+stOJ3Wzj51aYV0cQv+pNTRVB87/09Fyvq/Bse10FCl8ky3uBs4gorJi+vHLjMLrvvLOz0I3eHQNzFz74Hc1KKa73kDe7uoVC7qKzTbLYjY7Z5qalU5bNOtzKNEk7al4lrhcJpUn8hBX5K/qEkfEgnCPfUHkRJd5GDrfLvCYWON/rcsmUxN6U2Eq1qh2Ftd+2NWIDVZW3ta6SspLzYvPK84OHviy6115g+3rQmPYngld7BL1o4I3nwj3iLeI90TkecH0H/W6/h/bfEr6X/2/g3cOQUdlw4TEpTtHzZ4PQHv17pMLcGcGQ4mAwq5aZUknDGGh7ieWePvM6BkkDSpnA6jPANcAXABcAd84DWAL4ACuANcAVQAAQAnwD2ABEADFAOYw5zAA+AMwBPgL8DPCpGEJwDhliikgRd4g3eE5X5GZVOZCqvDiSd1l1ocsN16vVFN2tpHetilHXGprZ1ltspavlsmkaptVutQ3dsBrNynKVVqIwrgZyT61VV9XDUVCTGTA/QWV1VxmRwy9Fb8paTQl/Ze4q05yryT86lQuiKKpEyfqrVtcFs1lZZW7FVfjktz9i7nNiqkB9IBoniu6bIX6GrnwA0IqGYsXXm1zBwd0aP2+t4UutZffBYIR2D9De9hTwlnC3d8Tg8fekrcJvgAX5XDwL00ZHgxej2SidEC+WNrEUx9JYiseSN5Y2Y+mS0Wtps85VTEigBQZNWDkfAC2ABIQpwA1AhiGusRJsI/vshVcHl5yDos62XOf31L58vnknL5bzBY5lyEzx4PAC2SpGjzHxIf44OkQ3geqX1AhlJ4iDUmITHfw674mmW9zjFlshIRocvr0ilq7D8W+IZalwAQJGGpB8RKyWBtyQ+QHVNWM2oN5vjDQ518H77Iwxl7Myl/OSwmeVM0G8KCWnZb5TYsD81HBDWph2o1C2zZKyUNZGbJYSo3Q4Kxzq5K8//uTUEvfY//HiGJXTv8/fag6Bwcl9nOBIJ4OpvBgfVuln5x9tcAbezmGFT58B0Vq6photq9kG/2WoE7b/+EblvL8BufVsXg==&#10;&#10;&lt;/EFOFEX&gt;">
            <a:extLst>
              <a:ext uri="{FF2B5EF4-FFF2-40B4-BE49-F238E27FC236}">
                <a16:creationId xmlns:a16="http://schemas.microsoft.com/office/drawing/2014/main" id="{0843E9AC-79F0-9C53-030C-1D2BEDAEE7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4397" y="2642191"/>
            <a:ext cx="2217154" cy="54054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9">
            <a:extLst>
              <a:ext uri="{FF2B5EF4-FFF2-40B4-BE49-F238E27FC236}">
                <a16:creationId xmlns:a16="http://schemas.microsoft.com/office/drawing/2014/main" id="{B653367E-100D-1940-2A91-C1216FD12F5F}"/>
              </a:ext>
            </a:extLst>
          </p:cNvPr>
          <p:cNvSpPr>
            <a:spLocks noChangeArrowheads="1"/>
          </p:cNvSpPr>
          <p:nvPr/>
        </p:nvSpPr>
        <p:spPr bwMode="auto">
          <a:xfrm>
            <a:off x="336884" y="886754"/>
            <a:ext cx="11001676"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Suppose I want to borrow some money from you today. I will repay you R100 per year for 5 years, starting one year from now. How much can I borrow if you are going to charge me interest of 12% p.a. compounded annually?</a:t>
            </a:r>
            <a:endParaRPr kumimoji="0" lang="en-ZA"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600" dirty="0">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 am going to pay you a total of 5 payments of R100 but each is worth a different amount in today’s terms.</a:t>
            </a:r>
            <a:endParaRPr kumimoji="0" lang="en-ZA"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Remember that</a:t>
            </a:r>
            <a:endParaRPr kumimoji="0" lang="en-ZA" altLang="en-US" sz="1600" b="0" i="0" u="none" strike="noStrike" cap="none" normalizeH="0" baseline="0" dirty="0">
              <a:ln>
                <a:noFill/>
              </a:ln>
              <a:solidFill>
                <a:schemeClr val="tx1"/>
              </a:solidFill>
              <a:effectLst/>
            </a:endParaRPr>
          </a:p>
        </p:txBody>
      </p:sp>
      <p:sp>
        <p:nvSpPr>
          <p:cNvPr id="6" name="Rectangle 10">
            <a:extLst>
              <a:ext uri="{FF2B5EF4-FFF2-40B4-BE49-F238E27FC236}">
                <a16:creationId xmlns:a16="http://schemas.microsoft.com/office/drawing/2014/main" id="{6A4D30CD-FD6B-8011-9D57-37068C381E86}"/>
              </a:ext>
            </a:extLst>
          </p:cNvPr>
          <p:cNvSpPr>
            <a:spLocks noChangeArrowheads="1"/>
          </p:cNvSpPr>
          <p:nvPr/>
        </p:nvSpPr>
        <p:spPr bwMode="auto">
          <a:xfrm>
            <a:off x="260684" y="2707340"/>
            <a:ext cx="864371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is the formula which puts interest onto an amount. So, the formula which removes interest is: </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
        <p:nvSpPr>
          <p:cNvPr id="7" name="Rectangle 11">
            <a:extLst>
              <a:ext uri="{FF2B5EF4-FFF2-40B4-BE49-F238E27FC236}">
                <a16:creationId xmlns:a16="http://schemas.microsoft.com/office/drawing/2014/main" id="{0CBDDDC1-282E-AC44-DAFD-706AB91E79C2}"/>
              </a:ext>
            </a:extLst>
          </p:cNvPr>
          <p:cNvSpPr>
            <a:spLocks noChangeArrowheads="1"/>
          </p:cNvSpPr>
          <p:nvPr/>
        </p:nvSpPr>
        <p:spPr bwMode="auto">
          <a:xfrm>
            <a:off x="376414" y="3267188"/>
            <a:ext cx="754873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We need to work out the value of each of these future payments in </a:t>
            </a:r>
            <a:r>
              <a:rPr kumimoji="0" lang="en-US" altLang="en-US" sz="16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today’s terms</a:t>
            </a:r>
            <a:endParaRPr kumimoji="0" lang="en-ZA" altLang="en-US" sz="1600" b="0" i="0" u="none" strike="noStrike" cap="none" normalizeH="0" baseline="0" dirty="0">
              <a:ln>
                <a:noFill/>
              </a:ln>
              <a:solidFill>
                <a:schemeClr val="tx1"/>
              </a:solidFill>
              <a:effectLst/>
            </a:endParaRPr>
          </a:p>
        </p:txBody>
      </p:sp>
      <p:grpSp>
        <p:nvGrpSpPr>
          <p:cNvPr id="18" name="Group 17">
            <a:extLst>
              <a:ext uri="{FF2B5EF4-FFF2-40B4-BE49-F238E27FC236}">
                <a16:creationId xmlns:a16="http://schemas.microsoft.com/office/drawing/2014/main" id="{006C6325-A511-CC1F-593C-CCC60E7F0E04}"/>
              </a:ext>
            </a:extLst>
          </p:cNvPr>
          <p:cNvGrpSpPr/>
          <p:nvPr/>
        </p:nvGrpSpPr>
        <p:grpSpPr>
          <a:xfrm>
            <a:off x="376414" y="3949871"/>
            <a:ext cx="7226886" cy="338554"/>
            <a:chOff x="376414" y="3949871"/>
            <a:chExt cx="7226886" cy="338554"/>
          </a:xfrm>
        </p:grpSpPr>
        <p:pic>
          <p:nvPicPr>
            <p:cNvPr id="11269" name="Picture 71" descr="&lt;EFOFEX&gt;&#10;id:fxe{af64caf7-499e-4247-9247-61f51bf738a7}&#10;&#10;FXData:AAALNnicjVZ7b9pIEP8qriVUUG38BkNYJPPKixBKyaXt9SoZY7CLjR2zCaRNpfv3vuZ9klvvjH1t87gTCb/Zec/seHDnYeZ7pPNwwv6B6hHjodt5cIiWw4TMw9jfCRN/L8yS2N1Kmi7JmmRJpqpKT3242SVRJQH+dMvKOedknkOfqHV+HhXEsCAGBXFcEGcFcVoQJwUxJhrHC6LmMCWjHN7mkH9yb0VBA2KCqaz9lMExZDQkmM8cIkHgwngIjrEbI+KCb6yFM3s5QNDzZ+0WL9qNn7XzXrS7eNZu+aLd5Fm7+EU7B7rd+7fNjMPu3FRbUsMEUefV4LI//zAdCifzi7EwveqNT/uCKCvKtdFXlMF8AAKzrirKcCIKYkBp2laU/X5f3xv1JFsr85kyG/blgMaRqSo7moUerS/pUux2ch779t1ltxP71BW2buwT8YapBNQ/UFHwki31t5SImigoqOQFbrbzGe+WrmSb83f0PvIFep8y69xQ8XY7sZtKQhQK34R9EFJf3qWu57eFNPPlfeamR8L3IGPCwA/XAW0LWno4EhZJtvQzeR8uadAWVKYThfXbrRf43sZfttuxm2383ArzagviJ72hqSJo/peenut1FJ5tt6NA4YtkeS9wFhGFFdOXV24cRvft104WutHrI2Duwq9+W7NTiuc95M2e3EIhd9HeJlnsRkesuWnplGWzDrcyTdK2mleJ50VCaRL/xIr8Ff2JkfEgnCPfUHkRJd5GDrfLvCYWOO91eWRKYldT1ar2hm0Ovfa5Kus1Mnv16tuvTNaDlNWfV563IZ8CmNFikp0FjrIHQ+pcE3zMRzCYBj79XLhHvEW8JzrHA57vYPadt/AobAlv7P9bfvewcFS2aHhMihv17NFSdEa/rlfYQSNYWBwMZtW0UippGANtL7Dck0dexyAxoZQJnN4DfAD4COACYOc8gCWAD7ACWANcAgQAIcAXgA1ABBAD/LiY2U0BvAOYA1wB/AZwXSwkuIcMMUWkiDvEG7ynS3KzqhxIVV68kXdZdaHLpuvVaoruVtK7ZsWoa6ZmtfQmO+lqeWxYhmW3mi1DN2yzUVmu0koUxtVA7qq16qp6eBPUZAbMT1BZ3VVG5PB7lU1lWPu8lbWaEv7B3FWmOVeTgV+VtzUuiKKoEiXrT1pdF6xGZZW5FVfhvwLOFeY+J5YK1DuicaKYvhnie5jKrwBaMVCs+HqDK/SwW+PHozV8arScPhiM0O4rjLczBbwl3O0dMXj8PWmp8HtgQz7nj8K00NHgyWgOSifEi6VNLMWxNJbiseSNpc1YumD0WtqscxULEmiCQQNOvXeANkACwhTgBiDDEB+wEhwj5/SJNxAuOQNFHVt88bhzx0/W8hEMhuyq8Nbw6XFUDB1j1kP8lewR3QKqX1IjlB0jDkqJQ3Tw23tLNN3mHreYZEI0uHlnRWxdh7vfENtWYfoDRhqQfETspgbckPkB1TVjmnwpOV8YaXFuDx/m3hhzOS1zOSspfL/qTRDPS8lJme+UGLA8NWxIE9M2C2XHKikbZS3ERikxSoezwqFO/v7zL04tscd+jvDqMSpXf5+/tPUIbE1e/DHuczKYyoer1ezcvv5hBk7B2xmc8B1oQLSmrqmGrZot8F+GOmb9x5dVzvsHddttDQ==&#10;&#10;&lt;/EFOFEX&gt;">
              <a:extLst>
                <a:ext uri="{FF2B5EF4-FFF2-40B4-BE49-F238E27FC236}">
                  <a16:creationId xmlns:a16="http://schemas.microsoft.com/office/drawing/2014/main" id="{9CD75F3A-1E06-6171-573F-C46D56E103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7848" y="3978720"/>
              <a:ext cx="2295452" cy="26161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12">
              <a:extLst>
                <a:ext uri="{FF2B5EF4-FFF2-40B4-BE49-F238E27FC236}">
                  <a16:creationId xmlns:a16="http://schemas.microsoft.com/office/drawing/2014/main" id="{74C53173-77C2-56AE-9323-1BFF80C8E274}"/>
                </a:ext>
              </a:extLst>
            </p:cNvPr>
            <p:cNvSpPr>
              <a:spLocks noChangeArrowheads="1"/>
            </p:cNvSpPr>
            <p:nvPr/>
          </p:nvSpPr>
          <p:spPr bwMode="auto">
            <a:xfrm>
              <a:off x="376414" y="3949871"/>
              <a:ext cx="572464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In today’s terms</a:t>
              </a: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the second payment is only worth:	</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grpSp>
      <p:grpSp>
        <p:nvGrpSpPr>
          <p:cNvPr id="19" name="Group 18">
            <a:extLst>
              <a:ext uri="{FF2B5EF4-FFF2-40B4-BE49-F238E27FC236}">
                <a16:creationId xmlns:a16="http://schemas.microsoft.com/office/drawing/2014/main" id="{A064203D-ACB5-8B8D-ADFD-B818D8BD9075}"/>
              </a:ext>
            </a:extLst>
          </p:cNvPr>
          <p:cNvGrpSpPr/>
          <p:nvPr/>
        </p:nvGrpSpPr>
        <p:grpSpPr>
          <a:xfrm>
            <a:off x="376414" y="4297005"/>
            <a:ext cx="7381548" cy="338554"/>
            <a:chOff x="376414" y="4297005"/>
            <a:chExt cx="7381548" cy="338554"/>
          </a:xfrm>
        </p:grpSpPr>
        <p:pic>
          <p:nvPicPr>
            <p:cNvPr id="11268" name="Picture 73" descr="&lt;EFOFEX&gt;&#10;id:fxe{d98870ce-ce03-4a5a-bb09-3f9b312e5dd8}&#10;&#10;FXData:AAALNnicjVZ7b9pIEP8qriVUUGz8wmAIi2SeeRBCKbm0vV4lYwx2sbFjNoGkqXT/3te8T3LrnbGvbR53IuE3O++ZHQ9uP848l7QfT9g/UF1iPHbajzbRMpiQeRB5O2Hi7YVZHDlbSdMlWZNMqaaq0nMfbnZJVEmAP900M845mWfQI2qVn4c5MciJfk6McuIsJ05z4iQnxkTjeEHUDKZkmMG7DLJP5i0vqE9qYCprP2UwgowGBPOZQyQInBsPwDF2Y0gc8I21cGY3Awh6/qLd4lW78Yt27qt2Fy/aLV+1m7xoF71qZ0O3u/+2mXHYndfUplSvgaj9pn/Zm3+cDoST+cVYmF51x6c9QZQV5droKUp/3gdBraoqymAiCqJPadJSlP1+X90b1ThdK/OZMhv0ZJ9GYU1VdjQNXFpd0qXYaWc89u05y0478qgjbJ3II+INU/Gpd6Ci4MZb6m0pETVRUFDJ9Z105zHeLV3JFufv6H3oCfQ+YdaZoeLudmInkYQwEL4Jez+gnrxLHNdrCUnqyfvUSY6F737KhL4XrH3aErTkcCws4nTppfI+WFK/JahMJwyqt1vX99yNt2y1IifdeJkV5tUSxM96XVNF0PwvPT3Tays8205bgcIX8fJe4CwiCiumL6+cKAjvW2/tNHDCt8fA3AUPXkuzEornPeTNntxcIXPR2sZp5ITHrLlJ4ZRlsw62Mo2TlppViedFTGkc/cQKvRX9iZHyIJwj31B5EcbuRg62y6wmFjjrdXFkSmJHU9WydsQ2h175UpaNCpm9efPtVybrQcLqzyrP2pBNAcxoPsn2AkfZhSG1rwk+5kMYTAOffi7cI94i3hOd4wHPdzD79jt4FLaEN/b/Lb97WDgqWzQ8JsWNevZkKdrDX9cr7KAhLCwOBrNqmAmVNIyBthdY7skTr2OQ1KCUCZw+AHwE+ATgAGDnXIAlgAewAlgDXAL4AAHAV4ANQAgQAfy4mNlNAbwHmANcAfwGcJ0vJLiHFDFBpIg7xBu8p0tysyodSFleHMm7tLzQ5ZrjViqK7pSSu0bJqGo1zWzqDXbS1eJYNw3Tajaahm5YtXppuUpKYRCVfbmjVsqr8uHIr8gMmB+/tLorDcnh9zKbyqDyZStrFSX4g7krTTOuJgO/LG8rXBCGYSmM15+1qi6Y9dIqdUqOwn8F7CvMfU5MFaj3RONEPn0zxA8wlQ8AWj5QrPhqnSt0sVvjp6M1eG607B4YDNHuAcbbngLeEu72jhg8/p40Vfg9sCCf8ydhmuio/2w0G6UT4kbSJpKiSBpL0Vhyx9JmLF0wei1t1pmKCQk0wKAOp+57QAsgBmECcAOQYoiPWAmOkX36zBsIl5yBoo4tvnjaudGztXwCgwG7Krw1fHpsFUNHmPUAfyW7RDeB6hXUEGUjxH4hsYkOfrvviKZb3OMWk4yJBjdvr4il63D3G2JZKky/z0gDkg+J1dCAGzA/oLpmzBpfSvZXRpqc28WHuTvGXE6LXM4KCt+vuhPE80JyUuQ7JQYsTw0b0sC0a7mybRaUhbImYr2QGIXDWe5QJ3//+RenlthjL0N49RgWq7/HX9q6BLYmL36E+5z0p/LhajU7t65/mIFT8HYGJ3wH6hOtoWuqYanNOvgvQo1Y//FllfP+AYNTbRE=&#10;&#10;&lt;/EFOFEX&gt;">
              <a:extLst>
                <a:ext uri="{FF2B5EF4-FFF2-40B4-BE49-F238E27FC236}">
                  <a16:creationId xmlns:a16="http://schemas.microsoft.com/office/drawing/2014/main" id="{3322DB0F-3D55-C221-9721-804E1DAC47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7848" y="4338019"/>
              <a:ext cx="2450114" cy="27924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13">
              <a:extLst>
                <a:ext uri="{FF2B5EF4-FFF2-40B4-BE49-F238E27FC236}">
                  <a16:creationId xmlns:a16="http://schemas.microsoft.com/office/drawing/2014/main" id="{C2544781-98FA-7522-511E-F95FD4909043}"/>
                </a:ext>
              </a:extLst>
            </p:cNvPr>
            <p:cNvSpPr>
              <a:spLocks noChangeArrowheads="1"/>
            </p:cNvSpPr>
            <p:nvPr/>
          </p:nvSpPr>
          <p:spPr bwMode="auto">
            <a:xfrm>
              <a:off x="376414" y="4297005"/>
              <a:ext cx="480131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In today’s terms</a:t>
              </a: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the third payment is only worth:	</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grpSp>
      <p:grpSp>
        <p:nvGrpSpPr>
          <p:cNvPr id="20" name="Group 19">
            <a:extLst>
              <a:ext uri="{FF2B5EF4-FFF2-40B4-BE49-F238E27FC236}">
                <a16:creationId xmlns:a16="http://schemas.microsoft.com/office/drawing/2014/main" id="{EBFF8D25-CFB1-7CBB-20B8-39E42E8AB5E1}"/>
              </a:ext>
            </a:extLst>
          </p:cNvPr>
          <p:cNvGrpSpPr/>
          <p:nvPr/>
        </p:nvGrpSpPr>
        <p:grpSpPr>
          <a:xfrm>
            <a:off x="376414" y="4640313"/>
            <a:ext cx="7360774" cy="338554"/>
            <a:chOff x="376414" y="4640313"/>
            <a:chExt cx="7360774" cy="338554"/>
          </a:xfrm>
        </p:grpSpPr>
        <p:pic>
          <p:nvPicPr>
            <p:cNvPr id="11267" name="Picture 75" descr="&lt;EFOFEX&gt;&#10;id:fxe{edebf706-4fd0-48da-90db-3dea7a117dfe}&#10;&#10;FXData:AAALNnicjVbpctpIEH4VRVVUoCIhjQ4QmKFKXL4wJgSvk2w2VUIIpCAhWcgGJ96q/buvuU+yo+mWcvjYLWy+nr6np6eZzsPMc2nn4YT9A9Wj+kO382BTksOEzoPI2wkTby/M4sjZSkSTZCKZkqGq0lMfbnZJVUmAP800c845nefQp2qdr0cFMSyIQUEcF8RZQZwWxElBjCnheEHVHKZ0lMPbHPJP7q3Y0IAaYCqTnzI4hoyGFPOZQyQIXBgPwTFWY0Qd8I174cxeDhD0/Fm7xYt242ft3BftLp61W75oN3nWLnrRzoZq976XmXHYmRtqS2oYIOq8Glz25x+mQ+FkfjEWple98WlfEGVFudb7ijKYD0Bg1FVFGU5EQfSzLGkryn6/r+/1epyulflMmQ37sp9FoaEquywN3Ky+zJZit5Pz2LfnLLudyMscYetEHhVvmIqfeYdMFNx4m3nbjIpEFBRUcn0n3XmMd5utZIvzd9l96AnZfcKsc0PF3e3EbiIJYSB8E/Z+kHnyLnFcry0kqSfvUyc5Ev70Uyb0vWDtZ22BJIcjYRGnSy+V98Ey89uCynTCoH67dX3P3XjLdjty0o2XW2FebUH8pDWIKoLmf+lpuV5H4dl2OwpsfBEv7wXOoqKwYvryyomC8L792k4DJ3x9BMxd8NVrEyvJcL2HvNnNLRRyF+1tnEZOeMSKm5ROWTbrYCtncdJW813iehFnWRz9xAq9VfYTI+VBOEe+yeRFGLsbOdgu8z2xwHmtyyVTErtEVavkDZscWu1zVTZqdPbq1bdfmawGCdt/vvO8DHkXQI8WnWwvsJVdaFL7muI1H0Fj6nj7uXCPeIt4TzWOB1zfQe/bb+EqbCkv7P8bfvcwcFQ2aHjMDCfq2aOhaI9+Ha8wg0YwsDjozKppJplEMAbaXuB2Tx55HYPEgK1MYPUe4APARwAHACvnAiwBPIAVwBrgEsAHCAC+AGwAQoAI4MfBzE4K4B3AHOAK4DeA62IgwTmkiAlihrhDvMFzuqQ3q8qBVuXFG3mXVheabDhuraZoTiW5a1b0OjGI2dKabKWp5bJh6qbVarZ0TbeMRmW5SiphEFV9uavWqqvq4Y1fkxkwP35ldVcZ0cPvVdaVQe3zViY1JfiDuatMcy6RgV+VtzUuCMOwEsbrT6SuCWajskqdiqPwXwH7CnOfU1MF6h0lnCi6b4b4HrryKwApGoptvt7gCj2s1vhxaw2fai27DwYjtPsK7W1PAW8pd3tHdR5/T1sq/B5YkM/5ozAtdDR4MpqN0gl1I2kTSVEkjaVoLLljaTOWLhi9ljbrXMWEBJpg0IBV7x2gBRCDMAG4AUgxxAfcCbaRffrEC4RLzkBRwxJfPK7c8ZN7+QgGQ3ZUeGp4e2wVQ0eY9RB/JXtUM4Hql9QIZceIg1JiUw389t5Solnc4xaTjCmBk7dX1NI0OPsNtSwVut9npA7Jh9RqEuAGzA+orhnT4EPJ/sJIk3N7eJl7Y8zltMzlrKTwfdWbIJ6XkpMy3ynVYXgSLEgT0zYKZdssKQtlLcRGKdFLh7PCoUb/+etvTi2xxl6O8PQYlaO/zx9tPQpTk2/+GOc5HUzlw9Vqdm5d/9ADp+DtDFb4BhpQ0tSIqltE//4ihFDHrP74WOW8fwGPwm0N&#10;&#10;&lt;/EFOFEX&gt;">
              <a:extLst>
                <a:ext uri="{FF2B5EF4-FFF2-40B4-BE49-F238E27FC236}">
                  <a16:creationId xmlns:a16="http://schemas.microsoft.com/office/drawing/2014/main" id="{8C4FBFC7-8DA2-6F53-695B-6E9C7C7267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7074" y="4698722"/>
              <a:ext cx="2450114" cy="27924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14">
              <a:extLst>
                <a:ext uri="{FF2B5EF4-FFF2-40B4-BE49-F238E27FC236}">
                  <a16:creationId xmlns:a16="http://schemas.microsoft.com/office/drawing/2014/main" id="{7D8CA875-A578-CFAF-F57C-2281077DE234}"/>
                </a:ext>
              </a:extLst>
            </p:cNvPr>
            <p:cNvSpPr>
              <a:spLocks noChangeArrowheads="1"/>
            </p:cNvSpPr>
            <p:nvPr/>
          </p:nvSpPr>
          <p:spPr bwMode="auto">
            <a:xfrm>
              <a:off x="376414" y="4640313"/>
              <a:ext cx="480131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In today’s terms</a:t>
              </a: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the fourth payment is only worth:	</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grpSp>
      <p:grpSp>
        <p:nvGrpSpPr>
          <p:cNvPr id="21" name="Group 20">
            <a:extLst>
              <a:ext uri="{FF2B5EF4-FFF2-40B4-BE49-F238E27FC236}">
                <a16:creationId xmlns:a16="http://schemas.microsoft.com/office/drawing/2014/main" id="{DE1E99AF-9CEB-54C2-F635-F82280F7993E}"/>
              </a:ext>
            </a:extLst>
          </p:cNvPr>
          <p:cNvGrpSpPr/>
          <p:nvPr/>
        </p:nvGrpSpPr>
        <p:grpSpPr>
          <a:xfrm>
            <a:off x="376414" y="4966837"/>
            <a:ext cx="7099300" cy="338554"/>
            <a:chOff x="376414" y="4966837"/>
            <a:chExt cx="7099300" cy="338554"/>
          </a:xfrm>
        </p:grpSpPr>
        <p:pic>
          <p:nvPicPr>
            <p:cNvPr id="11266" name="Picture 78" descr="&lt;EFOFEX&gt;&#10;id:fxe{67bb986b-b189-46f1-8aae-beec3b2202dd}&#10;&#10;FXData:AAALNnicjVZ7b9pIEP8qLhIqqDb22hgMYZHMKy9CKCWXtterZIzBLjZ2zCaQNpXu3/ua90luvTP2tc3jTiT8Zuc9s+PBnYeZ59LOwwn/B6pHjYdu58GmJIMJnQeRt5Mm3l6axZGzlYkuK0Q25bqmyU99hNkl1WQJ/nTTzDjndJ5Bn2o1cR7lxDAnBjlxnBNnOXGaEyc5MaZE4AXVMpjSUQZvM8g+mbe8oAGtg6lCfsrgGDIaUsxnDpEgcG48BMfYjRF1wDfWIpi9DCDo+bN2ixftxs/auS/aXTxrt3zRbvKsXfSinQ3d7v3bZs7hd17XWnKjDqLOq8Flf/5hOpRO5hdjaXrVG5/2pZKiqtdGX1UH8wEI6jVNVYeTklTyGUvaqrrf72t7oxana3U+U2fDvuKzKKxr6o6lgctqS7YsdTsZj397zrLbiTzmSFsn8mjphqv4zDuwkuTGW+ZtGS2RkqSikus76c7jvFu2UizB37H70JPYfcKtM0PV3e1K3USWwkD6Ju39gHnKLnFcry0lqafsUyc5kr77KRf6XrD2WVsiyeFIWsTp0kuVfbBkflvSuE4Y1G63ru+5G2/ZbkdOuvEyK8yrLZU+6Q2ilUDzv/T0TK+jimy7HRUKX8TLe0mwaElacX1l5URBeN9+baeBE74+AuYu+Oq1iZUwPO8hb/7k5gqZi/Y2TiMnPOLNTQqnPJt1sFVYnLS1rEo8L2LG4ugnVuit2E+MVAQRHOWGKYswdjdKsF1mNfHAWa+LI1cqdYmmVcgbvjn06ueKYlbp7NWrb78yeQ8SXn9WedaGbApgRvNJthc4yi4MqX1N8TEfwWAa+PQL4R7xFvGe6gIPeL6D2bffwqOwpaKx/2/53cPC0fiiETEZbtSzR0vRHv26XmEHjWBhCTC4VdNMmEwwBtpeYLknj7yOQVKHUiZweg/wAeAjgAOAnXMBlgAewApgDXAJ4AMEAF8ANgAhQATw42LmNwXwDmAOcAXwG8B1vpDgHlLEBJEh7hBv8J4u6c2qfKAVZfFG2aWVha7UHbdaVXWnnNw1y0aN1InZ0pv8pGvFsWEaptVqtgzdsOqN8nKVlMMgqvhKV6tWVpXDG7+qcOB+/PLqrjyih98rfCqD6uetQqpq8Ad3V55mXKIAv6Jsq0IQhmE5jNefSE2XzEZ5lTplRxW/AvYV5j6npgbUO0oEkU/fDPE9TOVXAJIPFC++1hAKPezW+PFoDZ8aLbsPBiO0+wrjbU8Bb6lwe0cNEX9PWxr8HliQz/mjMC10NHgymo3SCXUjeRPJUSSP5Wgsu2N5M5YvOL2WN+tMxYQEmmDQgFPvHaAFEIMwAbgBSDHEB6wEx8g+feINREjOQFHHFl887tzxk7V8BIMhvyq8NXx6bA1DR5j1EH8le1Q3geoX1Ahlx4iDQmJTHfz23lKiW8LjFpOMKYGbt1fU0nW4+w21LA2m3+ekAcmH1GoS4AbcD6iuObMulpL9hZOm4PbwYe6NMZfTIpezgsL3q94E8byQnBT5TqkBy5NgQ5qYdj1Xts2CslDWQmwUEqNwOMsd6vTvP/8S1BJ77GUIrx6jYvX3xUtbj8LWFMUf4z6ng6lyuFrNzq3rH2bgFLydwQnfgQaUNHWiGRaxmuC/CHXM+48vq4L3D53abRY=&#10;&#10;&lt;/EFOFEX&gt;">
              <a:extLst>
                <a:ext uri="{FF2B5EF4-FFF2-40B4-BE49-F238E27FC236}">
                  <a16:creationId xmlns:a16="http://schemas.microsoft.com/office/drawing/2014/main" id="{F784E39F-45FA-90CE-BFB9-B2FD0F66A7D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62468" y="5053145"/>
              <a:ext cx="2213246" cy="25224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5">
              <a:extLst>
                <a:ext uri="{FF2B5EF4-FFF2-40B4-BE49-F238E27FC236}">
                  <a16:creationId xmlns:a16="http://schemas.microsoft.com/office/drawing/2014/main" id="{79269E85-177F-76DD-3DB3-2FF0032D7114}"/>
                </a:ext>
              </a:extLst>
            </p:cNvPr>
            <p:cNvSpPr>
              <a:spLocks noChangeArrowheads="1"/>
            </p:cNvSpPr>
            <p:nvPr/>
          </p:nvSpPr>
          <p:spPr bwMode="auto">
            <a:xfrm>
              <a:off x="376414" y="4966837"/>
              <a:ext cx="480131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In today’s terms</a:t>
              </a: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the fifth payment is only worth:	</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grpSp>
      <p:grpSp>
        <p:nvGrpSpPr>
          <p:cNvPr id="22" name="Group 21">
            <a:extLst>
              <a:ext uri="{FF2B5EF4-FFF2-40B4-BE49-F238E27FC236}">
                <a16:creationId xmlns:a16="http://schemas.microsoft.com/office/drawing/2014/main" id="{FC42CB25-7B89-CE7C-EF60-2653A402855F}"/>
              </a:ext>
            </a:extLst>
          </p:cNvPr>
          <p:cNvGrpSpPr/>
          <p:nvPr/>
        </p:nvGrpSpPr>
        <p:grpSpPr>
          <a:xfrm>
            <a:off x="1068404" y="5558017"/>
            <a:ext cx="6534896" cy="369332"/>
            <a:chOff x="1068404" y="5558017"/>
            <a:chExt cx="6534896" cy="369332"/>
          </a:xfrm>
        </p:grpSpPr>
        <p:pic>
          <p:nvPicPr>
            <p:cNvPr id="11265" name="Picture 80" descr="&lt;EFOFEX&gt;&#10;id:fxe{b35ee9de-63b9-4ceb-adbd-2257b6520034}&#10;&#10;FXData:AAALG3icjVZ7b+JGEP8qPkvoQLGx18ZgCItkXnkRQjiu9+i1kjEG+7CxYzYhuaZS/+3X7Cfpemfs3jWPViT8Zuc9u7PDdh/nvke7j6f8H6g+NR973UeHkhymdBHG/l6a+gdpnsTuTiGGohLFUhq6rjz3EWZXVFck+DMsK+dc0EUOA6rXxXpcEKOCGBbESUGcF8RZQZwWxIQSgZdUz2EG3q9zyD+5t6KgIW2AqUp+yOAEbEYU81lAJAhcGI/o+LvdGFMXfGMtgtnPAYJevGi3fNVu8qKd96rd5Yt2q1ftpi/axa/aObDb/dyo5ORnbvGOsEDUfTO8Giw+zUbS6eJyIs3e9ydnA0lWNe2DOdC04WIIgkZd17TRVJbkgLG0o2mHw6F+MOtJttEWc20+GqgBi6OGru1ZFnqsvmIrudfNefzbd1e9buwzV9q5sU/lG64SMP+eyZKX7Ji/Y1QmsqShkhe42d7nvFu2Vm3B37OHyJfYQ8qtc0PN2+/lXqpIUSj9Jh2CkPnqPnU9vyOlma8eMjc9ln4PMi4M/HATsI5E0vtjaZlkKz9TD+GKBR1J5zpRWL/deYHvbf1VpxO72dbPrTCvjiR/MZpEl0Hzv/SMXK+riWx7XQ0KXyarB0mwqCytub66duMweui8dbLQjd4eA3MffvM7xE4Zrg+QN7+5hULuorNLstiNjvnmpqVTns0m3KksSTt6XiWulwljSfwDK/LX7AdGJoIIjnrD1GWUeFs13K3ymnjgfK/LJVeSe/M3b8ymrjTsrpbyEvPi8krzg4Y2LJrVWWK3etCHzgeKN3kMvWfiBRfCA+It4gM1BN7j+g7a27mGbt9RsXf/b749wEzR+SwRMRkOzfMnc88Z/3uCwpgZw0wSYHKrlpUyhWAMtL3Eck+feJ2ApAGlTGH1EeATwGcAFwB3zgNYAfgAa4ANwBVAABACfAXYAkQAMcAM4BpgDvAOYAHwHuAngA/FzIFzyBBTRIa4R7zBc7qiN+vKPa2qyyN1n1WXhtpwvVpNM9xKeteqmHXSIFbbaPGVoZfLpmVadrvVNg3TbjQrq3VaicK4Gqg9vVZdV++PgprKgfsJKuu7ypje/1ytkqOw9utOJTUt/IW7q8xyLlGBX1V3NSGIoqgSJZsvpG5IVrOyztyKq4lB77zH3BfU0oF6R4kgiu6bI36ErvwGQIqG4sXXm0Khj7s1edpao+dayxmAwRjtvkF7O/gTeUuF2ztqivgH2tZh5NuQz8WTMG10NHw2moPSKfViZRsrcaxMlHiieBNlO1EuOb1RtptcxYIEWmDQhFX/HaANkIAwBbgByDDEJ6wE28g5e+aRISTnoGhQi8CVv3y6dyfPVvMZTmXEDwvPDe+Po2PwGPMe4U9hnxoWUIOSGqPsBHFYShxqgN/+NSWGLTzusBMSSuDsnTW1DQNOf0ttW4f+DzhpQvIRtVsEuCH3A6obzmyIseR85aQluH28zv0J5nJW5nJeUviI6k8RL0rJaZnvjJqwlwQ3pIVpNwplxyopG2VtxGYpMUuH88KhQf/6409BrXCP/X+eceNy+A/Ey6xPYW4KHyc40elwph5uN6MLl33XBWfg7RxW+NAZUtIyiG7ahtUG/2WoE77/+CIVvL8Bz3JnzA==&#10;&#10;&lt;/EFOFEX&gt;">
              <a:extLst>
                <a:ext uri="{FF2B5EF4-FFF2-40B4-BE49-F238E27FC236}">
                  <a16:creationId xmlns:a16="http://schemas.microsoft.com/office/drawing/2014/main" id="{0DC0381D-FFED-80C9-A592-78C6524145F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13512" y="5626162"/>
              <a:ext cx="1089788" cy="27244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6">
              <a:extLst>
                <a:ext uri="{FF2B5EF4-FFF2-40B4-BE49-F238E27FC236}">
                  <a16:creationId xmlns:a16="http://schemas.microsoft.com/office/drawing/2014/main" id="{95508987-B18F-6F70-E0CB-FAE62D184E77}"/>
                </a:ext>
              </a:extLst>
            </p:cNvPr>
            <p:cNvSpPr>
              <a:spLocks noChangeArrowheads="1"/>
            </p:cNvSpPr>
            <p:nvPr/>
          </p:nvSpPr>
          <p:spPr bwMode="auto">
            <a:xfrm>
              <a:off x="1068404" y="5558017"/>
              <a:ext cx="572464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total value of the payments </a:t>
              </a:r>
              <a:r>
                <a:rPr kumimoji="0" lang="en-US" altLang="en-U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in today’s terms </a:t>
              </a:r>
              <a:r>
                <a:rPr kumimoji="0" lang="en-US"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is:	</a:t>
              </a:r>
              <a:endParaRPr kumimoji="0" lang="en-US" altLang="en-US" sz="2800" b="0" i="0" u="none" strike="noStrike" cap="none" normalizeH="0" baseline="0" dirty="0">
                <a:ln>
                  <a:noFill/>
                </a:ln>
                <a:solidFill>
                  <a:schemeClr val="tx1"/>
                </a:solidFill>
                <a:effectLst/>
                <a:latin typeface="Arial" panose="020B0604020202020204" pitchFamily="34" charset="0"/>
              </a:endParaRPr>
            </a:p>
          </p:txBody>
        </p:sp>
      </p:grpSp>
      <p:sp>
        <p:nvSpPr>
          <p:cNvPr id="13" name="Rectangle 17">
            <a:extLst>
              <a:ext uri="{FF2B5EF4-FFF2-40B4-BE49-F238E27FC236}">
                <a16:creationId xmlns:a16="http://schemas.microsoft.com/office/drawing/2014/main" id="{FE2F556E-119E-D2EA-85BD-21F678FF2DDB}"/>
              </a:ext>
            </a:extLst>
          </p:cNvPr>
          <p:cNvSpPr>
            <a:spLocks noChangeArrowheads="1"/>
          </p:cNvSpPr>
          <p:nvPr/>
        </p:nvSpPr>
        <p:spPr bwMode="auto">
          <a:xfrm>
            <a:off x="436905" y="6208524"/>
            <a:ext cx="615424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This is how much I can borrow today with these repayment terms.</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grpSp>
        <p:nvGrpSpPr>
          <p:cNvPr id="17" name="Group 16">
            <a:extLst>
              <a:ext uri="{FF2B5EF4-FFF2-40B4-BE49-F238E27FC236}">
                <a16:creationId xmlns:a16="http://schemas.microsoft.com/office/drawing/2014/main" id="{7ECB3ECD-B75C-9A21-3D5A-3596569BA90A}"/>
              </a:ext>
            </a:extLst>
          </p:cNvPr>
          <p:cNvGrpSpPr/>
          <p:nvPr/>
        </p:nvGrpSpPr>
        <p:grpSpPr>
          <a:xfrm>
            <a:off x="376414" y="3602737"/>
            <a:ext cx="7226886" cy="338554"/>
            <a:chOff x="376414" y="3602737"/>
            <a:chExt cx="7226886" cy="338554"/>
          </a:xfrm>
        </p:grpSpPr>
        <p:pic>
          <p:nvPicPr>
            <p:cNvPr id="11270" name="Picture 69" descr="&lt;EFOFEX&gt;&#10;id:fxe{d5f4b6a0-14c5-4d47-8a02-e074f5192ce9}&#10;&#10;FXData:AAALNnicjVZ7b9pIEP8qriVUUGz8wmAIi2SeeRBCKbm0vV4lYwx2sbFjNoGkqXT/3te8T3LrnbGvbR53IuE3O++ZHQ9uP848l7QfT9g/UF1iPHbajzbRMpiQeRB5O2Hi7YVZHDlbSdMlWZNMqaaq0nMfbnZJVEmAP900M845mWfQI2qVn4c5MciJfk6McuIsJ05z4iQnxkTjeEHUDKZkmMG7DLJP5i0vqE9qYCprP2UwgowGBPOZQyQInBsPwDF2Y0gc8I21cGY3Awh6/qLd4lW78Yt27qt2Fy/aLV+1m7xoF71qZ0O3u/+2mXHYndfUplSvgaj9pn/Zm3+cDoST+cVYmF51x6c9QZQV5droKUp/3gdBraoqymAiCqJPadJSlP1+X90b1ThdK/OZMhv0ZJ9GYU1VdjQNXFpd0qXYaWc89u05y0478qgjbJ3II+INU/Gpd6Ci4MZb6m0pETVRUFDJ9Z105zHeLV3JFufv6H3oCfQ+YdaZoeLudmInkYQwEL4Jez+gnrxLHNdrCUnqyfvUSY6F737KhL4XrH3aErTkcCws4nTppfI+WFK/JahMJwyqt1vX99yNt2y1IifdeJkV5tUSxM96XVNF0PwvPT3Tays8205bgcIX8fJe4CwiCiumL6+cKAjvW2/tNHDCt8fA3AUPXkuzEornPeTNntxcIXPR2sZp5ITHrLlJ4ZRlsw62Mo2TlppViedFTGkc/cQKvRX9iZHyIJwj31B5EcbuRg62y6wmFjjrdXFkSmJHU9WydsQ2h175Upa1Cpm9efPtVybrQcLqzyrP2pBNAcxoPsn2AkfZhSG1rwk+5kMYTAOffi7cI94i3hOd4wHPdzD79jt4FLaEN/b/Lb97WDgqWzQ8JsWNevZkKdrDX9cr7KAhLCwOBrNqmAmVNIyBthdY7skTr2OQ1KCUCZw+AHwE+ATgAGDnXIAlgAewAlgDXAL4AAHAV4ANQAgQAfy4mNlNAbwHmANcAfwGcJ0vJLiHFDFBpIg7xBu8p0tysyodSFleHMm7tLzQ5ZrjViqK7pSSu0bJqGo1zWzqDXbS1eJYNw3Tajaahm5YtXppuUpKYRCVfbmjVsqr8uHIr8gMmB+/tLorDcnh9zKbyqDyZctGUgn+YO5K04yrycAvy9sKF4RhWArj9WetqgtmvbRKnZKj8F8B+wpznxNTBeo90TiRT98M8QNM5QOAlg8UK75a5wpd7Nb46WgNnhstuwcGQ7R7gPG2p4C3hLu9IwaPvydNFX4PLMjn/EmYJjrqPxvNRumEuJG0iaQoksZSNJbcsbQZSxeMXkubdaZiQgINMKjDqfse0AKIQZgA3ACkGOIjVoJjZJ8+8wbCJWegqGOLL552bvRsLZ/AYMCuCm8Nnx5bxdARZj3AX8ku0U2gegU1RNkIsV9IbKKD3+47oukW97jFJGOiwc3bK2LpOtz9hliWCtPvM9KA5ENiNTTgBswPqK4Zs8aXkv2VkSbndvFh7o4xl9Mil7OCwver7gTxvJCcFPlOiQHLU8OGNDDtWq5smwVloayJWC8kRuFwljvUyd9//sWpJfbYyxBePYbF6u/xl7Yuga3Jix/hPif9qXy4Ws3OresfZuAUvJ3BCd+B+kRr6JpqsKbq4L8INWL9x5dVzvsHZ2VtAQ==&#10;&#10;&lt;/EFOFEX&gt;">
              <a:extLst>
                <a:ext uri="{FF2B5EF4-FFF2-40B4-BE49-F238E27FC236}">
                  <a16:creationId xmlns:a16="http://schemas.microsoft.com/office/drawing/2014/main" id="{22063CB4-4133-A357-0ED7-BE4E00C4422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62468" y="3655512"/>
              <a:ext cx="2340832" cy="26678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DEDC8AF2-7BC5-1A96-69EC-7111627888EB}"/>
                </a:ext>
              </a:extLst>
            </p:cNvPr>
            <p:cNvSpPr txBox="1"/>
            <p:nvPr/>
          </p:nvSpPr>
          <p:spPr>
            <a:xfrm>
              <a:off x="376414" y="3602737"/>
              <a:ext cx="4801314" cy="338554"/>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In today’s terms</a:t>
              </a: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the first payment is worth: </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2372039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27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82" descr="&lt;EFOFEX&gt;&#10;id:fxe{7e997129-c392-494c-8b9a-5e0664d090fa}&#10;&#10;FXData:AAALRnicjVbpcuJGEH4VRVXUQllCN2DMUCVOHxhjjNfrzSZVQgikRUKyGBvsdaryN6+ZJ8louqXdjY8EsL+evqenp6XW89RzSev5mP0B1SHGc7v1bBMtgzGZBZG3FcbeTpjGkbORNF2SNcmSTFWVXvtyswuiSgL8dMvKOGdklkGXqFW+HuREPyd6OTHMidOcOMmJ45wYEY3jOVEzmID3SzJ4bmffzFu+oR4xwVTWfspgCDZ9gvnMIBIEzo37mceiGgPigG/cC2d2MoCgZ2/azd+1G71p575rd/6m3eJdu/GbdtG7djZUu5PJCw4787pZk2omiFq/9C66s9tJXzienY+EyXVndNIVRFlRboyuovRmPRCYVVVR+mNREH1Kk6ai7Ha76s6oxulKmU2Vab8r+zQKTVXZ0jRwaXVBF2K7lfHYf89ZtFuRRx1h40QeEe+Yik+9PRUFN95Qb0OJqImCgkqu76Rbj/Hu6VJucP6WPoaeQB8TZp0ZKu52K7YTSQgD4Zuw8wPqydvEcb2mkKSevEud5Ej4w0+Z0PeClU+bgpbsj4R5nC68VN4FC+o3BZXphEH1fuP6nrv2Fs1m5KRrL7PCvJqC+EWvaaoImv+lp2d6LYVn224psPF5vHgUOIuIwpLpy0snCsLH5gc7DZzwwxEwt8GT19QaCcX1DvJmNzdXyFw0N3EaOeERK25SOGXZrIKNTOOkqWa7xPU8pjSOfmKF3pL+xEh5EM6R76g8D2N3LQebRbYnFjirdbFkSmJ7X9YOgsrvZVmrHBS0/gNtVA6q7POdsam0lIRVI6tDVpSsJ6Bj876259jYLrSsfUPw0g+gTQ2cBVy4Q7xHfCQ6xz2uH+Am2JdwMTaEl/n/jcJHGD8qGzs8JsX5evpiRNqDfw9bmEgDGF8cDGZVtxIqaRgDbc9xu8cvvI5AYsJWxrD6BHAL8BnAAcDKuQALAA9gCbACuADwAQKArwBrgBAgApgAXAJMAa4AZgDXAB8BbvLxBOeQIiaIFHGLeIfndEHulqU9KcvzA3mblue6bDpupaLoTil5qJeMqmZq1qFeZytdLZY1y7Aah/VDQzcaZq20WCalMIjKvtxWK+VleX/gV2QGzI9fWj6UBmT/axk6csNaVwl+Y+5Kk4yryd87lQvCMCyF8eqLVtUFq1Zapk7JUfgzwb7G3GfEUoG6Ihon8u6bIn6CrnwC0PKGYpuv1rhCB6s1etla/dday+6CwQDtnqC9bXya3hPu9oEYPP6OHKrwdGhAPmcvwhyio96r0WyUjokbSetIiiJpJEUjyR1J65F0zuiVtF5lKhYkUAeDGqw6V4ANgBiECcAdQIohbnEn2Eb2ySvvI1xyCoo6sTS48ucvazd8dTef4VT67LDw3PD+2CoGjzDvPj41O0S3gOoW1ABlQ8ReIbGJDn47l0TTG9zjBjshJhqcvb0kDV2H01+TRkOF/vcZaUDyIWnUNeAGzA+orhjT5GPJ/spIi3M7eJ07I8zlpMjltKDwfaszRjwrJMdFvhNiQC01LEgd0zZzZdsqqAbKDhFrhcQoHE5zhzr5+8+/OLXAGnvfX0UGxfDv8pe4DoG5yX0McaKT3kT+OEx643r/hy44AW+nsMJ3oh7R6rqmsllgquC/CDVk9ceXV877Bz1YcXw=&#10;&#10;&lt;/EFOFEX&gt;">
            <a:extLst>
              <a:ext uri="{FF2B5EF4-FFF2-40B4-BE49-F238E27FC236}">
                <a16:creationId xmlns:a16="http://schemas.microsoft.com/office/drawing/2014/main" id="{750E840D-6176-EE4E-1330-B409A20464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887" y="1650833"/>
            <a:ext cx="5587920" cy="349245"/>
          </a:xfrm>
          <a:prstGeom prst="rect">
            <a:avLst/>
          </a:prstGeom>
          <a:noFill/>
          <a:extLst>
            <a:ext uri="{909E8E84-426E-40DD-AFC4-6F175D3DCCD1}">
              <a14:hiddenFill xmlns:a14="http://schemas.microsoft.com/office/drawing/2010/main">
                <a:solidFill>
                  <a:srgbClr val="FFFFFF"/>
                </a:solidFill>
              </a14:hiddenFill>
            </a:ext>
          </a:extLst>
        </p:spPr>
      </p:pic>
      <p:pic>
        <p:nvPicPr>
          <p:cNvPr id="16387" name="Picture 58" descr="&lt;EFOFEX&gt;&#10;id:fxe{e8f7b3b7-f8cb-4f29-b86d-dd8f6169410e}&#10;&#10;FXData:AAAMJnicxVbpcuJGEH4VhSpqoSwhjYRAYIYqicMXxtjLZo9sUiWEQFp0WcgGHKcqf/OaeZKMplva3fhI/m35+Hr6npnu1vQeb1yH9h5P2R9QFtUe+71Hk5IcpnTuh+5WmLo74SYO7UgkqigRURebiiI+98PNrqgiCvCr6nrOuaDzHAZUafD1uCBGBTEsiJOCOC+Is4I4LYgJJRwvqZLDjI5zuM4h/8m9FRsa0iaYSuS7DE4goxHFfOYQCQIXxiNwjKcxpjb4xr1wppUDBL140W7xqt3kRTvnVbvLF+2Wr9pNX7QLX7Uz4bStr8fMOPmddwyRtFG799PwajD/OBsJp/PLiTB7Z03OBkJFkuX32kCWh/MhCJoNRZZH04pQ8bIs6crybrdr7LRGnK7l+Y18MxpIXhYGTUXeZqnvZI1ltqz0ezmP/XftZb8XupktRHbo0sotU/Eyd59VBCeOMjfKaIVUBBmVHM9Oty7j3WUryeD8bXYIXCE7JMw6N5Sd7bbST0Qh8IXfhZ3nZ660TWzH7QpJ6kq71E6OhT+8lAk91197WVcgyf5YWMTp0k2lnb/MvK6gMJ3Ab9xFjuc6G3fZ7YZ2unFzK8yrK1Q+qy2iVEDzv/TUXK8n82z7PRk2voiXB4GzaEVYMX1pZYd+cOi+MVPfDt4cA3PrP7hdYiQZrneQN2vdQiF30Y3iNLSDY3a4SemUZbP2IymLk66S7xLXizjL4vA7VuCusu8YKQ/COdJtJi2C2NlIfrTM98QC52ddLplSpW/TfY0c+fXfahKp9+TkR+WR0jKNH5hFxHhpuOUZyPlF57eeFz30ZNG55gJb14GmNN9THGtj6EMNpx0X7hDvEA9U5bjH9T30unkNrR9RXkf/b9gfYMAqbLDymBl+Qc6ffATM8b8/JzBzxzCgOWjMqq0nmUgwBtpe4nZPn3idgKQJW5nC6gPAR4BPADYAnpwDsARwAVYAa4ArAA/AB/gCsAEIAEKAbz9E7KYA3gLMAd4B/AzwvhjAcA8pYoKYIW4Rb/GerujtqrqnNWlxJG3T2kKVmrZTr8uqXU3u21WtQZpE76httlKVctnSNd3otDuaqhnNVnW5SqqBH9Y8qa/Ua6va/sirSwyYH6+6uq+O6f6XGrRExDpT9n9l7qqznEukolWiOhcEQVAN4vVn0lAFvVVdpXbVlvlXz3yHuc+prgD1lhJOFNV3g/gBqvIBgBQFxTbfaHEFC09r8rS0Rs+VljkAgzHaPUB5mzPAO8rd3lONx9/RjgLfPwPyuXgSpoOOhs9GM1E6pU4obkIxDMWJGE5EZyJuJuIlo9fiZp2r6JBAGwxasLLeAhoAMQgTgFuAFEN8xJ1gGZlnz7y4uOQcFFU84sunJ3fy7F4+gcGIXRXeGnaPqWBoLHlrhK8Ci6o6UIOSGqPsBHFYSkyqgl/rmhLV4B4jTDKmBG7eXFFDVeHuN9QwFKh+j5EaJB9Qo02A6zM/oLpmzCYfSuYXRuqca2EzWxPM5azM5byk8D1pTREvSslpme+MajA8CR5IG9NuFsqmXlIGyjqIrVKilQ5vCocq/fvPvziFQ8l0vz61xuXoH/BHqkVhanIfJzjP6XAmWWrzoH/Yf1MDZ3Bj57DCN9+QkrZKCFGV5tcXMIQ6YeePj3PO+wci3sMY&#10;&#10;&lt;/EFOFEX&gt;">
            <a:extLst>
              <a:ext uri="{FF2B5EF4-FFF2-40B4-BE49-F238E27FC236}">
                <a16:creationId xmlns:a16="http://schemas.microsoft.com/office/drawing/2014/main" id="{2A717546-67FF-80DD-F241-3652B9E5E8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9574" y="2123188"/>
            <a:ext cx="1147188" cy="866959"/>
          </a:xfrm>
          <a:prstGeom prst="rect">
            <a:avLst/>
          </a:prstGeom>
          <a:noFill/>
          <a:extLst>
            <a:ext uri="{909E8E84-426E-40DD-AFC4-6F175D3DCCD1}">
              <a14:hiddenFill xmlns:a14="http://schemas.microsoft.com/office/drawing/2010/main">
                <a:solidFill>
                  <a:srgbClr val="FFFFFF"/>
                </a:solidFill>
              </a14:hiddenFill>
            </a:ext>
          </a:extLst>
        </p:spPr>
      </p:pic>
      <p:pic>
        <p:nvPicPr>
          <p:cNvPr id="16386" name="Picture 52" descr="&lt;EFOFEX&gt;&#10;id:fxe{e9109dff-0d7e-4fec-8040-2e89772b6a51}&#10;&#10;FXData:AAALJXicjVbpcuJGEH4VRVXU4rKELsRlhipx+cIYYxyvN5tUCSGQFl0WYwNepyp/85p5koymW8o6PpKyvV9P393T6p3289R1SPv5hP0B1SXGc6f9bBEtgzGZ+aG7EcbuVpjGoR1Jmi7JmmRKVVWV3vrhZpdElQT41U0z45yTWQY9olb4eZgTg5zo58RxTpzlxGlOnOTEiGgcL4iawYQMM7jKIPvJvOUF9UkVTGXtRQbHkNGAYD4ziASBc+MBOMZuDIkNvrEWzuxmAEHP37Wbf2g3etfO+dDu4l27xYd243ftwg/tLOh29582Mw67c11j9642Qdb+qX/Zm91NBsLJ7GIkTG66o9OeIMqKcmv0FKU/64OgWlEVZTAWBdGjNGkpyna7rWyNSpyulNlUmQ56skfDoKoqG5r6Dq0s6ELstDMe+9e1F5126FJbiOzQJeI9U/Gou6Oi4MQRdSNKRE0UFFRyPDvduIz3QJdyg/M3dB+4At0nzDozVJzNRuwkkhD4wndh6/nUlTeJ7bgtIUldeZvayZHwu5cyoef6K4+2BC3ZHQnzOF24qbz1F9RrCSrTCfzKQ+R4rrN2F61WaKdrN7PCvFqC+FWvaaoImv+lp2d6bYVn22krUPg8XuwFziKisGT68tIO/WDf+mSlvh18OgLmxn9yW1ojoXjeQt7s080VMhetKE5DOzhizU0KpyyblR/JNE5aalYlnucxpXH4ghW4S/qCkfIgnCPfU3kexM5a9qNFVhMLnPW6ODIlsXP9NSJlu5z+FsnawYFSThm0lYRVm9WZFZ3dOYxkPrjWHCfXgZm0bgl+1UMYQwM/di7cIj4g7onOcYfnRxh16womPyK8jf9v1+1hv6hsr/CYFBfo2asdaA3/vU1h5QxhP3EwmFXdTKikYQy0vcByT155HYGkCqWM4fQZ4A7gC4ANgJ1zABYALsASYAVwCeAB+ADfANYAAUAI8OMeZjcFcA0wA7gB+BngNt8/cA8pYoJIETeI93hPl+R+WdqRsjw/lDdpea7LVdtho6PbpeSxXjIqWlUzm3qdnXS1ONZMw2w0601DNxrVWmmxTEqBH5Y9uaMelJfl3aF3IDNgfrzS8rE0JLtfymXt0D/gg6n4vzJ3pUnG1WTgl+XogAuCICgF8eqrVtEFs1ZapnbJVvjSt24w9xkxVaCuicaJfPqmiJ9hKp8AtHygWPGVGlfoYrdGr0dr8NZoWT0wGKLdE4y3NQF8INztIzF4/C1pqrD+G5DP+aswTXTUfzOahdIxcUJpHUphKI2kcCQ5I2k9ki4YvZLWq0zFhATqYFCDU/casAEQgzABuAdIMcQdVoJjZJ2+8eDgkjNQ1LHFF687d/xmLV/AYMCuCm8Nvx5LxdAhZj3A/xS7RDeB6hXUEGXHiP1CYhEd/HaviKY3uMcIk4yJBjdvLUlD1+Hu16TRUGH6PUYakHxAGnUNuD7zA6orxqzypWR9Y6TJuV38mLsjzOW0yOWsoPA51R0jnheSkyLfCTFgeWrYkDqmXc2VLbOgGihrItYKiVE4nOYOdfLXH39yaoE9djOEl8awWP09/kbrEtia3Mcx7nPSn8g03VWTTe+HGTgFb2dwwidPn2h19m4x6nod3z5FqGPWf3ybct7fggdq8Q==&#10;&#10;&lt;/EFOFEX&gt;">
            <a:extLst>
              <a:ext uri="{FF2B5EF4-FFF2-40B4-BE49-F238E27FC236}">
                <a16:creationId xmlns:a16="http://schemas.microsoft.com/office/drawing/2014/main" id="{059EC9C3-364F-503F-BEE2-AAF7E1B4AE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3491" y="3336949"/>
            <a:ext cx="1423127" cy="563108"/>
          </a:xfrm>
          <a:prstGeom prst="rect">
            <a:avLst/>
          </a:prstGeom>
          <a:noFill/>
          <a:extLst>
            <a:ext uri="{909E8E84-426E-40DD-AFC4-6F175D3DCCD1}">
              <a14:hiddenFill xmlns:a14="http://schemas.microsoft.com/office/drawing/2010/main">
                <a:solidFill>
                  <a:srgbClr val="FFFFFF"/>
                </a:solidFill>
              </a14:hiddenFill>
            </a:ext>
          </a:extLst>
        </p:spPr>
      </p:pic>
      <p:pic>
        <p:nvPicPr>
          <p:cNvPr id="16385" name="Picture 83" descr="&lt;EFOFEX&gt;&#10;id:fxe{be747624-4b1b-40be-a8e0-35086af34966}&#10;&#10;FXData:AAAOW3iczVfpcuJGEH6VCVXU4loJXQgwZqgSly+MWcye2WyVEAJp0WUxNrBxqvI3r5knyWi6pV2vj+RfXBxfT9/TM+oZte+mrkPbdyf8B1SXGned9p1FtQzGdOaH7oaM3S2ZxqEdSZouyZpkSjVVlR77CLNLqkoEvrppZpxzOsugR9WqGA9zYpAT/Zw4zomznDjNiZOcGFFN4AVVM5jQYQZvsiDZJ/OWT6hPa2Aqa/cyOIaMBhTzmUEkCJwbD8AxVmNIbfCNcxHMbgYQ9PxJu/mzdqMn7Zxn7S6etFs8azd+0i581s6Canczo4LD17ypN6T6Icrav/Qve7OPkwE5mV2MyORtd3TaIyVZUd4bPUXpz/ogqFVVRRmMS6TkMZa0FGW73Va3RjVOV8psqkwHPdljYVBTlQ1LfYdVF2xR6rQzHv937UWnHbrMJpEdurR0zVU85u5YiThxxNyI0ZJWIgoqOZ6dblzOu2FLuSn4G7YPXML2CbfODBVnsyl1EokEPvmdbD2fufImsR23RZLUlbepnRyRP7yUCz3XX3msRbRkd0TmcbpwU3nrL5jXIirXCfzqTeR4rrN2F61WaKdrN7PCvFqk9Fmva2oJNP9NT8/02orIttNWYOLzeLEngkVLZMn15aUd+sG+9cpKfTt4dQTMjf/NbWnNhOF4C3nzRzdXyFy0ojgN7eCIFzcpnPJsVn4kszhpqdkscTyPGYvDe6zAXbJ7jFQEERz5msnzIHbWsh8tsjnxwFmtiyFXKnWuPke0sqtor/2DLxVZO6hUvtMHX6LsX/mBxb9tJXk5ySIZHbysRMObgPlJsPejFYluQje1WZwSO1oQrhSHfiTG8z3h+ZKVf+tu/v+q/lxLTRacl5eY/BKSwuqItHhSvshIyXpD1iiyPgltPG/21hy7vQN93HpP8SQcQus28IAUwi3iDeKe6gJ3OL6F48F6A6dFREXr+W/3gz2cySo/i0VMhpeOswf3Bmv48w0EjukhnOkCDG7VMBMmaRgDbS9wuicPvI5AUoOpjGH0AeAjwCcAGwAr5wAsAFyAJcAK4BLAA/ABvgKsAQKAEKC4uwiYAlwBzADeArwDeJ+f2bAOKWKCyBA3iNe4Tpf0elne0Yo8fy1v0spcl2u2w7eNbpeT20bZqGo1zTzUG3ykq8Wwbhpm87BxaOhGs1YvL5ZJOfDDiid31IPKsrJ77R3IHLgfr7y8LQ/p7ld8WLK+rfi/cXflSca9t1szQRAE5SBefdaqOjHr5WVql21FXJSst5j7jJoqUFdUE0S++6aIH2BXfgPQ8g3FJ1+tC4UuVmv0cGsNHttaVg8Mhmj3Dba3NQG8ocLtLTVE/C2Fa0+fNiGf8wdhDtFR/9FoFkrH1AmldSiFoTSSwpHkjKT1SLrg9EparzIVExJogEEdRt0rwCZADMIE4BogxRAfcSa4jazTRy7pQnIGijo1NXjkLx7W7vjR2XyCVRnwxcJ1w+fHUjF4iHkP8CrZpboJVK+ghig7RuwXEovq4Lf7hmp6U3iMcCfEVIO1t5a0qeuw+mvabKqw/z1OGpB8QJsNDbg+9wOqK86sibZkfeWkKbhdfJy7I8zltMjlrKDwJaQ7RjwvJCdFvhNqQC01LEgD067lypZZUE2UHSLWC4lROJzmDnX6959/CWqBNXa/vwYNi+bfE282XQp9U/g4xo5O+xO5N3k32E+TH3bBKXg7gxG+KPSp1tA11Wge6jXwX4Q65vXHNzrB+weTQndX&#10;&#10;&lt;/EFOFEX&gt;">
            <a:extLst>
              <a:ext uri="{FF2B5EF4-FFF2-40B4-BE49-F238E27FC236}">
                <a16:creationId xmlns:a16="http://schemas.microsoft.com/office/drawing/2014/main" id="{9AD3F843-15A4-0F7B-C3EC-3148F756D6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06140" y="2457390"/>
            <a:ext cx="4924925" cy="398641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5">
            <a:extLst>
              <a:ext uri="{FF2B5EF4-FFF2-40B4-BE49-F238E27FC236}">
                <a16:creationId xmlns:a16="http://schemas.microsoft.com/office/drawing/2014/main" id="{34983B2B-5E22-4F40-7EB2-26E7F8CA44E0}"/>
              </a:ext>
            </a:extLst>
          </p:cNvPr>
          <p:cNvSpPr>
            <a:spLocks noChangeArrowheads="1"/>
          </p:cNvSpPr>
          <p:nvPr/>
        </p:nvSpPr>
        <p:spPr bwMode="auto">
          <a:xfrm>
            <a:off x="413887" y="675908"/>
            <a:ext cx="11598441"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0" algn="l" defTabSz="914400" rtl="0" eaLnBrk="0" fontAlgn="base" latinLnBrk="0" hangingPunct="0">
              <a:lnSpc>
                <a:spcPct val="100000"/>
              </a:lnSpc>
              <a:spcBef>
                <a:spcPct val="0"/>
              </a:spcBef>
              <a:spcAft>
                <a:spcPct val="0"/>
              </a:spcAft>
              <a:buClrTx/>
              <a:buSzTx/>
              <a:buFontTx/>
              <a:buNone/>
              <a:tabLst/>
            </a:pPr>
            <a:endParaRPr kumimoji="0" lang="en-ZA" altLang="en-US" sz="1600" b="0" i="0" u="none" strike="noStrike" cap="none" normalizeH="0" baseline="0" dirty="0">
              <a:ln>
                <a:noFill/>
              </a:ln>
              <a:solidFill>
                <a:schemeClr val="tx1"/>
              </a:solidFill>
              <a:effectLst/>
            </a:endParaRPr>
          </a:p>
          <a:p>
            <a:pPr indent="0"/>
            <a:r>
              <a:rPr kumimoji="0" lang="en-US" altLang="en-US" sz="16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Suppose I make </a:t>
            </a:r>
            <a:r>
              <a:rPr kumimoji="0" lang="en-US" altLang="en-US" sz="1600" b="0" i="1" u="none" strike="noStrike" cap="none" normalizeH="0" baseline="0" dirty="0">
                <a:ln>
                  <a:noFill/>
                </a:ln>
                <a:solidFill>
                  <a:schemeClr val="tx1"/>
                </a:solidFill>
                <a:effectLst/>
                <a:ea typeface="Times New Roman" panose="02020603050405020304" pitchFamily="18" charset="0"/>
                <a:cs typeface="Arial" panose="020B0604020202020204" pitchFamily="34" charset="0"/>
              </a:rPr>
              <a:t>n </a:t>
            </a:r>
            <a:r>
              <a:rPr kumimoji="0" lang="en-US" altLang="en-US" sz="16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regular payments of </a:t>
            </a:r>
            <a:r>
              <a:rPr kumimoji="0" lang="en-US" altLang="en-US" sz="1600" b="0" i="1" u="none" strike="noStrike" cap="none" normalizeH="0" baseline="0" dirty="0">
                <a:ln>
                  <a:noFill/>
                </a:ln>
                <a:solidFill>
                  <a:schemeClr val="tx1"/>
                </a:solidFill>
                <a:effectLst/>
                <a:ea typeface="Times New Roman" panose="02020603050405020304" pitchFamily="18" charset="0"/>
                <a:cs typeface="Arial" panose="020B0604020202020204" pitchFamily="34" charset="0"/>
              </a:rPr>
              <a:t>x</a:t>
            </a:r>
            <a:r>
              <a:rPr kumimoji="0" lang="en-US" altLang="en-US" sz="16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 with interest of </a:t>
            </a:r>
            <a:r>
              <a:rPr kumimoji="0" lang="en-US" altLang="en-US" sz="1600" b="0" i="1" u="none" strike="noStrike" cap="none" normalizeH="0" baseline="0" dirty="0">
                <a:ln>
                  <a:noFill/>
                </a:ln>
                <a:solidFill>
                  <a:schemeClr val="tx1"/>
                </a:solidFill>
                <a:effectLst/>
                <a:ea typeface="Times New Roman" panose="02020603050405020304" pitchFamily="18" charset="0"/>
                <a:cs typeface="Arial" panose="020B0604020202020204" pitchFamily="34" charset="0"/>
              </a:rPr>
              <a:t>i</a:t>
            </a:r>
            <a:r>
              <a:rPr kumimoji="0" lang="en-US" altLang="en-US" sz="16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 per time period, compounded each time period with my payments </a:t>
            </a:r>
            <a:r>
              <a:rPr lang="en-US" altLang="en-US" sz="1600" dirty="0">
                <a:ea typeface="Times New Roman" panose="02020603050405020304" pitchFamily="18" charset="0"/>
                <a:cs typeface="Arial" panose="020B0604020202020204" pitchFamily="34" charset="0"/>
              </a:rPr>
              <a:t>s</a:t>
            </a:r>
            <a:r>
              <a:rPr kumimoji="0" lang="en-US" altLang="en-US" sz="16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tarting one period from today. The total value of the payments </a:t>
            </a:r>
            <a:r>
              <a:rPr kumimoji="0" lang="en-US" altLang="en-US" sz="1600" b="1"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in today’s terms</a:t>
            </a:r>
            <a:r>
              <a:rPr kumimoji="0" lang="en-US" altLang="en-US" sz="16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 is:</a:t>
            </a:r>
            <a:endParaRPr kumimoji="0" lang="en-ZA" altLang="en-US" sz="1600" b="0" i="0" u="none" strike="noStrike" cap="none" normalizeH="0" baseline="0" dirty="0">
              <a:ln>
                <a:noFill/>
              </a:ln>
              <a:solidFill>
                <a:schemeClr val="tx1"/>
              </a:solidFill>
              <a:effectLst/>
            </a:endParaRPr>
          </a:p>
          <a:p>
            <a:pPr marR="0" lvl="0" indent="0" algn="l" defTabSz="914400" rtl="0" eaLnBrk="0" fontAlgn="base" latinLnBrk="0" hangingPunct="0">
              <a:lnSpc>
                <a:spcPct val="100000"/>
              </a:lnSpc>
              <a:spcBef>
                <a:spcPct val="0"/>
              </a:spcBef>
              <a:spcAft>
                <a:spcPct val="0"/>
              </a:spcAft>
              <a:buClrTx/>
              <a:buSzTx/>
              <a:buFontTx/>
              <a:buNone/>
              <a:tabLst/>
            </a:pPr>
            <a:endParaRPr kumimoji="0" lang="en-ZA" altLang="en-US" sz="1600" b="0" i="0" u="none" strike="noStrike" cap="none" normalizeH="0" baseline="0" dirty="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ZA" altLang="en-US" sz="1600" b="0" i="0" u="none" strike="noStrike" cap="none" normalizeH="0" baseline="0" dirty="0">
              <a:ln>
                <a:noFill/>
              </a:ln>
              <a:solidFill>
                <a:schemeClr val="tx1"/>
              </a:solidFill>
              <a:effectLst/>
            </a:endParaRPr>
          </a:p>
        </p:txBody>
      </p:sp>
      <p:sp>
        <p:nvSpPr>
          <p:cNvPr id="5" name="Rectangle 6">
            <a:extLst>
              <a:ext uri="{FF2B5EF4-FFF2-40B4-BE49-F238E27FC236}">
                <a16:creationId xmlns:a16="http://schemas.microsoft.com/office/drawing/2014/main" id="{A07B31AE-214D-C1C3-CC78-0F207E7E84EE}"/>
              </a:ext>
            </a:extLst>
          </p:cNvPr>
          <p:cNvSpPr>
            <a:spLocks noChangeArrowheads="1"/>
          </p:cNvSpPr>
          <p:nvPr/>
        </p:nvSpPr>
        <p:spPr bwMode="auto">
          <a:xfrm>
            <a:off x="-86627" y="2123188"/>
            <a:ext cx="382829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This is just a geometric series with:</a:t>
            </a:r>
            <a:endParaRPr kumimoji="0" lang="en-ZA" altLang="en-US" sz="1600" b="0" i="0" u="none" strike="noStrike" cap="none" normalizeH="0" baseline="0" dirty="0">
              <a:ln>
                <a:noFill/>
              </a:ln>
              <a:solidFill>
                <a:schemeClr val="tx1"/>
              </a:solidFill>
              <a:effectLst/>
            </a:endParaRPr>
          </a:p>
        </p:txBody>
      </p:sp>
      <p:sp>
        <p:nvSpPr>
          <p:cNvPr id="6" name="Rectangle 7">
            <a:extLst>
              <a:ext uri="{FF2B5EF4-FFF2-40B4-BE49-F238E27FC236}">
                <a16:creationId xmlns:a16="http://schemas.microsoft.com/office/drawing/2014/main" id="{15E80B36-5FCC-EE94-B001-F75BB64221EC}"/>
              </a:ext>
            </a:extLst>
          </p:cNvPr>
          <p:cNvSpPr>
            <a:spLocks noChangeArrowheads="1"/>
          </p:cNvSpPr>
          <p:nvPr/>
        </p:nvSpPr>
        <p:spPr bwMode="auto">
          <a:xfrm>
            <a:off x="856649" y="288049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Title 1">
            <a:extLst>
              <a:ext uri="{FF2B5EF4-FFF2-40B4-BE49-F238E27FC236}">
                <a16:creationId xmlns:a16="http://schemas.microsoft.com/office/drawing/2014/main" id="{7D90356E-9F1E-A890-F149-C1F385DEDA47}"/>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latin typeface="Arial" panose="020B0604020202020204" pitchFamily="34" charset="0"/>
                <a:ea typeface="Times New Roman" panose="02020603050405020304" pitchFamily="18" charset="0"/>
              </a:rPr>
              <a:t>Annuities</a:t>
            </a:r>
            <a:endParaRPr lang="en-ZA" sz="3200" dirty="0">
              <a:solidFill>
                <a:srgbClr val="FF0000"/>
              </a:solidFill>
              <a:latin typeface="Times New Roman" panose="02020603050405020304" pitchFamily="18" charset="0"/>
              <a:ea typeface="Times New Roman" panose="02020603050405020304" pitchFamily="18" charset="0"/>
            </a:endParaRPr>
          </a:p>
        </p:txBody>
      </p:sp>
      <p:sp>
        <p:nvSpPr>
          <p:cNvPr id="9" name="Rectangle 8">
            <a:extLst>
              <a:ext uri="{FF2B5EF4-FFF2-40B4-BE49-F238E27FC236}">
                <a16:creationId xmlns:a16="http://schemas.microsoft.com/office/drawing/2014/main" id="{7602C842-C12E-82C2-0865-6758CAA48C59}"/>
              </a:ext>
            </a:extLst>
          </p:cNvPr>
          <p:cNvSpPr/>
          <p:nvPr/>
        </p:nvSpPr>
        <p:spPr>
          <a:xfrm>
            <a:off x="6400800" y="2457390"/>
            <a:ext cx="3320716" cy="7959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Rectangle 9">
            <a:extLst>
              <a:ext uri="{FF2B5EF4-FFF2-40B4-BE49-F238E27FC236}">
                <a16:creationId xmlns:a16="http://schemas.microsoft.com/office/drawing/2014/main" id="{47ECB7BB-7A8D-31AB-85A5-83B27B4F0862}"/>
              </a:ext>
            </a:extLst>
          </p:cNvPr>
          <p:cNvSpPr/>
          <p:nvPr/>
        </p:nvSpPr>
        <p:spPr>
          <a:xfrm>
            <a:off x="6400800" y="3279169"/>
            <a:ext cx="3320716" cy="7959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1" name="Rectangle 10">
            <a:extLst>
              <a:ext uri="{FF2B5EF4-FFF2-40B4-BE49-F238E27FC236}">
                <a16:creationId xmlns:a16="http://schemas.microsoft.com/office/drawing/2014/main" id="{AE771A05-B48B-0F18-F98B-ED5DB924EB06}"/>
              </a:ext>
            </a:extLst>
          </p:cNvPr>
          <p:cNvSpPr/>
          <p:nvPr/>
        </p:nvSpPr>
        <p:spPr>
          <a:xfrm>
            <a:off x="6400800" y="4065540"/>
            <a:ext cx="5303520" cy="2658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2" name="Rectangle 11">
            <a:extLst>
              <a:ext uri="{FF2B5EF4-FFF2-40B4-BE49-F238E27FC236}">
                <a16:creationId xmlns:a16="http://schemas.microsoft.com/office/drawing/2014/main" id="{AB86C9B4-C4AD-82C0-D6A0-07CA3A44D92E}"/>
              </a:ext>
            </a:extLst>
          </p:cNvPr>
          <p:cNvSpPr/>
          <p:nvPr/>
        </p:nvSpPr>
        <p:spPr>
          <a:xfrm>
            <a:off x="6400800" y="4331368"/>
            <a:ext cx="3320716" cy="7959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3" name="Rectangle 12">
            <a:extLst>
              <a:ext uri="{FF2B5EF4-FFF2-40B4-BE49-F238E27FC236}">
                <a16:creationId xmlns:a16="http://schemas.microsoft.com/office/drawing/2014/main" id="{CA1328F4-2F9A-77E4-EAAE-D766A6FBEAAC}"/>
              </a:ext>
            </a:extLst>
          </p:cNvPr>
          <p:cNvSpPr/>
          <p:nvPr/>
        </p:nvSpPr>
        <p:spPr>
          <a:xfrm>
            <a:off x="6400800" y="5127318"/>
            <a:ext cx="3320716" cy="7152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4" name="Rectangle 13">
            <a:extLst>
              <a:ext uri="{FF2B5EF4-FFF2-40B4-BE49-F238E27FC236}">
                <a16:creationId xmlns:a16="http://schemas.microsoft.com/office/drawing/2014/main" id="{207086BD-43E9-C66E-0CD4-201E571E8099}"/>
              </a:ext>
            </a:extLst>
          </p:cNvPr>
          <p:cNvSpPr/>
          <p:nvPr/>
        </p:nvSpPr>
        <p:spPr>
          <a:xfrm>
            <a:off x="6400800" y="5842536"/>
            <a:ext cx="3320716" cy="7152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3106702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38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38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P spid="11" grpId="0" animBg="1"/>
      <p:bldP spid="12" grpId="0" animBg="1"/>
      <p:bldP spid="13" grpId="0" animBg="1"/>
      <p:bldP spid="1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a:extLst>
              <a:ext uri="{FF2B5EF4-FFF2-40B4-BE49-F238E27FC236}">
                <a16:creationId xmlns:a16="http://schemas.microsoft.com/office/drawing/2014/main" id="{15E80B36-5FCC-EE94-B001-F75BB64221EC}"/>
              </a:ext>
            </a:extLst>
          </p:cNvPr>
          <p:cNvSpPr>
            <a:spLocks noChangeArrowheads="1"/>
          </p:cNvSpPr>
          <p:nvPr/>
        </p:nvSpPr>
        <p:spPr bwMode="auto">
          <a:xfrm>
            <a:off x="856649" y="288049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Title 1">
            <a:extLst>
              <a:ext uri="{FF2B5EF4-FFF2-40B4-BE49-F238E27FC236}">
                <a16:creationId xmlns:a16="http://schemas.microsoft.com/office/drawing/2014/main" id="{7D90356E-9F1E-A890-F149-C1F385DEDA47}"/>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latin typeface="Arial" panose="020B0604020202020204" pitchFamily="34" charset="0"/>
                <a:ea typeface="Times New Roman" panose="02020603050405020304" pitchFamily="18" charset="0"/>
              </a:rPr>
              <a:t>Annuities</a:t>
            </a:r>
            <a:endParaRPr lang="en-ZA" sz="3200" dirty="0">
              <a:solidFill>
                <a:srgbClr val="FF0000"/>
              </a:solidFill>
              <a:latin typeface="Times New Roman" panose="02020603050405020304" pitchFamily="18" charset="0"/>
              <a:ea typeface="Times New Roman" panose="02020603050405020304" pitchFamily="18" charset="0"/>
            </a:endParaRPr>
          </a:p>
        </p:txBody>
      </p:sp>
      <p:sp>
        <p:nvSpPr>
          <p:cNvPr id="2" name="Rectangle 2">
            <a:extLst>
              <a:ext uri="{FF2B5EF4-FFF2-40B4-BE49-F238E27FC236}">
                <a16:creationId xmlns:a16="http://schemas.microsoft.com/office/drawing/2014/main" id="{22325B6E-193F-B6DE-5884-671A3E0FBCFA}"/>
              </a:ext>
            </a:extLst>
          </p:cNvPr>
          <p:cNvSpPr>
            <a:spLocks noChangeArrowheads="1"/>
          </p:cNvSpPr>
          <p:nvPr/>
        </p:nvSpPr>
        <p:spPr bwMode="auto">
          <a:xfrm>
            <a:off x="260684" y="1261112"/>
            <a:ext cx="11828647"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Note that this is called the </a:t>
            </a:r>
            <a:r>
              <a:rPr kumimoji="0" lang="en-US" altLang="en-US" sz="2000" b="1"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PRESENT VALUE</a:t>
            </a: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formula. It gives us the </a:t>
            </a:r>
            <a:r>
              <a:rPr kumimoji="0" lang="en-US" altLang="en-US" sz="2000" b="1"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PRESENT VALUE</a:t>
            </a: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of </a:t>
            </a:r>
            <a:r>
              <a:rPr kumimoji="0" lang="en-US" altLang="en-US" sz="20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a:t>
            </a: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equal payments of </a:t>
            </a:r>
            <a:r>
              <a:rPr kumimoji="0" lang="en-US" altLang="en-US" sz="20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x</a:t>
            </a: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with interest at </a:t>
            </a:r>
            <a:r>
              <a:rPr kumimoji="0" lang="en-US" altLang="en-US" sz="20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a:t>
            </a: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per compounding period. It assumes that the </a:t>
            </a:r>
            <a:r>
              <a:rPr kumimoji="0" lang="en-US" altLang="en-US" sz="2000" b="0" i="0" u="none" strike="noStrike" cap="none" normalizeH="0" baseline="0" dirty="0">
                <a:ln>
                  <a:noFill/>
                </a:ln>
                <a:solidFill>
                  <a:schemeClr val="tx1"/>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first payment is made one payment period from today</a:t>
            </a: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kumimoji="0" lang="en-ZA"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Here it is, as supplied on the formula sheet.</a:t>
            </a:r>
            <a:endParaRPr kumimoji="0" lang="en-ZA"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ZA" altLang="en-US" sz="2000" b="0" i="0" u="none" strike="noStrike" cap="none" normalizeH="0" baseline="0" dirty="0">
              <a:ln>
                <a:noFill/>
              </a:ln>
              <a:solidFill>
                <a:schemeClr val="tx1"/>
              </a:solidFill>
              <a:effectLst/>
              <a:latin typeface="Arial" panose="020B0604020202020204" pitchFamily="34" charset="0"/>
            </a:endParaRPr>
          </a:p>
        </p:txBody>
      </p:sp>
      <p:pic>
        <p:nvPicPr>
          <p:cNvPr id="17409" name="Picture 85" descr="&lt;EFOFEX&gt;&#10;id:fxe{81456f98-3f8d-4239-8519-37bf617dc2d6}&#10;&#10;FXData:AAALLXicjVZ7c5tGEP8qlBlN5DEIDoRe1mkGvfySZcVR4iRNO4MACSIQGJ0ty3Vn+m+/Zj9Jj9uFxvWjHdn67e3rdvf2Vtd9vPJd2n084f9A9an52Os+2pTkMKXzMPa30tTfSVdJ7GwUYigqUSylruvKSx9hdkl1RYI/w7Jyzjmd5zCgek2sxwUxKohhQRwXxFlBnBbESUFMKBF4QfUcZnScw/sc8k/urUhoSOtgqpInERxDRCOK8cxhJ9i4MB6BY6zGmDrgG3MRzH4OsOn5q3aLN+0mr9q5b9pdvGrnvWk3fdUuftPOhmr3c3nJ4WdutNu8L1DW/Wl4OZh/mY2kk/nFRJp97E9OB5Ksatq1OdC04XwIgnpN17TRVJbkgLG0o2m73a62M2tJttLmV9rVaKAGLI7qurZlWeiymsc8udfNefzbd7xeN/aZI22c2KfyDVcJmH/PZMlNNszfMCoTWdJQyQ2cbOtz3i1bqi3B37J95Etsn3Lr3FBzt1u5lypSFEq/SbsgZL66TR3X70hp5qu7zEmPpN+DjAsDP1wFrCOR9P5IWiSZ52fqLvRY0JF0rhOFtduNG/ju2vc6ndjJ1n5uhXF1JPmb0SC6DJr/pWfkel1NRNvrapD4IvH2kmBRWVpyfXXpxGG077yzs9CJ3h0Bcxs++B3SShmudxA3v7qFQu6is0my2ImOeHHT0imPZhVuVJakHT3PEteLhLEkfsKK/CV7wsjEJoKj3jB1ESXuWg03Xp4T3zivdbnkSnJvRu9/rhK1Sg7Dg1+r6ubgQAt/6WopTzdPNM86P3ToyaJz7QW2rgtNaV9TvNZj6EMTb7sQ7hBvEffUEHiP6zvodfs9tP6Gijr+v2G3hwGj88Ei9mQ4Qc+eDUF7/O9xCjNnDANKgMmtmlbKFIJ7oO0FpnvyzOsEJHVIZQqrzwBfAL4COABYORfAA/ABlgArgEuAACAE+A6wBogAYoAfBzE/KYAPAHOAjwCfAK6LAQTnkCGmiAxxi3iD53RJb5aVe1pVF4fqNqsuDLXuuLxvDKeS3jUrZo3UidU2mnxl6OWyYZlWq91sm4bZqjcq3jKtRGFcDdSeflBdVu8PgwOVA/cTVJZ3lXHel9CVG5XkTcndVV7s1koURZUoWX0jNUOyGpVl5lQcTUx9+yPGPqeWDtQHSgRRdN8V4mfoygcAUjQUT77WEAp9rNbkeWuNXmotewAGY7R7gPa2Z4C3VLi9o6bYf0fbOsz/FsRz/mybNjoavribjdIpdWNlHStxrEyUeKK4E2U9US44vVLWq1zFggCaYNCAVf8DYAsgAWEKcAOQ4RZfMBNsI/v0hReHkJyBokEJqTfaJoF7f/G8gMcvpvQVjmbETwwPDy+RrWMEMQY/wh/HPjUsoAYlNUbZMeKwlNjUAL/995QYLeFxg+2QUAINYC9pyzCgBda01dLhEgScNCH4iLaaBLgh9wOqK86si9lkf+ekJbh9vNP9CcZyWsZyVlL4rOpPEc9LyUkZ74yaUEuCBWli2PVC2bZKqoWyNmKjlJilw6vCoUH/+uNPQXlYY/+fF8e4/AUYiLdan8LwFD6OcazT4UzdN71PzU9nP7TCKXg7gxU+fYaUNA2im2293gT/5VbHvP74RhW8vwHAyWwb&#10;&#10;&lt;/EFOFEX&gt;">
            <a:extLst>
              <a:ext uri="{FF2B5EF4-FFF2-40B4-BE49-F238E27FC236}">
                <a16:creationId xmlns:a16="http://schemas.microsoft.com/office/drawing/2014/main" id="{0EC8B5D1-3C21-6EF4-89C6-FDCA5D2C9D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907" y="3307388"/>
            <a:ext cx="2280606" cy="86386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9FB25D07-907B-CFC7-C814-75AB85B05F3A}"/>
              </a:ext>
            </a:extLst>
          </p:cNvPr>
          <p:cNvSpPr>
            <a:spLocks noChangeArrowheads="1"/>
          </p:cNvSpPr>
          <p:nvPr/>
        </p:nvSpPr>
        <p:spPr bwMode="auto">
          <a:xfrm>
            <a:off x="260684" y="215585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spTree>
    <p:extLst>
      <p:ext uri="{BB962C8B-B14F-4D97-AF65-F5344CB8AC3E}">
        <p14:creationId xmlns:p14="http://schemas.microsoft.com/office/powerpoint/2010/main" val="22461154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D12B9B1-EC7E-69FF-1997-B9A87591A5C9}"/>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latin typeface="Arial" panose="020B0604020202020204" pitchFamily="34" charset="0"/>
                <a:ea typeface="Times New Roman" panose="02020603050405020304" pitchFamily="18" charset="0"/>
              </a:rPr>
              <a:t>Annuities</a:t>
            </a:r>
            <a:endParaRPr lang="en-ZA" sz="3200" dirty="0">
              <a:solidFill>
                <a:srgbClr val="FF0000"/>
              </a:solidFill>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6AEC4D50-0EBB-5990-24C4-EECFD89425DF}"/>
              </a:ext>
            </a:extLst>
          </p:cNvPr>
          <p:cNvSpPr txBox="1"/>
          <p:nvPr/>
        </p:nvSpPr>
        <p:spPr>
          <a:xfrm>
            <a:off x="260684" y="950610"/>
            <a:ext cx="11454712" cy="1015663"/>
          </a:xfrm>
          <a:prstGeom prst="rect">
            <a:avLst/>
          </a:prstGeom>
          <a:noFill/>
        </p:spPr>
        <p:txBody>
          <a:bodyPr wrap="square">
            <a:spAutoFit/>
          </a:bodyPr>
          <a:lstStyle/>
          <a:p>
            <a:r>
              <a:rPr lang="en-US" sz="2000" dirty="0">
                <a:latin typeface="Arial" panose="020B0604020202020204" pitchFamily="34" charset="0"/>
                <a:ea typeface="Times New Roman" panose="02020603050405020304" pitchFamily="18" charset="0"/>
              </a:rPr>
              <a:t>Mr Ngcobo</a:t>
            </a:r>
            <a:r>
              <a:rPr lang="en-US" sz="2000" dirty="0">
                <a:effectLst/>
                <a:latin typeface="Arial" panose="020B0604020202020204" pitchFamily="34" charset="0"/>
                <a:ea typeface="Times New Roman" panose="02020603050405020304" pitchFamily="18" charset="0"/>
              </a:rPr>
              <a:t> borrows R1 500 000 from ABSA to buy a house and agrees to pay it back over </a:t>
            </a:r>
            <a:r>
              <a:rPr lang="en-US" sz="2000" dirty="0">
                <a:latin typeface="Arial" panose="020B0604020202020204" pitchFamily="34" charset="0"/>
                <a:ea typeface="Times New Roman" panose="02020603050405020304" pitchFamily="18" charset="0"/>
              </a:rPr>
              <a:t>20</a:t>
            </a:r>
            <a:r>
              <a:rPr lang="en-US" sz="2000" dirty="0">
                <a:effectLst/>
                <a:latin typeface="Arial" panose="020B0604020202020204" pitchFamily="34" charset="0"/>
                <a:ea typeface="Times New Roman" panose="02020603050405020304" pitchFamily="18" charset="0"/>
              </a:rPr>
              <a:t> years with equal monthly payments starting one month from the date of the loan. Interest is charged at 11,5% per annum compounded monthly. How much is his monthly payment?</a:t>
            </a:r>
            <a:endParaRPr lang="en-ZA" sz="2000" dirty="0">
              <a:effectLst/>
              <a:latin typeface="Times New Roman" panose="02020603050405020304" pitchFamily="18" charset="0"/>
              <a:ea typeface="Times New Roman" panose="02020603050405020304" pitchFamily="18" charset="0"/>
            </a:endParaRPr>
          </a:p>
        </p:txBody>
      </p:sp>
      <p:pic>
        <p:nvPicPr>
          <p:cNvPr id="9" name="Picture 8">
            <a:extLst>
              <a:ext uri="{FF2B5EF4-FFF2-40B4-BE49-F238E27FC236}">
                <a16:creationId xmlns:a16="http://schemas.microsoft.com/office/drawing/2014/main" id="{BF7E1FDE-5DA9-4D8A-2A7E-F78608782E26}"/>
              </a:ext>
            </a:extLst>
          </p:cNvPr>
          <p:cNvPicPr/>
          <p:nvPr/>
        </p:nvPicPr>
        <p:blipFill>
          <a:blip r:embed="rId2">
            <a:extLst>
              <a:ext uri="{28A0092B-C50C-407E-A947-70E740481C1C}">
                <a14:useLocalDpi xmlns:a14="http://schemas.microsoft.com/office/drawing/2010/main" val="0"/>
              </a:ext>
            </a:extLst>
          </a:blip>
          <a:stretch>
            <a:fillRect/>
          </a:stretch>
        </p:blipFill>
        <p:spPr>
          <a:xfrm>
            <a:off x="3098125" y="2301331"/>
            <a:ext cx="4315230" cy="4287796"/>
          </a:xfrm>
          <a:prstGeom prst="rect">
            <a:avLst/>
          </a:prstGeom>
        </p:spPr>
      </p:pic>
      <p:sp>
        <p:nvSpPr>
          <p:cNvPr id="10" name="Rectangle 9">
            <a:extLst>
              <a:ext uri="{FF2B5EF4-FFF2-40B4-BE49-F238E27FC236}">
                <a16:creationId xmlns:a16="http://schemas.microsoft.com/office/drawing/2014/main" id="{AEB6B879-E9CB-098E-FF78-21F3ECB24D2A}"/>
              </a:ext>
            </a:extLst>
          </p:cNvPr>
          <p:cNvSpPr/>
          <p:nvPr/>
        </p:nvSpPr>
        <p:spPr>
          <a:xfrm>
            <a:off x="2842054" y="3126259"/>
            <a:ext cx="4473146" cy="15808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Rectangle 10">
            <a:extLst>
              <a:ext uri="{FF2B5EF4-FFF2-40B4-BE49-F238E27FC236}">
                <a16:creationId xmlns:a16="http://schemas.microsoft.com/office/drawing/2014/main" id="{7D2F1D06-695C-89A8-2789-D759A0001F28}"/>
              </a:ext>
            </a:extLst>
          </p:cNvPr>
          <p:cNvSpPr/>
          <p:nvPr/>
        </p:nvSpPr>
        <p:spPr>
          <a:xfrm>
            <a:off x="2842054" y="2150937"/>
            <a:ext cx="4473146" cy="9753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2" name="Rectangle 11">
            <a:extLst>
              <a:ext uri="{FF2B5EF4-FFF2-40B4-BE49-F238E27FC236}">
                <a16:creationId xmlns:a16="http://schemas.microsoft.com/office/drawing/2014/main" id="{2E4F1C06-DFE7-4B06-4E5F-4E64FBC7B525}"/>
              </a:ext>
            </a:extLst>
          </p:cNvPr>
          <p:cNvSpPr/>
          <p:nvPr/>
        </p:nvSpPr>
        <p:spPr>
          <a:xfrm>
            <a:off x="2842053" y="4707063"/>
            <a:ext cx="4744995" cy="15808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3" name="Rectangle 12">
            <a:extLst>
              <a:ext uri="{FF2B5EF4-FFF2-40B4-BE49-F238E27FC236}">
                <a16:creationId xmlns:a16="http://schemas.microsoft.com/office/drawing/2014/main" id="{B7033A72-A1D7-394C-DA91-15FDF51267C0}"/>
              </a:ext>
            </a:extLst>
          </p:cNvPr>
          <p:cNvSpPr/>
          <p:nvPr/>
        </p:nvSpPr>
        <p:spPr>
          <a:xfrm>
            <a:off x="2842054" y="6287866"/>
            <a:ext cx="4473146" cy="5833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17" name="Picture 16" descr="A house with a front yard and a lawn&#10;&#10;Description automatically generated">
            <a:extLst>
              <a:ext uri="{FF2B5EF4-FFF2-40B4-BE49-F238E27FC236}">
                <a16:creationId xmlns:a16="http://schemas.microsoft.com/office/drawing/2014/main" id="{B9055786-D324-1CCE-AD35-00E6B7E4AD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9946" y="4836466"/>
            <a:ext cx="2619375" cy="1743075"/>
          </a:xfrm>
          <a:prstGeom prst="rect">
            <a:avLst/>
          </a:prstGeom>
        </p:spPr>
      </p:pic>
      <p:sp>
        <p:nvSpPr>
          <p:cNvPr id="2" name="Rectangle 2">
            <a:extLst>
              <a:ext uri="{FF2B5EF4-FFF2-40B4-BE49-F238E27FC236}">
                <a16:creationId xmlns:a16="http://schemas.microsoft.com/office/drawing/2014/main" id="{72FD51C3-DB4F-42A0-4DBE-3824FF9C3CF4}"/>
              </a:ext>
            </a:extLst>
          </p:cNvPr>
          <p:cNvSpPr>
            <a:spLocks noChangeArrowheads="1"/>
          </p:cNvSpPr>
          <p:nvPr/>
        </p:nvSpPr>
        <p:spPr bwMode="auto">
          <a:xfrm>
            <a:off x="9093745" y="3126258"/>
            <a:ext cx="2875575"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How much interest does he end up paying?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ZA" altLang="en-US" sz="1400" b="0" i="0" u="none" strike="noStrike" cap="none" normalizeH="0" baseline="0" dirty="0">
              <a:ln>
                <a:noFill/>
              </a:ln>
              <a:solidFill>
                <a:srgbClr val="FF0000"/>
              </a:solidFill>
              <a:effectLst/>
            </a:endParaRPr>
          </a:p>
        </p:txBody>
      </p:sp>
    </p:spTree>
    <p:extLst>
      <p:ext uri="{BB962C8B-B14F-4D97-AF65-F5344CB8AC3E}">
        <p14:creationId xmlns:p14="http://schemas.microsoft.com/office/powerpoint/2010/main" val="541784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5755A-19EA-B161-2BD9-914B9B68D09D}"/>
              </a:ext>
            </a:extLst>
          </p:cNvPr>
          <p:cNvSpPr>
            <a:spLocks noGrp="1"/>
          </p:cNvSpPr>
          <p:nvPr>
            <p:ph type="title"/>
          </p:nvPr>
        </p:nvSpPr>
        <p:spPr>
          <a:xfrm>
            <a:off x="838200" y="365126"/>
            <a:ext cx="10515600" cy="1327598"/>
          </a:xfrm>
        </p:spPr>
        <p:txBody>
          <a:bodyPr>
            <a:normAutofit fontScale="90000"/>
          </a:bodyPr>
          <a:lstStyle/>
          <a:p>
            <a:r>
              <a:rPr lang="en-US" sz="3600" dirty="0">
                <a:effectLst/>
                <a:latin typeface="Arial" panose="020B0604020202020204" pitchFamily="34" charset="0"/>
                <a:ea typeface="Times New Roman" panose="02020603050405020304" pitchFamily="18" charset="0"/>
              </a:rPr>
              <a:t>Using a </a:t>
            </a:r>
            <a:r>
              <a:rPr lang="en-US" sz="3600" dirty="0">
                <a:effectLst/>
                <a:highlight>
                  <a:srgbClr val="FFFF00"/>
                </a:highlight>
                <a:latin typeface="Arial" panose="020B0604020202020204" pitchFamily="34" charset="0"/>
                <a:ea typeface="Times New Roman" panose="02020603050405020304" pitchFamily="18" charset="0"/>
              </a:rPr>
              <a:t>multiplier</a:t>
            </a:r>
            <a:r>
              <a:rPr lang="en-US" sz="3600" dirty="0">
                <a:effectLst/>
                <a:latin typeface="Arial" panose="020B0604020202020204" pitchFamily="34" charset="0"/>
                <a:ea typeface="Times New Roman" panose="02020603050405020304" pitchFamily="18" charset="0"/>
              </a:rPr>
              <a:t> as an efficient way of increasing or decreasing a number by a given percentage.</a:t>
            </a:r>
            <a:br>
              <a:rPr lang="en-ZA" sz="1800" dirty="0">
                <a:effectLst/>
                <a:latin typeface="Times New Roman" panose="02020603050405020304" pitchFamily="18" charset="0"/>
                <a:ea typeface="Times New Roman" panose="02020603050405020304" pitchFamily="18" charset="0"/>
              </a:rPr>
            </a:br>
            <a:endParaRPr lang="en-ZA" dirty="0"/>
          </a:p>
        </p:txBody>
      </p:sp>
      <p:sp>
        <p:nvSpPr>
          <p:cNvPr id="5" name="TextBox 4">
            <a:extLst>
              <a:ext uri="{FF2B5EF4-FFF2-40B4-BE49-F238E27FC236}">
                <a16:creationId xmlns:a16="http://schemas.microsoft.com/office/drawing/2014/main" id="{2C0E2FCF-3D6E-23B4-310C-52FEB7FCD908}"/>
              </a:ext>
            </a:extLst>
          </p:cNvPr>
          <p:cNvSpPr txBox="1"/>
          <p:nvPr/>
        </p:nvSpPr>
        <p:spPr>
          <a:xfrm>
            <a:off x="0" y="1690688"/>
            <a:ext cx="5863590" cy="461665"/>
          </a:xfrm>
          <a:prstGeom prst="rect">
            <a:avLst/>
          </a:prstGeom>
          <a:noFill/>
        </p:spPr>
        <p:txBody>
          <a:bodyPr wrap="square">
            <a:spAutoFit/>
          </a:bodyPr>
          <a:lstStyle/>
          <a:p>
            <a:r>
              <a:rPr lang="en-US" sz="2400" dirty="0">
                <a:effectLst/>
                <a:latin typeface="Arial" panose="020B0604020202020204" pitchFamily="34" charset="0"/>
                <a:ea typeface="Times New Roman" panose="02020603050405020304" pitchFamily="18" charset="0"/>
              </a:rPr>
              <a:t>Suppose we wish to </a:t>
            </a:r>
            <a:r>
              <a:rPr lang="en-US" sz="2400" b="1" dirty="0">
                <a:effectLst/>
                <a:latin typeface="Arial" panose="020B0604020202020204" pitchFamily="34" charset="0"/>
                <a:ea typeface="Times New Roman" panose="02020603050405020304" pitchFamily="18" charset="0"/>
              </a:rPr>
              <a:t>increase</a:t>
            </a:r>
            <a:r>
              <a:rPr lang="en-US" sz="2400" dirty="0">
                <a:effectLst/>
                <a:latin typeface="Arial" panose="020B0604020202020204" pitchFamily="34" charset="0"/>
                <a:ea typeface="Times New Roman" panose="02020603050405020304" pitchFamily="18" charset="0"/>
              </a:rPr>
              <a:t> 700 by 6%</a:t>
            </a:r>
            <a:endParaRPr lang="en-ZA" sz="2400" dirty="0">
              <a:effectLst/>
              <a:latin typeface="Times New Roman" panose="02020603050405020304" pitchFamily="18" charset="0"/>
              <a:ea typeface="Times New Roman" panose="02020603050405020304" pitchFamily="18" charset="0"/>
            </a:endParaRPr>
          </a:p>
        </p:txBody>
      </p:sp>
      <p:pic>
        <p:nvPicPr>
          <p:cNvPr id="7" name="Picture 6" descr="&lt;EFOFEX&gt;&#10;id:fxe{260e2689-c004-4e3b-94a7-ccd276b57163}&#10;&#10;FXData:AAALVXicjVbpcuJGEH4VRVXUQllCF+IyQ5XE5QNj1ovj9WaTKiEE0qLLYmxsx6nK37xmniSj6ZZ2HR9JYfnr6Xt6Wq3pPV14Luk9HbEHKJsYT/3ek0W0HGZkEUTeTph5e+EiiZxY0nRJ1iRTaqiq9NqPm50TVRLgTzfNnHNKFjkMiFrn63FBjApiWBCTgjgpiOOCOCqIKdE4nhE1hzkZ5/Axh/yXeys2NCQNMJW1ZxlMIKMRwXwWEAkCF8YjcIzVGBMHfONeONPOAYKevmm3fNdu+qad+67d2Zt2q3ftZm/aRe/aWVBt+3uZGYedud4yJThmm/R+Gp4PFtfzkXC0OJsK80t7ejwQRFlRroyBogwXQxA06qqijGaiIPqUpl1F2e/39b1RT7KNsrhQLkYD2adR2FCVHc0Cl9ZXdCX2ezmP/fecVb8XedQRYifyiHjDVHzq3VNRcJOYejEloiYKCiq5vpPtPMa7pWu5zfk7+hB6An1ImXVuqLi7ndhPJSEMhN+FvR9QT96ljut1hTTz5H3mpIfCH37GhL4XbHzaFbT0/lBYJtnKy+R9sKJ+V1CZThjUb2PX99ytt+p2IyfberkV5tUVxK96U1NF0PwvPT3X6yk8235PgY0vk9WDwFlEFNZMX147URA+dD98OIT1Lnj0ulqzbqYUOXtImr22hUpu342TLHLCQ1bZtPTIUtkEsUyTtKvmW8T1MqE0iZ6xQm9NnzEyHoRz5BsqL8PE3cpBvMo3xALnhS6XTImFZTWOX9+LlQVO+HxDbbYdsd+sCMlaaKnqAXtYbZgHVpqUPXlh8irlTQItXDS6tcROd6GHrSuCU2AMfWvgcODCPeIt4gPROd7j+g5eDesjvCkx4bn+v9n4APNIZXOIx6Q4cE9ezExr/O/pCyNqDPOMg8GsWuyUJQ1joO0ZbvfohdcpSBqwlRmsPgNcA3wBcACwci7ACsADWANsAM4BfIAA4BvAFiAEiAB+nNvspAA+ASwALgF+Brgq5hWcQ4aYIlLEHeINntM5uVlX7klVXh7Iu6y61OWG49Zqiu5U0rtWxahrDc3s6C220tVy2TQNs91pdQzdaDealdU6rYRBVPXlvlqrrqv3B35NZsD8+JX1XWVM7n+pVrWDoPZbLGs1JfiVuavMc64mA78qxzUuCMOwEiabr1pdF8xmZZ05FUfhHwnrEnNfEFMF6hPROFF03wXiZ+jKRwCtaCi2+XqTK9hYrenL1hq91lrWAAzGaPcI7W3NAW8Jd3tHDB5/TzoqfC7akM/pizAddDR8NZqF0hlxI2kbSVEkTaVoKrlTaTuVzhi9kbabXMWEBFpg0ISV/QmwDZCAMAW4AcgwxDXuBNvIOn7lgsIlJ6CoY4nPXlZu8upevoDBiB0Vnhq+PZaKobHl7RF+RG2im0ANSmqMsgnisJRYRAe/9kei6W3uMcYkE6LByVtr0tZ1OPstabdV6H6fkQYkH5J2SwNuwPyA6oYxG3woWd8YaXKujS+zPcVcjstcTkoKr1/2DPG0lByV+c6JAcNTw4K0MO1GoWyZJdVGWQexWUqM0uFF4VAnf//5F6dwKFne95vJuBz9A36nswlMTe5jgvOcDOfy4NKYDOLdDz1wDCd2Aiu8Ig2J1tI11dQ7UB9+YYRQE1Z/vMty3j/I53or&#10;&#10;&lt;/EFOFEX&gt;">
            <a:extLst>
              <a:ext uri="{FF2B5EF4-FFF2-40B4-BE49-F238E27FC236}">
                <a16:creationId xmlns:a16="http://schemas.microsoft.com/office/drawing/2014/main" id="{57F1A25E-5040-8088-3008-9C60FA2D72F0}"/>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38200" y="2289492"/>
            <a:ext cx="2421890" cy="278765"/>
          </a:xfrm>
          <a:prstGeom prst="rect">
            <a:avLst/>
          </a:prstGeom>
        </p:spPr>
      </p:pic>
      <p:pic>
        <p:nvPicPr>
          <p:cNvPr id="8" name="Picture 7" descr="&lt;EFOFEX&gt;&#10;id:fxe{cec00795-1c2a-4919-a985-2bedde92815f}&#10;&#10;FXData:AAALIHicjVbpcuJGEH4VRVXUwlpCGgkBxgxV4vSBMevF2SObVAkhkBZdFmNjO05V/uY18yQZTbe0u/GRFIavp++e6WlP9/HSc2n38Zh/gepT87HXfbQpyWFGF0Hk7aSZt5cuk8iJFWIoKlEspaHrynMfYXZBdUWCP8Oycs4ZXeQwoHpdrMcFMSqIYUFMCuK0IE4K4rggppQIPKd6DnM6zuFdDvkn91YUNKQNMFXJDxlMIKMRxXwWEAkCF8YjcIy7MaYO+MZaBLOfAwQ9e9Fu+ard9EU791W78xftVq/azV60i161s2G3+9+2mXP4mZt6UyG6AbLuT8OLweLTfCQdL86n0vyqPz0ZSLKqaR/MgaYNF0MQNOq6po1msiT7jKUdTdvv9/W9WU+yjba41C5HA9VnUdjQtR3LApfVV2wl97o5j/96zqrXjTzmSLETeVS+5io+8+6YLLlJzLyYUZnIkoZKru9kO4/zbthabQv+jt2HnsTuU26dG2rubif3UkUKA+l3ae8HzFN3qeN6HSnNPHWfOemR9IefcaHvBRufdSSS3h1JyyRbeZm6D1bM70g61wmD+k3s+p679VadTuRkWy+3wrw6kvzFaBJdBs3/0jNyva4msu11NSh8mazuJcGisrTm+uraiYLwvvPGzgInfHMEzF3w4HVIO2W43kPe/OoWCrmLTpxkkRMe8c1NS6c8m00QqyxJO3peJa6XCWNJ9AMr9NbsB0YmggiOes3UZZi4WzWIV3lNPHC+1+WSK8k92tSIrr+VWrp+wL9dLeWF5iXm9ebHDd1Y9Ky9xKZ1oR3tDxQv9Bg60MR7LoR7xBvEeyr61L7D9S10uf0Omj6mYgf/35i7h9Gi85EiYjKcnadPxp89/vcghWkzhtEkwORWLStlCsEYaHuO5R4/8ToFSQNKmcHqI8AngM8ADgDunAuwAvAA1gAbgAsAHyAA+AqwBQgBIoDvRzA/KYD3AAuAK4CfAT4UowfOIUNMERniDvEaz+mCXq8rd7SqLg/UXVZdGmrDcWs1zXAq6W2rYtZJg1iHRouvDL1cNi3Tah+2Dk3DbDealdU6rYRBVPXVnl6rrqt3B35N5cD9+JX1bWVM736pVslBUPstVklNC37l7irznEtU4FfVuCYEYRhWwmTzhdQNyWpW1plTcTQx7+0rzH1BLR2o95QIoui+S8SP0JUPAKRoKF58vSkU+rhb06etNXqutewBGIzR7gHa254D3lDh9paaIv6eHuow+duQz9mTMIfoaPhsNBulM+pGyjZSokiZKtFUcafKdqqcc3qjbDe5igUJtMCgCav+e8A2QALCFOAaIMMQn7ASbCP75Jm3hpCcgqKBW3z+dOcmz9byGQxG/Kjw1PD22DqGxpbvj/D/YZ8aFlCDkhqjbII4LCU2NcBv/x0lRlt4jDHJhBI4eXtN24YBZ7+l7bYO3e9z0oTkQ9puEeAG3A+objizIYaS/ZWTluD28TL3p5jLSZnLaUnhS6o/QzwrJcdlvnNqwvAkuCEtTLtRKNtWSbVRdojYLCVm6fCycGjQv//8S1A4lGzv2yNjXI7+gXie9SlMTeFjgvOcDufq4MqcDOLddz1wAid2Cit87QwpaRlEt0yd4LNnUYSa8P3HZ6ng/QPJ/mfH&#10;&#10;&lt;/EFOFEX&gt;">
            <a:extLst>
              <a:ext uri="{FF2B5EF4-FFF2-40B4-BE49-F238E27FC236}">
                <a16:creationId xmlns:a16="http://schemas.microsoft.com/office/drawing/2014/main" id="{97794A32-00AD-3F4B-74A7-A1BA49BA547A}"/>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838200" y="2707482"/>
            <a:ext cx="2345490" cy="617538"/>
          </a:xfrm>
          <a:prstGeom prst="rect">
            <a:avLst/>
          </a:prstGeom>
        </p:spPr>
      </p:pic>
      <p:pic>
        <p:nvPicPr>
          <p:cNvPr id="9" name="Picture 8" descr="&lt;EFOFEX&gt;&#10;id:fxe{021a4941-61c1-40c4-a630-6fb0b0229bd6}&#10;&#10;FXData:AAALHHicjVbpUuNGEH4VRVWutQvJuixfeFwl+eIwxoDJHtmkSpZlS2tdyAMGQqryN6+ZJ8louqVdwpEUsF9P393T6p3e06Xnkt7TEfsDyibGU7/3ZBEthxlZBJG3E2beXrhMIieWNF2SNcmUGqoqvfbDzc6JKgnwq5tmzjklixwGRK3z87ggRgUxLIhJQZwUxHFBHBXElGgcz4iaw5yMc7jIIf/JvRUFDUkDTGXtWQYTyGhEMJ8FRILAhfEIHGM3xsQB31gLZ9o5QNDTN+2W79pN37Rz37U7e9Nu9a7d7E276F07C7ptf28z47A7Z3csmR0Q9X4ang8Wn+cj4WhxNhXm1/b0eCCIsqJ8NAaKMlwMQdCoq4oymomC6FOadhVlv9/X90Y9yTbK4lK5HA1kn0ZhQ1V2NAtcWl/Rldjv5Tz2r+es+r3Io44QO5FHxBum4lPvnoqCm8TUiykRNVFQUMn1nWznMd4tXcttzt/Rh9AT6EPKrHNDxd3txH4qCWEg/C7s/YB68i51XK8rpJkn7zMnPRT+8DMm9L1g49OuoKX3h8IyyVZeJu+DFfW7gsp0wqB+G7u+5269VbcbOdnWy60wr64gftWbmiqC5n/p6bleT+HZ9nsKFL5MVg8CZxFRWDN9ee1EQfjQ/WBlgRN+OATmLnj0ulo7pXjeQ97syy0UchfdOMkiJzxkzU1LpyybTRDLNEm7al4lnpcJpUn0jBV6a/qMkfEgnCPfUHkZJu5WDuJVXhMLnPe6PDIlsU9aqlplY9Q80Go9JWVV5vXlxeZ3DZNYzKu1xIF1YRStjwQ/5jGMn4HfOBfuEW8RH4jO8R7PdzDh1gUMfEx4+/7finuAtaKydcJjUtybJy9WnzX+9xKFTTOGtcTBYFYtM6WShjHQ9gzLPXrhdQqSBpQyg9MngM8AXwAcAOycC7AC8ADWABuAcwAfIAD4BrAFCAEigB/XL7spgCuABcA1wM8AH4u1A/eQIaaIFHGHeIP3dE5u1pV7UpWXB/Iuqy51ueG4tZqiO5X0rlUx6lpDMzt6i510tTw2TcNsd1odQzfajWZltU4rYRBVfbmv1qrr6v2BX5MZMD9+ZX1XGZP7X6pV7SCo/RbLWk0JfmXuKvOcq8nAr8pxjQvCMKyEyearVtcFs1lZZ07FUfiut64x9wUxVaCuiMaJYvouET/BVD4CaMVAseLrTa5gY7emL0dr9NpoWQMwGKPdI4y3NQe8JdztHTF4/D3pqLD125DP6YswHXQ0fDWahdIZcSNpG0lRJE2laCq5U2k7lc4YvZG2m1zFhARaYNCEk30F2AZIQJgC3ABkGOIzVoJjZB2/8s7gkhNQ1LHFZy87N3m1li9gMGJXhbeGX4+lYmgceXuE/xfaRDeBGpTUGGUTxGEpsYgOfu0Loult7jHGJBOiwc1ba9LWdbj7LWm3VZh+n5EGJB+SdksDbsD8gOqGMRt8KVnfGGlyro0fsz3FXI7LXE5KCl9R9gzxtJQclfnOiQHLU8OGtDDtRqFsmSXVRlkHsVlKjNLhZeFQJ3//+RencClZ3vcHxrhc/QP+NLMJbE3uY4L7nAzn8uDamAzi3Q8zcAw3dgInfOkMidbSNdU0VOgPf/dBqAnrPz5JOe8f1XpnGw==&#10;&#10;&lt;/EFOFEX&gt;">
            <a:extLst>
              <a:ext uri="{FF2B5EF4-FFF2-40B4-BE49-F238E27FC236}">
                <a16:creationId xmlns:a16="http://schemas.microsoft.com/office/drawing/2014/main" id="{2E7C64B3-5476-1BA8-674C-84A12ACEB5E4}"/>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38200" y="3532981"/>
            <a:ext cx="2228850" cy="351716"/>
          </a:xfrm>
          <a:prstGeom prst="rect">
            <a:avLst/>
          </a:prstGeom>
        </p:spPr>
      </p:pic>
      <p:pic>
        <p:nvPicPr>
          <p:cNvPr id="10" name="Picture 9" descr="&lt;EFOFEX&gt;&#10;id:fxe{6d2455f1-8bcf-499c-8d7f-44edf4fb3944}&#10;&#10;FXData:AAALP3icjVbpcuJGEH4VRVvUQq2ELgQCM1RJXD4wZr04e2STKiEE0qLLYmzsjVOVv3nNPElG0y3tbnwkhc3X0/f09DTTf7j0PdJ/OGb/QDnEeBj0H2yiFTAnyzD298LcPwiXaewmkqZLsiaZUktVpac+3OyCqJIAf7ppFpwzsixgSNQmX09KYlwSo5KYlsRpSZyUxHFJzIjG8ZyoBSzIpIC3BRSfwlu5oRFpgams/ZDBFDIaE8xnCZEgcGk8BsdYjQlxwTfuhTOdAiDo2bN2qxftZs/aeS/anT9rt37Rbv6sXfyinQ3Vdr6VmXGKM+92JbMLov5Po4vh8uNiLBwvz2fC4sqZnQwFUVaU98ZQUUbLEQhaTVVRxnNREANKs56iHA6H5sFopvlWWV4ql+OhHNA4aqnKnuahR5truhYH/YLHvn13PejHPnWFxI19Il4zlYD6d1QUvDShfkKJqImCgkpe4OZ7n/Fu6Ea2OH9P7yNfoPcZsy4MFW+/FweZJESh8LtwCELqy/vM9fyekOW+fMjd7Ej4I8iZMPDDbUB7gpbdHQmrNF/7uXwI1zToCSrTicLmTeIFvrfz171e7OY7v7DCvHqC+Flva6oImv+lpxd6fYVnO+grsPFVur4XOIuIwobpyxs3DqP73ms7D93o9REw9+FXv6dZGcX1AfJmN7dUKFz0kjSP3eiIFTernLJstmEi0zTrqcUucb1KKU3jH1iRv6E/MHIehHPkayqvotTbyWGyLvbEAhe1rpZMSRyQjqrW+6zWSRXeS6M0771SVddlyYoDTVLbrAhMZdDoKxkrRFGCoh5FO0Czli1tr7CnPehW+z3B+z6BDjVwDHDhAfEG8Z7oHO9wfQuXwH4LdyIhvML/bwrew+RR2cThMSmO1tNH09Ge/HvOwjCawOTiYDCrjplRScMYaHuO2z1+5HUGkhZsZQ6rDwAfAT4BuABYOQ9gDeADbAC2ABcAAUAI8AVgBxABxADfT2h2UgDvAJYAVwA/A7wvJxOcQ46YIVLEPeI1ntMFud7U7khdXr2R93l9pcst12s0FN2tZbedmtHUWprZ1TtspavVsm0aptXtdA3dsFrt2nqT1aIwrgfyQG3UN/W7N0FDZsD8BLXNbW1C7n6p17U3YeO3RNYaSvgrc1dbFFxNBn5dThpcEEVRLUq3n7WmLpjt2iZ3a67Cfw7sK8x9SUwVqHdE40TZfZeIH6ArvwJoZUOxzTfbXMHBas0et9b4qdayh2AwQbuv0N72AvCGcLe3xODxD6Srwg+DBfmcPQrTRUejJ6PZKJ0TL5Z2sRTH0kyKZ5I3k3Yz6ZzRW2m3LVRMSKADBm1YOe8ALYAUhBnANUCOIT7iTrCN7JMnniJccgqKOpb4/HHlpk/u5RMYjNlR4anh7bFVDI0t74zx59IhugnUsKImKJsijiqJTXTw67wlmm5xjwkmmRINTt7eEEvX4ex3xLJU6P6AkQYkHxGrowE3ZH5AdcuYLT6U7C+MNDnXwcvszDCXkyqX04rCh5YzRzyrJMdVvgtiwPDUsCAdTLtVKttmRVko6yK2K4lRObwsHerk7z//4hQOJdv/9gaZVKN/yF9vDoGpyX1McZ6T0UIeXhnTYbL/rgdO4MROYYWPoRHROrqmmoZqWeB/WYaasvrjq5Xz/gG/NXJ+&#10;&#10;&lt;/EFOFEX&gt;">
            <a:extLst>
              <a:ext uri="{FF2B5EF4-FFF2-40B4-BE49-F238E27FC236}">
                <a16:creationId xmlns:a16="http://schemas.microsoft.com/office/drawing/2014/main" id="{E35015D1-397D-990B-1890-79F6D7B71C69}"/>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838200" y="4025740"/>
            <a:ext cx="1728283" cy="351716"/>
          </a:xfrm>
          <a:prstGeom prst="rect">
            <a:avLst/>
          </a:prstGeom>
        </p:spPr>
      </p:pic>
      <p:pic>
        <p:nvPicPr>
          <p:cNvPr id="11" name="Picture 10" descr="&lt;EFOFEX&gt;&#10;id:fxe{dac07b45-0f2d-47e9-b52c-4aad037f85dc}&#10;&#10;FXData:AAALQHicjVZ7c9pGEP8qqjpMYCIhnYRAYI4ZiZcfGBMHN4+mnRFCIAW9LGRjJ+5M/+3X7Cfp6XalJPWjHWx+e/u+vb3l+g+Xnkv7D8fsHyib6g+D/oNFSQFzugwiby/MvYNwmUROLBFNkolkSC1VlZ76cLMLqkoC/GmGUXDO6LKAIVWbfD0piXFJjEpiWhKnJXFSEsclMaOE4zlVC1jQSQFvCig+hbdyQyPaAlOZ/JDBFDIaU8xnCZEgcGk8BsdYjQl1wDfuhTPtAiDo2bN2qxftZs/auS/anT9rt37Rbv6sXfSinQXVtr+VmXHYmXdNCU7Zpv2fRhfD5YfFWDhens+ExZU9OxkKoqwo7/ShooyWIxC0mqqijOeiIPp5nvYU5XA4NA96M8m2yvJSuRwPZT+Pwpaq7PMscPPmOl+Lg37BY9+esx70Iy93hNiJPCpeMxU/9+5yUXCTOPfinIpEFBRUcn0n23uMd5NvZJPz9/l96An5fcqsC0PF3e/FQSoJYSB8FQ5+kHvyPnVcryekmScfMic9Ev7wMyb0vWDr5z2BpHdHwirJ1l4mH4J17vcElemEQfMmdn3P3XnrXi9ysp1XWGFePUH8pLWJKoLmf+lphV5f4dkO+gpsfJWs7wXOoqKwYfryxomC8L73ysoCJ3x1BMx98MXrETPNcX2AvNnFLRUKF704ySInPGLFTSunLJttEMt5kvbUYpe4XiV5nkQ/sEJvk//AyHgQzpGvc3kVJu5ODuJ1sScWuKh1tWRK4oB+7ahqvc+KHVfx3SRMst7Pquo4LFtxQCS1zarAVAYNVo6UlaIoQlGRoiGgW8uetlbY1C60q/WO4oWfQI/qOAe48IB4g3hPNY53uL6FW2C9gUsRU17j/zcG72H0qGzk8Jg5ztbTR+PRmvx70MI0msDo4qAzq46R5hLBGGh7jts9fuR1BpIWbGUOq/cAHwA+AjgAWDkXYA3gAWwAtgAXAD5AAPAZYAcQAkQA349odlIAbwGWAFcAvwC8K0cTnEOGmCLmiHvEazynC3q9qd3Rurx6Le+z+kqTW47baCiaU0tvOzW9SVrE6GodttLUatk2dMPsdrq6pputdm29SWthENV9eaA26pv63Wu/ITNgfvza5rY2oXe/1uvkddD4PZZJQwl+Y+5qi4JLZODX5bjBBWEY1sJk+4k0NcFo1zaZU3MU/ntgXWHuS2qoQL2lhBNl910ivoeu/AJAyoZim2+2uYKN1Zo9bq3xU61lDcFggnZfoL2tBeAN5W5vqc7jH2hXhV8GE/I5exSmi45GT0azUDqnbiTtIimKpJkUzSR3Ju1m0jmjt9JuW6gYkEAHDNqwst8CmgAJCFOAa4AMQ3zAnWAbWSdPvEW45BQUNSzx+ePKTZ/cy0cwGLOjwlPD22OpGBpb3h7j76VNNQOoYUVNUDZFHFUSi2rg135DiWZyjzEmmVACJ29tqKlpcPY7apoqdL/PSB2SD6nZIcANmB9Q3TJmiw8l6zMjDc618TLbM8zlpMrltKLwpWXPEc8qyXGV74LqMDwJFqSDabdKZcuoKBNlXcR2JdErh5elQ43+/edfnMKhZHnfHiGTavQP+fPNpjA1uY8pznM6WsjDK306jPff9cAJnNgprPA1NKKkoxHV0AnRwf+yDDVl9cdnK+f9A4LYczU=&#10;&#10;&lt;/EFOFEX&gt;">
            <a:extLst>
              <a:ext uri="{FF2B5EF4-FFF2-40B4-BE49-F238E27FC236}">
                <a16:creationId xmlns:a16="http://schemas.microsoft.com/office/drawing/2014/main" id="{AB3AD499-B581-6774-DA88-6C7C63851F02}"/>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838199" y="4585417"/>
            <a:ext cx="933451" cy="300973"/>
          </a:xfrm>
          <a:prstGeom prst="rect">
            <a:avLst/>
          </a:prstGeom>
        </p:spPr>
      </p:pic>
      <p:sp>
        <p:nvSpPr>
          <p:cNvPr id="13" name="TextBox 12">
            <a:extLst>
              <a:ext uri="{FF2B5EF4-FFF2-40B4-BE49-F238E27FC236}">
                <a16:creationId xmlns:a16="http://schemas.microsoft.com/office/drawing/2014/main" id="{E66CDB56-7797-32CD-AB8C-FED50AC59F38}"/>
              </a:ext>
            </a:extLst>
          </p:cNvPr>
          <p:cNvSpPr txBox="1"/>
          <p:nvPr/>
        </p:nvSpPr>
        <p:spPr>
          <a:xfrm>
            <a:off x="7110102" y="1686288"/>
            <a:ext cx="6543674" cy="461665"/>
          </a:xfrm>
          <a:prstGeom prst="rect">
            <a:avLst/>
          </a:prstGeom>
          <a:noFill/>
        </p:spPr>
        <p:txBody>
          <a:bodyPr wrap="square">
            <a:spAutoFit/>
          </a:bodyPr>
          <a:lstStyle/>
          <a:p>
            <a:r>
              <a:rPr lang="en-US" sz="2400" b="1" dirty="0">
                <a:latin typeface="Arial" panose="020B0604020202020204" pitchFamily="34" charset="0"/>
                <a:ea typeface="Times New Roman" panose="02020603050405020304" pitchFamily="18" charset="0"/>
              </a:rPr>
              <a:t>I</a:t>
            </a:r>
            <a:r>
              <a:rPr lang="en-US" sz="2400" b="1" dirty="0">
                <a:effectLst/>
                <a:latin typeface="Arial" panose="020B0604020202020204" pitchFamily="34" charset="0"/>
                <a:ea typeface="Times New Roman" panose="02020603050405020304" pitchFamily="18" charset="0"/>
              </a:rPr>
              <a:t>ncrease</a:t>
            </a:r>
            <a:r>
              <a:rPr lang="en-US" sz="2400" dirty="0">
                <a:effectLst/>
                <a:latin typeface="Arial" panose="020B0604020202020204" pitchFamily="34" charset="0"/>
                <a:ea typeface="Times New Roman" panose="02020603050405020304" pitchFamily="18" charset="0"/>
              </a:rPr>
              <a:t> 250 by 12%?</a:t>
            </a:r>
            <a:endParaRPr lang="en-ZA" sz="2400" dirty="0">
              <a:effectLst/>
              <a:latin typeface="Times New Roman" panose="02020603050405020304" pitchFamily="18" charset="0"/>
              <a:ea typeface="Times New Roman" panose="02020603050405020304" pitchFamily="18" charset="0"/>
            </a:endParaRPr>
          </a:p>
        </p:txBody>
      </p:sp>
      <p:pic>
        <p:nvPicPr>
          <p:cNvPr id="14" name="Picture 13" descr="&lt;EFOFEX&gt;&#10;id:fxe{58035410-98c4-4e47-8ca5-404dadb4637b}&#10;&#10;FXData:AAALHnicjVbpcqNGEH4VQpVqpTIIBoQua1QFOnxJstarzR7ZpAohJFiBwGhs2Y5Tlb95zTxJhumG3Y2PpGTp6+m7e5o2vccr36O9x1P+Bcqh5mO/92hTksOMLsLY30sz/yBdJbG7U4ihqESxlIauK899hNkl1RUJ/gzLyjkXdJHDgOp1cR4XxKgghgVxUhDnBXFWEKcFMaFE4JTqOczpOIe3OeSf3FtR0JA2wFQlP2RwAhmNKOazgEgQuDAegWPsxpi64BtrEUwnBwh68aLd8lW7yYt23qt20xftVq/azV60i1+1s6Hbzrc2cw6/c6PTVOCaHdr7aXg5WHyaj6TTxXQizd87k7OBJKua9sEcaNpwMQRBo65r2mgmS3LAWNrVtMPhUD+Y9STbaIsr7Wo0UAMWRw1d27Ms9Fh9xVZyv5fz+K/vrvq92GeutHNjn8rXXCVg/h2TJS/ZMX/HqExkSUMlL3Czvc95N2yttgV/z+4jX2L3KbfODTVvv5f7qSJFofS7dAhC5qv71PX8rpRmvnrI3PRY+iPIuDDww03AuhJJ746lZZKt/Ew9hCsWdCWd60Rh/WbnBb639VfdbuxmWz+3wry6kvzFaBJdBs3/0jNyvZ4msu33NCh8mazuJcGisrTm+urajcPovvvGzkI3enMMzH344HdJO2V4PkDe/MktFHIX3V2SxW50zJublk55Nptwp7Ik7ep5lXheJowl8Q+syF+zHxiZCCI46jVTl1HibdVwt8pr4oHzXpdHriT3iVGRkjVfFPoR//a0lNeZV5iXm982zGIxsfYSR9aDYbQ/UHycxzCAJj7lQnhAvEG8p4bAOzzfwozbb2Hkd1Q08P8tuXtYLDpfKCImw815/mT52eN/r1HYNWNYTAJMbtWyUqYQjIG2Uyz39InXCUgaUMoMTh8BPgF8BnABsHMewArAB1gDbAAuAQKAEOArwBYgAogBvl/A/KYA3gEsAN4D/AzwoVg8cA8ZYorIEPeI13hPl/R6XbmjVXV5pO6z6tJQG65Xq2mGW0lvWxWzThrE6hgtfjL08ti0TKvdaXVMw2w3mpXVOq1EYVwN1L5eq66rd0dBTeXA/QSV9W1lTO9+qVbJUVj7baeSmhb+yt1V5jmXqMCvqruaEERRVImSzRdSNySrWVlnbsXVxLa332PuC2rpQL2jRBDF9F0hfoSpfAAgxUDx4utNoeBgtyZPR2v03GjZAzAYo90DjLc9B7yhwu0tNUX8A+3osPfbkM/FkzAddDR8NpqN0hn1YmUbK3GsTJR4ongTZTtRppzeKNtNrmJBAi0waMLJeQfYBkhAmAJcA2QY4hNWgmNknz3zpiEk56BoYIunTzt38mwtn8FgxK8Kbw2fHlvH0Djyzgj/GzqUry1BDUpqjLITxGEpsakBfp23lBht4XGHSSaUwM3ba9o2DLj7LW23dZj+gJMmJB/RdosAN+R+QHXDmQ2xlOyvnLQE18GH2ZlgLmdlLuclhe9RzgzxopSclvnOqQnLk2BDWph2o1C2rZJqo6yD2CwlZunwqnBo0L///EtQuJRs/9srxrhc/QPxcuZQ2JrCxwnuczqcq8v56Ue3M/1uBs7gxs7hhO86Q0paBtEt07AM8L8oQp3w/uNLqeD9A1meZ9A=&#10;&#10;&lt;/EFOFEX&gt;">
            <a:extLst>
              <a:ext uri="{FF2B5EF4-FFF2-40B4-BE49-F238E27FC236}">
                <a16:creationId xmlns:a16="http://schemas.microsoft.com/office/drawing/2014/main" id="{76975959-E7C7-2DD2-08FB-CFDA864A8856}"/>
              </a:ext>
            </a:extLst>
          </p:cNvPr>
          <p:cNvPicPr/>
          <p:nvPr/>
        </p:nvPicPr>
        <p:blipFill>
          <a:blip r:embed="rId7">
            <a:extLst>
              <a:ext uri="{28A0092B-C50C-407E-A947-70E740481C1C}">
                <a14:useLocalDpi xmlns:a14="http://schemas.microsoft.com/office/drawing/2010/main" val="0"/>
              </a:ext>
            </a:extLst>
          </a:blip>
          <a:stretch>
            <a:fillRect/>
          </a:stretch>
        </p:blipFill>
        <p:spPr>
          <a:xfrm>
            <a:off x="7597781" y="2289492"/>
            <a:ext cx="2604452" cy="278764"/>
          </a:xfrm>
          <a:prstGeom prst="rect">
            <a:avLst/>
          </a:prstGeom>
        </p:spPr>
      </p:pic>
      <p:pic>
        <p:nvPicPr>
          <p:cNvPr id="15" name="Picture 14" descr="&lt;EFOFEX&gt;&#10;id:fxe{0ecb8b6c-8ec2-40bd-9ca3-43eb0c93a529}&#10;&#10;FXData:AAALIHicjVZ7c5tGEP8qlBlNpBgEB0Iv6zQDevglyYqjNI+mnUEICSIQGJ0tO3Vn+m+/Zj9Jj9uFJPWjHVn67e1795Y1vYcr36O9h1P+Bcqh5kO/92BTksOMLsLY30sz/yBdJbG7U4ihqESxlIauK099hNkl1RUJ/gzLyjkXdJHDgOp1cR4XxKgghgVxUhDnBXFWEKcFMaFE4JTqOczpOIc3OeSf3FtR0JA2wFQlP2RwAhmNKOazgEgQuDAegWPsxpi64BtrEUwnBwh68azd8kW7ybN23ot202ftVi/azZ61i1+0s6Hbzrc2cw6/c6PTVIhugKz30/BysPg4H0mni+lEmr9zJmcDSVY17b050LThYgiCRl3XtNFMluSAsbSraYfDoX4w60m20RZX2tVooAYsjhq6tmdZ6LH6iq3kfi/n8V/fXfV7sc9caefGPpWvuUrA/DsmS16yY/6OUZnIkoZKXuBme5/zbthabQv+nt1HvsTuU26dG2refi/3U0WKQul36RCEzFf3qev5XSnNfPWQuemx9EeQcWHgh5uAdSWS3h1LyyRb+Zl6CFcs6Eo614nC+s3OC3xv66+63djNtn5uhXl1Jfmz0SS6DJr/pWfkej1NZNvvaVD4MlndS4JFZWnN9dW1G4fRffeVnYVu9OoYmPvwq98l7ZTh+QB580e3UMhddHdJFrvRMW9uWjrl2WzCncqStKvnVeJ5mTCWxD+wIn/NfmBkIojgqNdMXUaJt1XD3SqviQfOe10euZLcp8TQiK6/Niz9iH97WsoLzUvM682vG6axmFl7iUPrwTja7yk+0GOYQBOfcyE8IN4g3lMxp/Ydnm9hyu03MPQ7Kjr4/9bcPawWna8UEZPh7jx/tP7s8b8XKWybMawmASa3alkpUwjGQNsplnv6yOsEJA0oZQanDwAfAT4BuADYOQ9gBeADrAE2AJcAAUAI8AVgCxABxADfr2B+UwBvARYA7wB+BnhfrB64hwwxRWSIe8RrvKdLer2u3NGqujxS91l1aagN16vVNMOtpLetilknDWJ1jBY/GXp5bFqm1e60OqZhthvNymqdVqIwrgZqX69V19W7o6CmcuB+gsr6tjKmd79Uq+QorP22U0lNC3/l7irznEtU4FfVXU0IoiiqRMnmM6kbktWsrDO34mpi39vvMPcFtXSg3lIiiGL6rhA/wFR+BSDFQPHi602h4GC3Jo9Ha/TUaNkDMBij3VcYb3sOeEOF21tqivgH2tFh87chn4tHYTroaPhkNBulM+rFyjZW4liZKPFE8SbKdqJMOb1RtptcxYIEWmDQhJPzFrANkIAwBbgGyDDER6wEx8g+e+JdQ0jOQdHAFk8fd+7kyVo+gcGIXxXeGj49to6hceSdEf4/dChfW4IalNQYZSeIw1JiUwP8Om/45msLjztMMqEEbt5e07ZhwN1vabutw/QHnDQh+Yi2WwS4IfcDqhvObIilZH/hpCW4Dj7MzgRzOStzOS8pfJNyZogXpeS0zHdOTVieBBvSwrQbhbJtlVQbZR3EZikxS4dXhUOD/v3nX4LCpWT7314yxuXqH4jXM4fC1hQ+TnCf0+FcXc5PP7id6XczcAY3dg4nfNsZUtIyiG6ZRqsF/hdFqBPef3wtFbx/AGodZ+0=&#10;&#10;&lt;/EFOFEX&gt;">
            <a:extLst>
              <a:ext uri="{FF2B5EF4-FFF2-40B4-BE49-F238E27FC236}">
                <a16:creationId xmlns:a16="http://schemas.microsoft.com/office/drawing/2014/main" id="{CB06A6C6-E649-4CF3-ECF4-6827132B2E5E}"/>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7654136" y="2707482"/>
            <a:ext cx="2279051" cy="621454"/>
          </a:xfrm>
          <a:prstGeom prst="rect">
            <a:avLst/>
          </a:prstGeom>
        </p:spPr>
      </p:pic>
      <p:pic>
        <p:nvPicPr>
          <p:cNvPr id="16" name="Picture 15" descr="&lt;EFOFEX&gt;&#10;id:fxe{53c9ea8e-cb92-42cc-8be6-f80109a11409}&#10;&#10;FXData:AAALHHicjVbpcqNGEH4VQpVqpTIIBoQua1QFOnxJstarzR7ZpAohJFiBwGhs2Y5Tlb95zTxJhumG3Y2PpCT56+m7e5o2vccr36O9x1P+A8qh5mO/92hTksOMLsLY30sz/yBdJbG7U4ihqESxlIauK899hNkl1RUJvoZl5ZwLushhQPW6OI8LYlQQw4I4KYjzgjgriNOCmFAicEr1HOZ0nMPbHPJP7q0oaEgbYKqSHzI4gYxGFPNZQCQIXBiPwDF2Y0xd8I21CKaTAwS9eNFu+ard5EU771W76Yt2q1ftZi/axa/a2dBt51ubOYffOb9jxeqAqPfT8HKw+DQfSaeL6USav3cmZwNJVjXtgznQtOFiCIJGXde00UyW5ICxtKtph8OhfjDrSbbRFlfa1WigBiyOGrq2Z1nosfqKreR+L+fxv7676vdin7nSzo19Kl9zlYD5d0yWvGTH/B2jMpElDZW8wM32PufdsLXaFvw9u498id2n3Do31Lz9Xu6nihSF0u/SIQiZr+5T1/O7Upr56iFz02PpjyDjwsAPNwHrSiS9O5aWSbbyM/UQrljQlXSuE4X1m50X+N7WX3W7sZtt/dwK8+pK8hejSXQZNP9Lz8j1eprItt/ToPBlsrqXBIvK0prrq2s3DqP77hs7C93ozTEw9+GD3yXtlOH5AHnzJ7dQyF10d0kWu9Exb25aOuXZbMKdypK0q+dV4nmZMJbEP7Aif81+YGQiiOCo10xdRom3VcPdKq+JB857XR65ktynhqVX+eIwjkitp6W8yry+vNj8rmESi3m1lziwHoyi/YHiwzyG8TPxGRfCA+IN4j01BN7h+RYm3H4LA7+jon3/b8Xdw1rR+ToRMRnuzfMnq88e/3uJwqYZw1oSYHKrlpUyhWAMtJ1iuadPvE5A0oBSZnD6CPAJ4DOAC4Cd8wBWAD7AGmADcAkQAIQAXwG2ABFADPD9+uU3BfAOYAHwHuBngA/F2oF7yBBTRIa4R7zGe7qk1+vKHa2qyyN1n1WXhtpwvVpNM9xKetuqmHXSIFbHaPGToZfHpmVa7U6rYxpmu9GsrNZpJQrjaqD29Vp1Xb07CmoqB+4nqKxvK2N690u1So7C2m87ldS08FfurjLPuUQFflXd1YQgiqJKlGy+kLohWc3KOnMrriZ2vf0ec19QSwfqHSWCKKbvCvEjTOUDACkGihdfbwoFB7s1eTpao+dGyx6AwRjtHmC87TngDRVub6kp4h9oR4et34Z8Lp6E6aCj4bPRbJTOqBcr21iJY2WixBPFmyjbiTLl9EbZbnIVCxJogUETTs47wDZAAsIU4BogwxCfsBIcI/vsmfcMITkHRQNbPH3auZNna/kMBiN+VXhr+PTYOobGkXdG+L/QydeXoAYlNUbZCeKwlNjUAL/OW0qMtvC4wyQTSuDm7TVtGwbc/Za22zpMf8BJE5KPaLtFgBtyP6C64cyGWEr2V05aguvgw+xMMJezMpfzksK3KGeGeFFKTst859SE5UmwIS1Mu1Eo21ZJtVHWQWyWErN0eFU4NOjff/4lKFxKtv/tBWNcrv6BeDVzKGxN4eME9zkdztXl/PSj25l+NwNncGPncMI3nSElLYPolmnqLfC/KEKd8P7jK6ng/QPDumca&#10;&#10;&lt;/EFOFEX&gt;">
            <a:extLst>
              <a:ext uri="{FF2B5EF4-FFF2-40B4-BE49-F238E27FC236}">
                <a16:creationId xmlns:a16="http://schemas.microsoft.com/office/drawing/2014/main" id="{68B7E1E3-FDED-3A36-BE7D-2E8C5F29C26E}"/>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7597781" y="3529065"/>
            <a:ext cx="2340486" cy="369332"/>
          </a:xfrm>
          <a:prstGeom prst="rect">
            <a:avLst/>
          </a:prstGeom>
        </p:spPr>
      </p:pic>
      <p:pic>
        <p:nvPicPr>
          <p:cNvPr id="17" name="Picture 16" descr="&lt;EFOFEX&gt;&#10;id:fxe{965f919d-ce0a-4163-aa29-3741ee578d84}&#10;&#10;FXData:AAALP3icjVbpcuJGEH4VRVvUQllCF+IyQ5XE4Qsw62Vje7NJlRACadFlMTb2xqnK37xmniSj6ZZ2HR9JYfP19D09Pc30Hi88l/Qej9k/UDYxHvu9R4toOczIIoi8nTDz9sJFEjmxpOmSrEmm1FBV6aUPNzsnqiTAn26aOeeMLHIYELXO1+OCGBXEsCCOCuK0IE4K4rggJkTjOCVqDnMyzuFDDvkn91ZsaEgaYCprTzI4goxGBPNZQCQIXBiPwDFWY0wc8I174Uw7Bwh69qrd8k27yat27pt201ftVm/azV61i960s6Da9vcyM05+5p2OZHZA1PtpeD5YXM9HwvFiOhHmn+zJyUAQZUW5NAaKMlwMQdCoq4oymomC6FOadhVlv9/X90Y9yTbK4kK5GA1kn0ZhQ1V2NAtcWl/Rldjv5Tz27Tmrfi/yqCPETuQR8Yap+NS7p6LgJjH1YkpETRQUVHJ9J9t5jHdL13Kb83f0IfQE+pAy69xQcXc7sZ9KQhgIvwt7P6CevEsd1+sKaebJ+8xJD4U//IwJfS/Y+LQraOn9obBMspWXyftgRf2uoDKdMKjfxq7vuVtv1e1GTrb1civMqyuIX/Smpoqg+V96eq7XU3i2/Z4CG18mqweBs4gorJm+vHaiIHzovreywAnfHwJzF3zzulo7pbjeQ97s5hYKuYtunGSREx6y4qalU5bNJohlmqRdNd8lrpcJpUn0hBV6a/qEkfEgnCPfUHkZJu5WDuJVvicWOK91uWRKYp/oplrtsVrHZXg3CZOs+05VHYclK/Y1NnZYEZhKv9ZTUlaIvAR5PfJ2gGYtWtpaYk+70K3WJcH7PoYONXAMcOEe8Rbxgegc73F9B5fA+gB3Iia8wv9vCj7A5FHZxOExKY7W02fT0Rr/e87CMBrD5OJgMKuWmVJJwxhoO8XtHj/zOgFJA7Yyg9UVwDXAZwAHACvnAqwAPIA1wAbgHMAHCAC+AmwBQoAI4McJzU4K4CPAAuATwM8Al8VkgnPIEFNEirhDvMFzOic368o9qcrLA3mXVZe63HDcWk3RnUp616oYda2hmR29xVa6Wi6bpmG2O62OoRvtRrOyWqeVMIiqvtxXa9V19f7Ar8kMmB+/sr6rjMn9L9WqdhDUfotlraYEvzJ3lXnO1WTgV+W4xgVhGFbCZPNFq+uC2aysM6fiKPznwPqEuS+IqQL1kWicKLrvAvEKuvIbgFY0FNt8vckVbKzW5HlrjV5qLWsABmO0+wbtbc0Bbwl3e0cMHn9POir8MLQhn7NnYTroaPhiNAulM+JG0jaSokiaSNFEcifSdiJNGb2RtptcxYQEWmDQhJX9EbANkIAwBbgByDDENe4E28g6eeEpwiWnoKhjiafPK3f04l4+g8GIHRWeGt4eS8XQ2PL2CH8u7XzCcWpQUmOUHSEOS4lFdPBrfyCa3uYeY0wyIRqcvLUmbV2Hs9+SdluF7vcZaUDyIWm3NOAGzA+obhizwYeS9ZWRJufaeJntCeZyUuZyWlL40LJniGel5LjMd04MGJ4aFqSFaTcKZcssqTbKOojNUmKUDi8Khzr5+8+/OIVDyfK+v0HG5egf8NebTWBqch9HOM/JcC4v58dXTmf6Qw+cwImdwgofQ0OitXRNNQ1D74D/RRHqiNUfX62c9w+tRXJ8&#10;&#10;&lt;/EFOFEX&gt;">
            <a:extLst>
              <a:ext uri="{FF2B5EF4-FFF2-40B4-BE49-F238E27FC236}">
                <a16:creationId xmlns:a16="http://schemas.microsoft.com/office/drawing/2014/main" id="{3CE8C487-6AB1-D61A-8D11-24CDA0905606}"/>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7650325" y="4007885"/>
            <a:ext cx="1814845" cy="369332"/>
          </a:xfrm>
          <a:prstGeom prst="rect">
            <a:avLst/>
          </a:prstGeom>
        </p:spPr>
      </p:pic>
      <p:pic>
        <p:nvPicPr>
          <p:cNvPr id="18" name="Picture 17" descr="&lt;EFOFEX&gt;&#10;id:fxe{040e0457-ed66-4838-88e3-0555409bc720}&#10;&#10;FXData:AAALQHicjVbpcuJGEH4VRSlqoSyhC4HADFUShy/ArJfNHtmkSgiBtOiyGBt716nK37xmniSj6ZZ2Nz6Swubr6Xt6eprpP1z5Huk/nLJ/oBxiPAz6DzbRCpiTZRj7e2HuH4SrNHYTSdMlWZNMqaWq0lMfbnZJVEmAP900C84FWRYwJGqTryclMS6JUUmclMR5SZyVxGlJTInGcUbUAhZkUsDrAopP4a3c0Ii0wFTWfsjgBDIaE8xnCZEgcGk8BsdYjQlxwTfuhTOdAiDoxbN2qxftps/aeS/azZ61W79oN3/WLn7RzoZqO9/KzDjszLuWBKfskP5Po8vh8sNiLJwuZ1Nh8daZng0FUVaUd8ZQUUbLEQhaTVVRxnNREANKs56iHA6H5sFopvlWWV4pV+OhHNA4aqnKnuahR5truhYH/YLHvn13PejHPnWFxI19Il4zlYD6d1QUvDShfkKJqImCgkpe4OZ7n/Fu6Ea2OH9P7yNfoPcZsy4MFW+/FweZJESh8FU4BCH15X3men5PyHJfPuRudiz8EeRMGPjhNqA9QcvujoVVmq/9XD6Eaxr0BJXpRGHzJvEC39v5614vdvOdX1hhXj1B/KS3NVUEzf/S0wu9vsKzHfQV2PgqXd8LnEVEYcP05Y0bh9F975Wdh2706hiY+/CL39OsjOL6AHmzi1sqFC56SZrHbnTMiptVTlk22zCRaZr11GKXuF6llKbxD6zI39AfGDkPwjnyNZVXUert5DBZF3tigYtaV0umJA7IV91U631W7KSK76VRmvd+VlXXZdmKA42NHVYFpjJosHJkrBRFEYqKFA0B3Vr2tL3CpvagXe13BC/8BHrUwDnAhQfEG8R7onO8w/Ut3AL7NVyKhPAa/78xeA+jR2Ujh8ekOFvPH41He/LvQQvTaAKji4PBrDpmRiUNY6DtDLd7+sjrFCQt2MocVu8BPgB8BHABsHIewBrAB9gAbAEuAQKAEOAzwA4gAogBvh/R7KQA3gAsAd4C/ALwrhxNcA45YoZIEfeI13hOl+R6U7sjdXl1JO/z+kqXW67XaCi6W8tuOzWjqbU0s6t32EpXq2XbNEyr2+kaumG12rX1JqtFYVwP5IHaqG/qd0dBQ2bA/AS1zW1tQu5+rde1o7DxeyJrDSX8jbmrLQquJgO/LicNLoiiqBal209aUxfMdm2TuzVX4b8H9lvMfUlMFag3RONE2X1XiO+hK78AaGVDsc0321zBwWpNH7fW+KnWsodgMEG7L9De9gLwhnC3t8Tg8Q+kq8IvgwX5XDwK00VHoyej2SidEy+WdrEUx9JUiqeSN5V2U2nG6K202xYqJiTQAYM2rJw3gBZACsIM4BogxxAfcCfYRvbZE28RLjkHRR1LPHtcuZMn9/IRDMbsqPDU8PbYKobGlnfG+HvpEDbiODWsqAnKThBHlcQmOvh1XhNNt7jHBJNMiQYnb2+Ipetw9jtiWSp0f8BIA5KPiNXRgBsyP6C6ZcwWH0r2Z0aanOvgZXammMtZlct5ReFLy5kjXlSS0yrfBTFgeGpYkA6m3SqVbbOiLJR1EduVxKgcXpUOdfL3n39xCoeS7X97hEyq0T/kzzeHwNTkPk5wnpPRQl4tTt+73dl3PXAGJ3YOK3wNjYjW0TXVNAwoFX8bQqgTVn98tnLeP3Hsczs=&#10;&#10;&lt;/EFOFEX&gt;">
            <a:extLst>
              <a:ext uri="{FF2B5EF4-FFF2-40B4-BE49-F238E27FC236}">
                <a16:creationId xmlns:a16="http://schemas.microsoft.com/office/drawing/2014/main" id="{C17014C7-DE5F-225C-E6E3-445497C1285E}"/>
              </a:ext>
            </a:extLst>
          </p:cNvPr>
          <p:cNvPicPr/>
          <p:nvPr/>
        </p:nvPicPr>
        <p:blipFill>
          <a:blip r:embed="rId11" cstate="print">
            <a:extLst>
              <a:ext uri="{28A0092B-C50C-407E-A947-70E740481C1C}">
                <a14:useLocalDpi xmlns:a14="http://schemas.microsoft.com/office/drawing/2010/main" val="0"/>
              </a:ext>
            </a:extLst>
          </a:blip>
          <a:stretch>
            <a:fillRect/>
          </a:stretch>
        </p:blipFill>
        <p:spPr>
          <a:xfrm>
            <a:off x="7650325" y="4519694"/>
            <a:ext cx="1027592" cy="331326"/>
          </a:xfrm>
          <a:prstGeom prst="rect">
            <a:avLst/>
          </a:prstGeom>
        </p:spPr>
      </p:pic>
      <p:sp>
        <p:nvSpPr>
          <p:cNvPr id="19" name="Speech Bubble: Oval 18">
            <a:extLst>
              <a:ext uri="{FF2B5EF4-FFF2-40B4-BE49-F238E27FC236}">
                <a16:creationId xmlns:a16="http://schemas.microsoft.com/office/drawing/2014/main" id="{345F92AA-CD01-B7A6-0DA5-1C5547EB58BB}"/>
              </a:ext>
            </a:extLst>
          </p:cNvPr>
          <p:cNvSpPr/>
          <p:nvPr/>
        </p:nvSpPr>
        <p:spPr>
          <a:xfrm>
            <a:off x="2333625" y="4377217"/>
            <a:ext cx="1533525" cy="1099658"/>
          </a:xfrm>
          <a:prstGeom prst="wedgeEllipseCallout">
            <a:avLst>
              <a:gd name="adj1" fmla="val -59342"/>
              <a:gd name="adj2" fmla="val -51836"/>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t>This is 106%</a:t>
            </a:r>
            <a:endParaRPr lang="en-ZA" dirty="0"/>
          </a:p>
        </p:txBody>
      </p:sp>
      <p:sp>
        <p:nvSpPr>
          <p:cNvPr id="20" name="Speech Bubble: Oval 19">
            <a:extLst>
              <a:ext uri="{FF2B5EF4-FFF2-40B4-BE49-F238E27FC236}">
                <a16:creationId xmlns:a16="http://schemas.microsoft.com/office/drawing/2014/main" id="{056FFDDC-3EBF-2073-C3E3-88511D42D94D}"/>
              </a:ext>
            </a:extLst>
          </p:cNvPr>
          <p:cNvSpPr/>
          <p:nvPr/>
        </p:nvSpPr>
        <p:spPr>
          <a:xfrm>
            <a:off x="9435470" y="4377217"/>
            <a:ext cx="1533525" cy="1099658"/>
          </a:xfrm>
          <a:prstGeom prst="wedgeEllipseCallout">
            <a:avLst>
              <a:gd name="adj1" fmla="val -59342"/>
              <a:gd name="adj2" fmla="val -51836"/>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t>This is 112%</a:t>
            </a:r>
            <a:endParaRPr lang="en-ZA" dirty="0"/>
          </a:p>
        </p:txBody>
      </p:sp>
      <p:sp>
        <p:nvSpPr>
          <p:cNvPr id="22" name="TextBox 21">
            <a:extLst>
              <a:ext uri="{FF2B5EF4-FFF2-40B4-BE49-F238E27FC236}">
                <a16:creationId xmlns:a16="http://schemas.microsoft.com/office/drawing/2014/main" id="{6B929058-3FAD-72A0-6597-7E333E743385}"/>
              </a:ext>
            </a:extLst>
          </p:cNvPr>
          <p:cNvSpPr txBox="1"/>
          <p:nvPr/>
        </p:nvSpPr>
        <p:spPr>
          <a:xfrm>
            <a:off x="566428" y="5637614"/>
            <a:ext cx="6543674" cy="461665"/>
          </a:xfrm>
          <a:prstGeom prst="rect">
            <a:avLst/>
          </a:prstGeom>
          <a:noFill/>
        </p:spPr>
        <p:txBody>
          <a:bodyPr wrap="square">
            <a:spAutoFit/>
          </a:bodyPr>
          <a:lstStyle/>
          <a:p>
            <a:r>
              <a:rPr lang="en-US" sz="2400" dirty="0">
                <a:effectLst/>
                <a:latin typeface="Arial" panose="020B0604020202020204" pitchFamily="34" charset="0"/>
                <a:ea typeface="Times New Roman" panose="02020603050405020304" pitchFamily="18" charset="0"/>
              </a:rPr>
              <a:t>What if we wanted to </a:t>
            </a:r>
            <a:r>
              <a:rPr lang="en-US" sz="2400" b="1" dirty="0">
                <a:effectLst/>
                <a:latin typeface="Arial" panose="020B0604020202020204" pitchFamily="34" charset="0"/>
                <a:ea typeface="Times New Roman" panose="02020603050405020304" pitchFamily="18" charset="0"/>
              </a:rPr>
              <a:t>increase</a:t>
            </a:r>
            <a:r>
              <a:rPr lang="en-US" sz="2400" dirty="0">
                <a:effectLst/>
                <a:latin typeface="Arial" panose="020B0604020202020204" pitchFamily="34" charset="0"/>
                <a:ea typeface="Times New Roman" panose="02020603050405020304" pitchFamily="18" charset="0"/>
              </a:rPr>
              <a:t> 300 by 20%?</a:t>
            </a:r>
            <a:endParaRPr lang="en-ZA" sz="2400" dirty="0">
              <a:effectLst/>
              <a:latin typeface="Times New Roman" panose="02020603050405020304" pitchFamily="18" charset="0"/>
              <a:ea typeface="Times New Roman" panose="02020603050405020304" pitchFamily="18" charset="0"/>
            </a:endParaRPr>
          </a:p>
        </p:txBody>
      </p:sp>
      <p:sp>
        <p:nvSpPr>
          <p:cNvPr id="24" name="TextBox 23">
            <a:extLst>
              <a:ext uri="{FF2B5EF4-FFF2-40B4-BE49-F238E27FC236}">
                <a16:creationId xmlns:a16="http://schemas.microsoft.com/office/drawing/2014/main" id="{136318C6-67F9-C720-6CE2-D9D11CDB8E88}"/>
              </a:ext>
            </a:extLst>
          </p:cNvPr>
          <p:cNvSpPr txBox="1"/>
          <p:nvPr/>
        </p:nvSpPr>
        <p:spPr>
          <a:xfrm>
            <a:off x="660005" y="6205561"/>
            <a:ext cx="10871989" cy="461665"/>
          </a:xfrm>
          <a:prstGeom prst="rect">
            <a:avLst/>
          </a:prstGeom>
          <a:noFill/>
        </p:spPr>
        <p:txBody>
          <a:bodyPr wrap="square">
            <a:spAutoFit/>
          </a:bodyPr>
          <a:lstStyle/>
          <a:p>
            <a:r>
              <a:rPr lang="en-US" sz="2400" dirty="0">
                <a:effectLst/>
                <a:latin typeface="Arial" panose="020B0604020202020204" pitchFamily="34" charset="0"/>
                <a:ea typeface="Times New Roman" panose="02020603050405020304" pitchFamily="18" charset="0"/>
              </a:rPr>
              <a:t>Notice that, in each case, our multiplier has been </a:t>
            </a:r>
            <a:r>
              <a:rPr lang="en-US" sz="2400" dirty="0">
                <a:solidFill>
                  <a:srgbClr val="00B050"/>
                </a:solidFill>
                <a:effectLst/>
                <a:latin typeface="Arial" panose="020B0604020202020204" pitchFamily="34" charset="0"/>
                <a:ea typeface="Times New Roman" panose="02020603050405020304" pitchFamily="18" charset="0"/>
              </a:rPr>
              <a:t>&gt; 1</a:t>
            </a:r>
            <a:r>
              <a:rPr lang="en-US" sz="2400" dirty="0">
                <a:effectLst/>
                <a:latin typeface="Arial" panose="020B0604020202020204" pitchFamily="34" charset="0"/>
                <a:ea typeface="Times New Roman" panose="02020603050405020304" pitchFamily="18" charset="0"/>
              </a:rPr>
              <a:t> – we are </a:t>
            </a:r>
            <a:r>
              <a:rPr lang="en-US" sz="2400" dirty="0">
                <a:solidFill>
                  <a:srgbClr val="00B050"/>
                </a:solidFill>
                <a:effectLst/>
                <a:latin typeface="Arial" panose="020B0604020202020204" pitchFamily="34" charset="0"/>
                <a:ea typeface="Times New Roman" panose="02020603050405020304" pitchFamily="18" charset="0"/>
              </a:rPr>
              <a:t>increasing</a:t>
            </a:r>
            <a:endParaRPr lang="en-ZA" sz="2400" dirty="0">
              <a:effectLst/>
              <a:latin typeface="Times New Roman" panose="02020603050405020304" pitchFamily="18" charset="0"/>
              <a:ea typeface="Times New Roman" panose="02020603050405020304" pitchFamily="18" charset="0"/>
            </a:endParaRPr>
          </a:p>
        </p:txBody>
      </p:sp>
      <p:sp>
        <p:nvSpPr>
          <p:cNvPr id="25" name="TextBox 24">
            <a:extLst>
              <a:ext uri="{FF2B5EF4-FFF2-40B4-BE49-F238E27FC236}">
                <a16:creationId xmlns:a16="http://schemas.microsoft.com/office/drawing/2014/main" id="{CD4B1505-769F-CFD7-CF8F-653615F38430}"/>
              </a:ext>
            </a:extLst>
          </p:cNvPr>
          <p:cNvSpPr txBox="1"/>
          <p:nvPr/>
        </p:nvSpPr>
        <p:spPr>
          <a:xfrm>
            <a:off x="6932296" y="5637614"/>
            <a:ext cx="4897754" cy="461665"/>
          </a:xfrm>
          <a:prstGeom prst="rect">
            <a:avLst/>
          </a:prstGeom>
          <a:noFill/>
        </p:spPr>
        <p:txBody>
          <a:bodyPr wrap="square">
            <a:spAutoFit/>
          </a:bodyPr>
          <a:lstStyle/>
          <a:p>
            <a:r>
              <a:rPr lang="en-US" sz="2400" dirty="0">
                <a:effectLst/>
                <a:latin typeface="Arial" panose="020B0604020202020204" pitchFamily="34" charset="0"/>
                <a:ea typeface="Times New Roman" panose="02020603050405020304" pitchFamily="18" charset="0"/>
              </a:rPr>
              <a:t>Simply multiply by 1,2</a:t>
            </a:r>
            <a:endParaRPr lang="en-ZA"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52318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9" grpId="0" animBg="1"/>
      <p:bldP spid="20" grpId="0" animBg="1"/>
      <p:bldP spid="22" grpId="0"/>
      <p:bldP spid="24" grpId="0"/>
      <p:bldP spid="2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51EE641-29DF-6423-1B5C-61AC92568F09}"/>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latin typeface="Arial" panose="020B0604020202020204" pitchFamily="34" charset="0"/>
                <a:ea typeface="Times New Roman" panose="02020603050405020304" pitchFamily="18" charset="0"/>
              </a:rPr>
              <a:t>Annuities</a:t>
            </a:r>
            <a:endParaRPr lang="en-ZA" sz="3200" dirty="0">
              <a:solidFill>
                <a:srgbClr val="FF0000"/>
              </a:solidFill>
              <a:latin typeface="Times New Roman" panose="02020603050405020304" pitchFamily="18" charset="0"/>
              <a:ea typeface="Times New Roman" panose="02020603050405020304" pitchFamily="18" charset="0"/>
            </a:endParaRPr>
          </a:p>
        </p:txBody>
      </p:sp>
      <p:sp>
        <p:nvSpPr>
          <p:cNvPr id="5" name="Rectangle 2">
            <a:extLst>
              <a:ext uri="{FF2B5EF4-FFF2-40B4-BE49-F238E27FC236}">
                <a16:creationId xmlns:a16="http://schemas.microsoft.com/office/drawing/2014/main" id="{1A1A6BF0-BB7C-7919-69DA-3A82C572E3C8}"/>
              </a:ext>
            </a:extLst>
          </p:cNvPr>
          <p:cNvSpPr>
            <a:spLocks noChangeArrowheads="1"/>
          </p:cNvSpPr>
          <p:nvPr/>
        </p:nvSpPr>
        <p:spPr bwMode="auto">
          <a:xfrm>
            <a:off x="260684" y="950978"/>
            <a:ext cx="1095632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How much interest does </a:t>
            </a:r>
            <a:r>
              <a:rPr lang="en-US" altLang="en-US" sz="2800" dirty="0">
                <a:latin typeface="Arial" panose="020B0604020202020204" pitchFamily="34" charset="0"/>
                <a:ea typeface="Times New Roman" panose="02020603050405020304" pitchFamily="18" charset="0"/>
                <a:cs typeface="Arial" panose="020B0604020202020204" pitchFamily="34" charset="0"/>
              </a:rPr>
              <a:t>he</a:t>
            </a:r>
            <a:r>
              <a:rPr kumimoji="0" lang="en-US" altLang="en-U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end up paying?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ZA" altLang="en-US" sz="1400" b="0" i="0" u="none" strike="noStrike" cap="none" normalizeH="0" baseline="0" dirty="0">
              <a:ln>
                <a:noFill/>
              </a:ln>
              <a:solidFill>
                <a:schemeClr val="tx1"/>
              </a:solidFill>
              <a:effectLst/>
            </a:endParaRPr>
          </a:p>
        </p:txBody>
      </p:sp>
      <p:pic>
        <p:nvPicPr>
          <p:cNvPr id="18433" name="Picture 63" descr="&lt;EFOFEX&gt;&#10;id:fxe{acb02e04-02d5-43d3-85be-83aee50a95a0}&#10;&#10;FXData:AAAMfXiczVbpctpIEH4VmSoqsJGQRgeXGarE5QtjQsjm2OxWCSGQgi6LsTGJU7V/9zX3SXY03SLJ+tj9GcD+evqemZ6e6dzPPJd27k/5H1A9atx3O/c2JTlM6DyIvK008XbSLImcWCa6rBDZkk1Nkx/7CrMrqskS/HTLyjkXdJ5Dn2o1MR4VxLAgBgVxUhDnBXFWEKcFMaZE4CXVcpjSUQ6vcsi/ubdiQgNqgqlCfsjgBDIaUsxnDpEgcGE8BMe4GiPqgG+ci2D2coCgF0/aLZ61Gz9p5z5rd/mk3fJZu8mTdtGzdjasdu/bMnMO3/MGqcvEMkDWORpc9efvp0PpdH45lqZveuOzvlRSVPWt0VfVwXwAArOmqepwUpJKPmNpW1V3u11tZ9SSbK3OZ+ps2Fd8FoWmpm5ZFristmTLUreT8/h/z1l2O5HHHCl2Io+WrrmKz7w7VpLcJGZezGiJlCQVlVzfybYe592wldIU/C3bh57E9im3zg1Vd7stdVNZCgPpi7TzA+Yp29RxvbaUZp6yy5z0WPrqZ1zoe8HaZ22JpHfH0iLJll6m7IIl89uSxnXCoHYTu77nbrxlux052cbLrTCvtlT6qNeJVgLN/9LTc72OKrLtdlSY+CJZ7iXBoiVpxfWVlRMF4b79ws4CJ3xxDMxt8Nlrk2bKcLyDvPnRLRRyF+04ySInPOaLmx6c8mzWQaywJG1r+SxxvEgYS6IfWKG3Yj8wMhFEcJRrpizCxN0oQbzM58QD52t9GHKlUjfg8828LZNSJ1hKVNJN7RditVp12TQVYmn5p6OmP0t6X77P7+tPmODs6OjLY2v49egI0lTz+smLKT9LcNSLhmAvsCO4cNbttxS75QiOt4FNVAh3iDeIe6oLvMPxLbQQ+xV0lJiK8vx/d8ge+rbG+7WIyfBiOn9wt9ijf99S0MpH0PcFGNyqYaVMJhgDbS9xuqcPvI5BYsJUJjB6B/Ae4AOAA4Ar5wIsATyAFcAa4ArABwgAPgFsAEKACOD7+43vFMBrgDnAG4BfAd4WfR32IUNMERniFvEa9+mKXq/Kd7SiLF4q26yy0BXTcatVVXfK6W2jbNSIyYtKb/CRrh2Gdcuwmq1Gy9CNplkvL1dpOQyiiq90tWplVbl76VcVDtyPX17dlkf07rdKhbwMqn/ECqmqwe/cXXmac4kC/IoSV4UgDMNymKw/kpouWfXyKnPKjiouU/sN5j6nvLoF9ZoSQRTVN0N8B1X5GYAUBcUnX6sLhR6u1vhhaQ0fKy27DwYjtPsM5W1PAW+ocHtLDRF/R1saXKtNyOfiQZgWOho8Gs1G6YS6kbyJ5CiSx3I0lt2xvBnLl5xey5t1rmJBAg0wqMOo9xqwCZCAMAW4BsgwxHucCZaRffbIQ05IzkFRxyW+fLhyJ4/O5QMYDPlW4a7h6bE1DI0l3xviY6NHdQuo/oEaoewEcXCQ2FQHv71XlOhN4THGJBNKYOftFW3qOuz9hjabGlS/z0kDkg9ps0GAG3A/oLrmTFM0JfsTJy3B7eFh7o0xl7NDLucHCp+pvQnixUFyesh3Sg1ongQXpIFpm4WybR2oJspaiPWDxDg4nBUOdfr3n38JCpuS7X17wY0Orb8v3r49Cl1T+DjBfk4HUyWOG5+8/cV3NXAGO3YOI3xKDihp6IToZovUwf+8CHXC1x/f/IL3D6U/2qM=&#10;&#10;&lt;/EFOFEX&gt;">
            <a:extLst>
              <a:ext uri="{FF2B5EF4-FFF2-40B4-BE49-F238E27FC236}">
                <a16:creationId xmlns:a16="http://schemas.microsoft.com/office/drawing/2014/main" id="{76F5E219-4B08-0BB6-8D7F-9E9D97E964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7015" y="4015946"/>
            <a:ext cx="7698261" cy="146864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87E19653-83CA-CCE5-3A81-D0456EDCF70B}"/>
              </a:ext>
            </a:extLst>
          </p:cNvPr>
          <p:cNvSpPr>
            <a:spLocks noChangeArrowheads="1"/>
          </p:cNvSpPr>
          <p:nvPr/>
        </p:nvSpPr>
        <p:spPr bwMode="auto">
          <a:xfrm>
            <a:off x="617837" y="2559336"/>
            <a:ext cx="18473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sz="4000"/>
          </a:p>
        </p:txBody>
      </p:sp>
      <p:sp>
        <p:nvSpPr>
          <p:cNvPr id="8" name="TextBox 7">
            <a:extLst>
              <a:ext uri="{FF2B5EF4-FFF2-40B4-BE49-F238E27FC236}">
                <a16:creationId xmlns:a16="http://schemas.microsoft.com/office/drawing/2014/main" id="{08D9FF7F-5402-3AF4-522A-881F27CD9A3E}"/>
              </a:ext>
            </a:extLst>
          </p:cNvPr>
          <p:cNvSpPr txBox="1"/>
          <p:nvPr/>
        </p:nvSpPr>
        <p:spPr>
          <a:xfrm>
            <a:off x="260684" y="1781087"/>
            <a:ext cx="11663586" cy="138499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An important idea:</a:t>
            </a:r>
            <a:endParaRPr kumimoji="0" lang="en-ZA" altLang="en-US"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total interest paid is the difference between the sum of all the payments and the amount borrowed.</a:t>
            </a:r>
            <a:endParaRPr kumimoji="0" lang="en-ZA" altLang="en-US" sz="1400" b="0" i="0" u="none" strike="noStrike" cap="none" normalizeH="0" baseline="0" dirty="0">
              <a:ln>
                <a:noFill/>
              </a:ln>
              <a:solidFill>
                <a:schemeClr val="tx1"/>
              </a:solidFill>
              <a:effectLst/>
            </a:endParaRPr>
          </a:p>
        </p:txBody>
      </p:sp>
      <p:pic>
        <p:nvPicPr>
          <p:cNvPr id="9" name="Picture 8" descr="A red circle with white text&#10;&#10;Description automatically generated">
            <a:hlinkClick r:id="rId3"/>
            <a:extLst>
              <a:ext uri="{FF2B5EF4-FFF2-40B4-BE49-F238E27FC236}">
                <a16:creationId xmlns:a16="http://schemas.microsoft.com/office/drawing/2014/main" id="{E923A98F-AD15-64C5-33FB-DDFFB5F104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934" y="5369645"/>
            <a:ext cx="1276350" cy="1301750"/>
          </a:xfrm>
          <a:prstGeom prst="rect">
            <a:avLst/>
          </a:prstGeom>
        </p:spPr>
      </p:pic>
      <p:pic>
        <p:nvPicPr>
          <p:cNvPr id="15" name="Picture 14" descr="A green square with a white x&#10;&#10;Description automatically generated">
            <a:extLst>
              <a:ext uri="{FF2B5EF4-FFF2-40B4-BE49-F238E27FC236}">
                <a16:creationId xmlns:a16="http://schemas.microsoft.com/office/drawing/2014/main" id="{108C4B95-E277-C14D-B54D-50CA61FC90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21650" y="5497465"/>
            <a:ext cx="1181100" cy="1111624"/>
          </a:xfrm>
          <a:prstGeom prst="rect">
            <a:avLst/>
          </a:prstGeom>
        </p:spPr>
      </p:pic>
    </p:spTree>
    <p:extLst>
      <p:ext uri="{BB962C8B-B14F-4D97-AF65-F5344CB8AC3E}">
        <p14:creationId xmlns:p14="http://schemas.microsoft.com/office/powerpoint/2010/main" val="845279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4689FB8-C48E-AC12-1D3D-CF5AFEC1174F}"/>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latin typeface="Arial" panose="020B0604020202020204" pitchFamily="34" charset="0"/>
                <a:ea typeface="Times New Roman" panose="02020603050405020304" pitchFamily="18" charset="0"/>
              </a:rPr>
              <a:t>Annuities – deferred annuity – a delay before starting payments</a:t>
            </a:r>
            <a:endParaRPr lang="en-ZA" sz="3200" dirty="0">
              <a:solidFill>
                <a:srgbClr val="FF0000"/>
              </a:solidFill>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DA9C851F-BC8A-9EC2-028A-A4608671831A}"/>
              </a:ext>
            </a:extLst>
          </p:cNvPr>
          <p:cNvSpPr txBox="1"/>
          <p:nvPr/>
        </p:nvSpPr>
        <p:spPr>
          <a:xfrm>
            <a:off x="260684" y="1317949"/>
            <a:ext cx="11304270" cy="1015663"/>
          </a:xfrm>
          <a:prstGeom prst="rect">
            <a:avLst/>
          </a:prstGeom>
          <a:noFill/>
        </p:spPr>
        <p:txBody>
          <a:bodyPr wrap="square">
            <a:spAutoFit/>
          </a:bodyPr>
          <a:lstStyle/>
          <a:p>
            <a:r>
              <a:rPr lang="en-US" sz="2000" dirty="0">
                <a:effectLst/>
                <a:latin typeface="Arial" panose="020B0604020202020204" pitchFamily="34" charset="0"/>
                <a:ea typeface="Times New Roman" panose="02020603050405020304" pitchFamily="18" charset="0"/>
              </a:rPr>
              <a:t>I borrow R200 000 and repay it with monthly payments of R2000 </a:t>
            </a:r>
            <a:r>
              <a:rPr lang="en-US" sz="2000" b="1" dirty="0">
                <a:solidFill>
                  <a:srgbClr val="FF0000"/>
                </a:solidFill>
                <a:effectLst/>
                <a:latin typeface="Arial" panose="020B0604020202020204" pitchFamily="34" charset="0"/>
                <a:ea typeface="Times New Roman" panose="02020603050405020304" pitchFamily="18" charset="0"/>
              </a:rPr>
              <a:t>starting 8 months from the date of the loan</a:t>
            </a:r>
            <a:r>
              <a:rPr lang="en-US" sz="2000" dirty="0">
                <a:effectLst/>
                <a:latin typeface="Arial" panose="020B0604020202020204" pitchFamily="34" charset="0"/>
                <a:ea typeface="Times New Roman" panose="02020603050405020304" pitchFamily="18" charset="0"/>
              </a:rPr>
              <a:t>. If interest is at 9% per annum compounded monthly, then how many payments must I make. Give the total number of payments even though the last one will be less than R2000.</a:t>
            </a:r>
            <a:endParaRPr lang="en-ZA" sz="2000" dirty="0">
              <a:effectLst/>
              <a:latin typeface="Times New Roman" panose="02020603050405020304" pitchFamily="18" charset="0"/>
              <a:ea typeface="Times New Roman" panose="02020603050405020304" pitchFamily="18" charset="0"/>
            </a:endParaRPr>
          </a:p>
        </p:txBody>
      </p:sp>
      <p:pic>
        <p:nvPicPr>
          <p:cNvPr id="7" name="Picture 6" descr="&lt;EFOFEX&gt;&#10;id:fxe{aff732ec-5f30-4cf9-99dd-695daac83b7b}&#10;&#10;FXData:AAAMlXicxVfpcuJGEH6VCSlqoVZCFwIZM1RJHL4wZlk2e+SoEmKEtOiyGAxsnKr8zWvmSTKaHrHr+Ej+rTH+evrumVaP3L2fEQ9378/ZFygHG/e97r2NtQImeB7GZIMmZIdmaewmkqZLsiaZUlNVpac+3OwGqxKCX900C84VnhfQx2qDr0clMSyJQUmclcRlSVyUxHlJjLHG8RqrBUzxqIA3BRSfwltZ0AA3wVTWHmRwBhkNschnDpEgcGk8BMdiN0bYBd+iFs50CoCgV8/aLV60Gz9r571od/2s3fJFu8mzdvGLdjbstvN1mxmHnblpmZJmGiDr/jC46c8/TofofH49RtN3zviijyqyorw3+ooymA9A0GyoijKcVFAloDTrKMput2vsjEaar5T5TJkN+3JA46ipKhuahx5tLOmy0usWPPaXuMteNybURYkbE1y5ZSoBJXtaQV6aUJJQXNEqSBFKXuDmG8J4W+rLFudv6CEiiB4yZl0YKt5mU+llEopC9DvaBSEl8iZzPdJBWU7kXe5mp+iPIGfCgISrgHaQlu1P0SLNlySXd+GSBh2kMp0obGwTLyDemiw7ndjN16SwEnl1UOUXvaWpFdD8Lz290OsqPNteV4HCF+nygDgLV5DP9GXfjcPo0Hll56EbvToF5ib8QjqalVGx3kHe7NEtFQoXnSTNYzc6ZZubHZ2ybFZhItM066hFlWK9SClN4wesiPj0ASPnQThHvqXyIkq9tRwmy6ImFrjY6+OSKVV6MxKTeMFqp4FLUbrNWXJ5vI1cFG66Sva90iL7jHg0TFYsL4LcON0mLLsdY3zHpLqsJZOHRy9OtV2cqpdGad750fdV9sPU04SgmCkFaEHYphLWSMy+xyvyw3xDUeYeYuael6QUfVU0WfGMwQgoB4W9EJPCgxlgv8diio7gsTfEcOXCncCtwAPWOe7F+g5Gi/0GJk2Cedv+v7vlAPNcZXOcx6Tiwrp8dOfYo3/fXjDiR3AfcDCYVdvMqKSJGML2WpR7/sjrGCRNKGUCqw8AHwE+AbgAYuc8gCUAAfABVgA3AAFACPAZYA0QAcQA39577KQA3gLMAd4B/ATwvpz3cA65wEwgFbgReCvO6Qbf+tU9rsmL1/Imry10uel69bqiu9Xsrl01GlpTM0/0Nlvp6nHZMg3TOmmfGLphNVvVpZ9VozCuBXJPrdf82v51UJcZMD9B1b+rjvD+51pNex3Wf0tkra6EvzJ31WnB1WTg1+SkzgVRFFWjdPWL1tCR2ar6uVt1FX7J2u9E7nNsqkC9xRonyu6bCfwAXfkFQCsbihXfaHEFR+zW+HFrDZ9qLbsPBiNh9wXa254CbjF3e4cNHn+HT1S4bi3I5+pRmBPhaPBkNFtIJ9iLpXUsxbE0luKx5I2l9Vi6ZvRKWq8KFRMSaINBC1bOW0ALIAVhBnALkIsQH0Uloo3siyde8LjkEhR1scXXj3fu7MlaPoHBkB2VODXx9NiqCC1a3hmKlxAH6yZQ/SM1ErIzgYOjxMY6+HXeYE23uMdEJJliDU7e9rGl63D2a2xZKnR/wEgDko+w1daAGzI/oLpizCYfSvZnRpqc64iH2RmLXC6OuVweKfH66kwEXh0l58d8p9iA4amJDWmLtJulsm0eKUvITgS2jhLj6HBWOtTx33/+xSkxlGzy9c1udBz9ff5O7GCYmtzHmZjneDCVt4PcWSbTb3rgAk7sElbiFXOAtbauaUbLgDT4CzeEOmP7L/4X4Lx/AE957cQ=&#10;&#10;&lt;/EFOFEX&gt;">
            <a:extLst>
              <a:ext uri="{FF2B5EF4-FFF2-40B4-BE49-F238E27FC236}">
                <a16:creationId xmlns:a16="http://schemas.microsoft.com/office/drawing/2014/main" id="{23B5C1AD-C13E-BD4C-5D26-11B96B194F7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0009" y="2594610"/>
            <a:ext cx="3571373" cy="834390"/>
          </a:xfrm>
          <a:prstGeom prst="rect">
            <a:avLst/>
          </a:prstGeom>
        </p:spPr>
      </p:pic>
      <p:pic>
        <p:nvPicPr>
          <p:cNvPr id="8" name="Picture 7" descr="&lt;EFOFEX&gt;&#10;id:fxe{44d52062-64c1-4b62-850f-516c8fe07851}&#10;&#10;FXData:AAAM03icxVfpcuJGEH6VCSlqoVZCFwIZM1SJ0wfGrI2z680mVUKMkBZdFmPLbJyq/M1r5kkymh6x6/hI8muN8dfT13T3tHrk7sMFcXH34Yh9gepj46HXfbCxVsAML4KIbNGM5OgiiZxY0nRJ1iRTaqqq9NyHm51jVULwq5tmwTnFiwIGWG3w9bgkRiUxLIlJSZyUxHFJHJXEFGscz7BawByPC3hXQPEpvJUJDXETTGXtUQQTiGiERTwL2Ak2Lo1H4FhUY4wd8C1y4cx+AbDp6Yt2y1ftpi/aua/anb1ot3rVbvaiXfSqnQ3V7n8tM+OwMzctU9JMA2TdH4bng8X1fISOFmdTNL/qT48HqCIryntjoCjDxRAEzYaqKKNZBVV8StOOouR53siNRpKtlcWFcjEayD6NwqaqbGkWuLSxoqtKr1vw2F/irHrdiFAHxU5EcOWGqfiU3NMKcpOYkpjiilZBilByfSfbEsa7pZ5scf6W7kKC6C5l1oWh4m63lV4qoTBAv6HcDyiRt6njkg5KMyLnmZMeot/9jAl9Eqx92kFaen+Ilkm2IpmcByvqd5DKdMKgcRu7PnE3ZNXpRE62IYWViKuDKp/0lqZWQPPf9PRCr6vwaHtdBRJfJqsd4ixcQR7Tlz0nCsJd542dBU745hCY2+AL6WhWSsU6h7jZo1sqFC46cZJFTnjIipvunbJo1kEs0yTtqEWWYr1MKE2iR6yQePQRI+ObcI58Q+VlmLgbOYhXRU5s46LW+yVTqvQuEwnlBEW3W4rSW4qSGHVZ5ePHGYrg20XwbhImWedHz1PZD/PQRhFT8besTsyuhxKvq6TfK52AHV9GWC40QXmSbVDCcsp9hxZJJjn5jqH9z7ImMYHCoiXxkoyU5aU+QV6QFcfl7CLmnqekFF1ZtGjxhMIAKceMvRRzxoUJYr/HYgaPYWgYYjRzYS7wVuAO6xzvxfoOBpP9DuZUjHnT/7ebaQe3gcpuAb4nFdfdyZMbyx7/8+6DC2IMtwkHg1m1zZRKmthD2J6JdI+eeJ2CpAmpzGD1AeAa4COAAyAq5wKsAAiAB7AGOAfwAQKAzwAbgBAgAvj21mQnBXAJsAC4AvgJ4H15W8A5ZAJTgVTgVuCNOKdzfONV73FNXr6Vt1ltqctNx63XFd2ppnftqtHQmpp5oLfZSlf3y5ZpmNZB+8DQDavZqq68tBoGUc2Xe2q95tXu3/p1mQHz41e9u+oY3/9cq2lvg/qvsazVleAX5q46L7iaDPyaHNe5IAzDapisP2kNHZmtqpc5VUfhV7R9JWJfYFMF6hJrnCi770LgB+jKLwBa2VAs+UaLK/RFtaZPW2v0XGvZAzAYC7sv0N72HPAWc7d32OD75/hAhcvagnhOn2xzIBwNn93NFtIZdiNpE0lRJE2laCq5U2kzlc4YvZY260LFhADaYNCCVf8S0AJIQJgC3ABkYotrkYloI/v4mddDLjkBRV2U+Oxp5SbP5vIRDEbsqMSpiafHVsXWouX7I/EK08e6CdRgT42FbCJwuJfYWAe//XdY0y3uMRZBJliDk7c9bOk6nP0GW5YK3e8z0oDgQ2y1NeAGzA+orhmzyYeS/ZmRJuf2xcPcn4pYjvexnOwp8fLbnwk83UuO9vHOsQHDUxMFaYuwm6Wybe4pS8gOBLb2EmPv8KJ0qOO//viTU2Io2eTre+F4P/oH/I26j2Fqch8TMc/xcC5fXfnX/enkmx44hhM7gZV4QR1ira1rmtHSLR38L8qtJqz+4j8JzvsbK4QAjg==&#10;&#10;&lt;/EFOFEX&gt;">
            <a:extLst>
              <a:ext uri="{FF2B5EF4-FFF2-40B4-BE49-F238E27FC236}">
                <a16:creationId xmlns:a16="http://schemas.microsoft.com/office/drawing/2014/main" id="{E73E16F6-DD8B-D623-04B4-95325A14FE89}"/>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3830861" y="2574374"/>
            <a:ext cx="3718146" cy="868681"/>
          </a:xfrm>
          <a:prstGeom prst="rect">
            <a:avLst/>
          </a:prstGeom>
        </p:spPr>
      </p:pic>
      <p:pic>
        <p:nvPicPr>
          <p:cNvPr id="9" name="Picture 8" descr="&lt;EFOFEX&gt;&#10;id:fxe{46d778e7-9a23-4a14-a1ee-ec9a5f837c08}&#10;&#10;FXData:AAALkXicnVZ7c9pGEP8qsmaYQCMhnYRAYI4Z8fILY0xI82iaGSEEUtDLQjZ24sz0337NfpKebldKXD/aqW3829vX7e7tLde9n7sO7d4fsw9Qfarf97r3FiU5TOnCD92dMHX3wjwO7UgimiQTyZAaqio99cvNLqgqCfCnGUbOOaOLHAZUrfP1uCBGBTEsiKOCOC2Ik4I4LogJJRzPqZrDjI5zuMwh/829FQkNaQNMZfIggiOIaEQxngXsBBsXxiNwjNUYUxt8Yy6c2c8BNj171m75ot3kWTvnRbvzZ+1WL9pNn7ULX7SzoNr9H2VmHHbmTV2TiNoEWfdgeDFYfJiNhOPF+USYve1PTgaCKCvKO32gKMPFEASNuqooo6koiF6WJR1F2e/39b1ej9ONspgr89FA9rIwaKjKLkt9J6uvspXY6+Y89t+1V71u6Ga2ENmhS8UrpuJl7m0mCk4cZW6UUZGIgoJKjmenO5fxrrO1bHL+LrsLXCG7S5h1bqg4u53YSyQh8IVvwt7zM1feJbbjdoQkdeV9aieHwncvZULP9Tde1hFIcnsoLON05aby3l9lXkdQmU7g168jx3OdrbvqdEI73bq5FcbVEcRPWpOoImj+m56W63UVHm2vq0Diy3h1J3AWFYU105fXdugHd51XVurbwatDYO78r26HmEmG6z3Eza5uoZC76ERxGtrBIStuUjpl0Wz8SM7ipKPmWeJ6GWdZHD5gBe46e8BI+SacI19l8jKIna3sR6s8J7ZxXutyyZTE3oxqKvvpsmpHD7OCBJp1g6Ug9tRfquQ167e2QrTa5xadHxx8Y5VhVr3/5eA7GneVhH3ymuYFzvsL2r+4JNYSb4kD/W+9ozhBxtDyOg4WLtwjXiPeUY3jLa5v4FpZl3DLIsqPTCLmf5irdzDLVDbD+J4ZDuvTR/PWGv9zcsN4G8Ms5KAzqxarjERwD7Q9x3SPH3mdgKQBqUxh9R7gA8BHABsAK+cArABcgDXABuACwAPwAb4AbAECgBDg55nPTgrgDcAC4C3ArwDvilkH55AiJogZ4g7xCs/pgl6tK7e0Ki9fy7u0utTkhu3UaopmV5KbVkWvkwYx2lqLrTS1XDYN3TDbrbau6WajWVmtk0rgh1VP7qm16rp6+9qryQyYH6+yvqmM6e1vVdacfu1zJJOa4v/O3FVmOZfIwK/KUY0LgiCoBPHmE6lrgtGsrFO7Yiv8C8Z6i7EvqKEC9YYSThTdN0d8D135FYAUDcWSr/M5bvWxWpPHrTV6qrWsARiM0e4rtLc1A7ym3O0N1fn+e9pW4avGhHjOHm3TRkfDJ3ezUDqlTihtQykMpYkUTiRnIm0n0jmjN9J2k6sYEEALDJqw6r8BNAFiECYAVwApbvEBM8E2sk6eeNxwySkoalji88eVO3oyl49gMGJHhaeGt8dScWts+f4Iv4D7VDOAGpTUGGVHiMNSYuXzlVOXlGgm9xhhkDElcPLWmpqaBme/paapQvd7jNQh+ICaLQJcn/kB1Q1jNvhQsr4w0oBHAF7m/gRjOSljOS0pfLr1p4hnpeS4jHdGdRieBAvSwrAbhbJllJSJsjZis5TopcN54VCjf/3xJ6dwKFnuj1fNuBz9A/4e7FOYmjz5I5zndDiT7eXVwN2d/dQDJ3Bip7DC59WQkpZGiN5skDb4XxRbHbH64zuY8/4GgrmKBg==&#10;&#10;&lt;/EFOFEX&gt;">
            <a:extLst>
              <a:ext uri="{FF2B5EF4-FFF2-40B4-BE49-F238E27FC236}">
                <a16:creationId xmlns:a16="http://schemas.microsoft.com/office/drawing/2014/main" id="{93D90F3E-56D0-12FE-9943-89471601E03A}"/>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7857764" y="2646997"/>
            <a:ext cx="4199282" cy="636588"/>
          </a:xfrm>
          <a:prstGeom prst="rect">
            <a:avLst/>
          </a:prstGeom>
        </p:spPr>
      </p:pic>
      <p:pic>
        <p:nvPicPr>
          <p:cNvPr id="11" name="Picture 10" descr="&lt;EFOFEX&gt;&#10;id:fxe{81456f98-3f8d-4239-8519-37bf617dc2d6}&#10;&#10;FXData:AAALLXicjVZ7c5tGEP8qlBlN5DEIDoRe1mkGvfySZcVR4iRNO4MACSIQGJ0ty3Vn+m+/Zj9Jj9uFxvWjHdn67e3rdvf2Vtd9vPJd2n084f9A9an52Os+2pTkMKXzMPa30tTfSVdJ7GwUYigqUSylruvKSx9hdkl1RYI/w7Jyzjmd5zCgek2sxwUxKohhQRwXxFlBnBbESUFMKBF4QfUcZnScw/sc8k/urUhoSOtgqpInERxDRCOK8cxhJ9i4MB6BY6zGmDrgG3MRzH4OsOn5q3aLN+0mr9q5b9pdvGrnvWk3fdUuftPOhmr3c3nJ4WdutNu8L1DW/Wl4OZh/mY2kk/nFRJp97E9OB5Ksatq1OdC04XwIgnpN17TRVJbkgLG0o2m73a62M2tJttLmV9rVaKAGLI7qurZlWeiymsc8udfNefzbd7xeN/aZI22c2KfyDVcJmH/PZMlNNszfMCoTWdJQyQ2cbOtz3i1bqi3B37J95Etsn3Lr3FBzt1u5lypSFEq/SbsgZL66TR3X70hp5qu7zEmPpN+DjAsDP1wFrCOR9P5IWiSZ52fqLvRY0JF0rhOFtduNG/ju2vc6ndjJ1n5uhXF1JPmb0SC6DJr/pWfkel1NRNvrapD4IvH2kmBRWVpyfXXpxGG077yzs9CJ3h0Bcxs++B3SShmudxA3v7qFQu6is0my2ImOeHHT0imPZhVuVJakHT3PEteLhLEkfsKK/CV7wsjEJoKj3jB1ESXuWg03Xp4T3zivdbnkSnJvRu9/rhK1Sg7Dg1+r6ubgQAt/6WopTzdPNM86P3ToyaJz7QW2rgtNaV9TvNZj6EMTb7sQ7hBvEffUEHiP6zvodfs9tP6Gijr+v2G3hwGj88Ei9mQ4Qc+eDUF7/O9xCjNnDANKgMmtmlbKFIJ7oO0FpnvyzOsEJHVIZQqrzwBfAL4COABYORfAA/ABlgArgEuAACAE+A6wBogAYoAfBzE/KYAPAHOAjwCfAK6LAQTnkCGmiAxxi3iD53RJb5aVe1pVF4fqNqsuDLXuuLxvDKeS3jUrZo3UidU2mnxl6OWyYZlWq91sm4bZqjcq3jKtRGFcDdSeflBdVu8PgwOVA/cTVJZ3lXHel9CVG5XkTcndVV7s1koURZUoWX0jNUOyGpVl5lQcTUx9+yPGPqeWDtQHSgRRdN8V4mfoygcAUjQUT77WEAp9rNbkeWuNXmotewAGY7R7gPa2Z4C3VLi9o6bYf0fbOsz/FsRz/mybNjoavribjdIpdWNlHStxrEyUeKK4E2U9US44vVLWq1zFggCaYNCAVf8DYAsgAWEKcAOQ4RZfMBNsI/v0hReHkJyBokEJqTfaJoF7f/G8gMcvpvQVjmbETwwPDy+RrWMEMQY/wh/HPjUsoAYlNUbZMeKwlNjUAL/995QYLeFxg+2QUAINYC9pyzCgBda01dLhEgScNCH4iLaaBLgh9wOqK86si9lkf+ekJbh9vNP9CcZyWsZyVlL4rOpPEc9LyUkZ74yaUEuCBWli2PVC2bZKqoWyNmKjlJilw6vCoUH/+uNPQXlYY/+fF8e4/AUYiLdan8LwFD6OcazT4UzdN71PzU9nP7TCKXg7gxU+fYaUNA2im2293gT/5VbHvP74RhW8vwHAyWwb&#10;&#10;&lt;/EFOFEX&gt;">
            <a:extLst>
              <a:ext uri="{FF2B5EF4-FFF2-40B4-BE49-F238E27FC236}">
                <a16:creationId xmlns:a16="http://schemas.microsoft.com/office/drawing/2014/main" id="{3EFDE014-F421-EAE9-DAC9-50C0EEE051A7}"/>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587536" y="4263389"/>
            <a:ext cx="1819620" cy="685802"/>
          </a:xfrm>
          <a:prstGeom prst="rect">
            <a:avLst/>
          </a:prstGeom>
        </p:spPr>
      </p:pic>
      <p:pic>
        <p:nvPicPr>
          <p:cNvPr id="12" name="Picture 11" descr="&lt;EFOFEX&gt;&#10;id:fxe{dcf42e28-f3e2-4705-b1ed-0f2b8413a180}&#10;&#10;FXData:AAAMh3iczVbpcuJGEH4VRVXUQlZCGgmBwAxV4vKFMWuz2XurhBBIi4RkMTb2xqnK37xmniSj6ZZ2Nz6Sf0lxfD19z0xPz3TvL3yPdu+P+A+oPjXve917h5IcpnQexv5Omvp76SKJ3a1CDEUliqU0dF157CPMzqmuSPA1LCvnnNJ5DgOq18V4XBCjghgWxGFBnBTEcUEcFcSEEoFnVM9hRsc5vMoh/+TeigkNaQNMVfJDBoeQ0YhiPnOIBIEL4xE4xtUYUxd841wEs58DBD190m7xrN3kSTvvWbuzJ+2Wz9pNn7SLn7VzYLX735aZc/ieN4muWGYDZN2fhueD+bvZSDqan02k2ev+5HggyaqmvTEHmjacD0HQqOuaNprKkhwwlnY0bb/f1/dmPcnW2vxCuxgN1IDFUUPXdiwLPVZfsqXc6+Y8/u+7y1439pkrbd3Yp/IVVwmYf8tkyUu2zN8yKhNZ0lDJC9xs53PeNVuptuDv2F3kS+wu5da5oebtdnIvVaQolH6V9kHIfHWXup7fkdLMV/eZmx5IvwUZFwZ+uA5YRyLp7YG0SLKln6n7cMmCjqRznSisX2+9wPc2/rLTid1s4+dWmFdHkj8afMVk0PwnPSPX62oi215Xg4kvkuWdJFhUllZcX125cRjddV44WehGLw6AuQu/+h1ipwzHe8ibH91CIXfR2SZZ7EYHfHHT0inPZh1uVZakHT2fJY4XCWNJ/AMr8lfsB0YmggiOesXURZR4GzXcLvM58cD5WpdDriT3DKK3zLZimNTQdf1DlahV8pLXVVsjRu1zVd3WahoOP3W19D9PU8vTpM+l+b/J8mdMiD5MVuSo5ZWUl1V+quDQF63BWWBv8ODUO28o9s0xHHQT26kQ7hGvEe+oIfAWxzfQTJxX0Fu2VBTqv7tN7qCD67xzi5gMr6iTB7eMM/77fQVNfQw3gACTW7WslCkEY6DtGU736IHXCUgaMJUpjN4CvAN4D+AC4Mp5AEsAH2AFsAY4BwgAQoAvABuACCAG+P6m4zsFcAkwB3gN8AvAm6LDwz5kiCkiQ9whXuE+ndOrVeWWVtXFS3WXVReG2nA9XuCGW0lvWhWzThrEahstPjL0cti0TMtut9qmYdqNZmW5SitRGFcDtafXqqvq7cugpnLgfoLK6qYyprcfqrwuw9rnrUpqWviJu6vMcq6o17A4VlwQRVElStYfSd2QrGZllbkVVxPXqvMac59TSwfqkhJBFNV3gfgWqvIrACkKik++3hQKfVytycPSGj1WWs4ADMZo9xXK25kBXlPh9oaaIv6etnW4YG3I5/RBmDY6Gj4azUHplHqxsomVOFYmSjxRvImymShnnF4rm3WuYkECLTBowqh/CWgDJCBMAa4AMgzxDmeCZeQcP/KkE5ITUDRwic8ertzho3N5DwYjvlW4a3h6HB1DY8n3R/js6FPDAmpQUmOUHSIOS4mT3yaCekWJYQuPW0wyoQR23llR2zBg7zfUtnWo/oCTJiQfUbtFgBtyP6C65syGaErOF05agtvHw9yfYC7HZS4nJYUP1v4U8bSUHJX5zqgJzZPggrQw7Uah7FglZaOsjdgsJWbp8KJwaNA/f/9DUNiUHP/bW25ctv6BeAX3KXRNMflD7Od0OFMv5ze+85Z9VwPHsGMnMMJH5ZCSlkGI2bRJG/zPi1CHfP3x9S94fwFgQtSJ&#10;&#10;&lt;/EFOFEX&gt;">
            <a:extLst>
              <a:ext uri="{FF2B5EF4-FFF2-40B4-BE49-F238E27FC236}">
                <a16:creationId xmlns:a16="http://schemas.microsoft.com/office/drawing/2014/main" id="{43DB3811-3F16-543F-B345-3C1ABDB4F42B}"/>
              </a:ext>
            </a:extLst>
          </p:cNvPr>
          <p:cNvPicPr/>
          <p:nvPr/>
        </p:nvPicPr>
        <p:blipFill>
          <a:blip r:embed="rId6">
            <a:extLst>
              <a:ext uri="{28A0092B-C50C-407E-A947-70E740481C1C}">
                <a14:useLocalDpi xmlns:a14="http://schemas.microsoft.com/office/drawing/2010/main" val="0"/>
              </a:ext>
            </a:extLst>
          </a:blip>
          <a:stretch>
            <a:fillRect/>
          </a:stretch>
        </p:blipFill>
        <p:spPr>
          <a:xfrm>
            <a:off x="3065051" y="3707177"/>
            <a:ext cx="3334869" cy="2875965"/>
          </a:xfrm>
          <a:prstGeom prst="rect">
            <a:avLst/>
          </a:prstGeom>
        </p:spPr>
      </p:pic>
      <p:pic>
        <p:nvPicPr>
          <p:cNvPr id="13" name="Picture 12" descr="&lt;EFOFEX&gt;&#10;id:fxe{1343b470-5939-4d46-bd5c-c41c3b7f3eba}&#10;&#10;FXData:AAANFXicxVfpctpIEH4VraqoQCwhjcQhMEOVuHxhTGyyOTabKiEEUtBlMTYmcar2777mPsmOplskWR+bfynb+Xr6npmebqVzf+m5tHN/zP+A6lHzvtu5tynJYUJnQeRtpIm3lS6TyIkVYigqUepKTdeVx36E2QXVFQl+jXo955zRWQ59qlfFelQQw4IYFMRRQZwWxElBHBfEmBKB51TPYUpHObzKIf/JvRUbGtAamKrkhwyOIKMhxXxmEAkCF8ZDcIynMaIO+Ma9CGYvBwh69qTd/Fm78ZN27rN250/aLZ61mzxpFz1rZ8Np974dM+fwO2/oDcU0UNb5bXDRn72bDqXj2flYmr7ujU/6kqxq2huzr2mD2QAEtaquacOJLMk+Y2lb07bbbXVrVpNspc0utcthX/VZFNZ0bcOywGXVBVvI3U7O4/96zqLbiTzmSLETeVS+5io+8+6YLLlJzLyYUZnIkoZKru9kG4/zbthStQR/w3ahJ7Fdyq1zQ83dbORuqkhhIH2Rtn7APHWTOq7XltLMU7eZkx5KX/2MC30vWPmsLZH07lCaJ9nCy9RtsGB+W9K5ThhUb2LX99y1t2i3Iydbe7kV5tWW5A9Gg+gyaP6fnpHrdTSRbbejwcbnyWInCRaVpSXXV5dOFIS79gs7C5zwxSEwN8Fnr02slOF6C3nzp1so5C7acZJFTnjIDzfdO+XZrIJYZUna1vNd4nqeMJZEP7BCb8l+YGQiiOCo10ydh4m7VoN4ke+JB87Per/kSnK3TA54FbU0YlQ+ltW4QolqEL1pthTD1Axd11+iuKOlvypHNaZhsvrwXarlp7Ks/MI0Y/pF/ek8v/7CRDcJHw1El1JnF3HuRqSi5XWdF3n+xqEFFY3KnmOncqEH2W8odvERtB0Tm7sQbhFvEHfUEHiH61tobfYr6HQxFc/m52bbDuaJzueIiMlwYJ4+mHn26L/TE0bMCOaRAJNbNespUwjGQNtz3O7xA69jkNRgKxNYvQV4B/AewAHAk3MBFgAewBJgBXAB4AMEAJ8A1gAhQATw/dzlNwVwBTADeA3wO8CbYt7APWSIKSJD3CBe4z1d0Otl6Y6W1fmBusnKc0OtOW6lohlOKb1tlswqqZF6y2jylaHvl426WbdazZZpmFatUVos01IYRGVf7eqV8rJ8d+BXVA7cj19a3pZG9O6PMn84QeVjrJKKFvzJ3ZWmOZeowM+7kxCEYVjK3xmpGlK9UVpmTsnRxJC3X2PuM1rXgbqiRBBF9V0ivoWq/AxAioLim682hEIPT2v8sLSGj5WW3QeDEdp9hvK2p4A3VLi9paaIv6UtHca9BfmcPQjTQkeDR6PZKJ1QN1LWkRJFyliJxoo7VtZj5ZzTK2W9ylXqkEATDBqw6l0BWgAJCFOAa4AMQ7zDnWAZ2SePfGAKySkoGnjE5w9P7ujRvbwHgyG/Krw1fD22jqGx5HtD/AjqUaMOVH9PjVB2hDjYS2xqgN/eK0oMS3iMMcmEErh5e0ktw4C7X1PL0qH6fU6akHxIrSYBbsD9gOqKM2uiKdmfOFkX3B4+5t4YcznZ53K6p/DzuTdBPNtLjvf5TqkJzZPggTQx7VqhbNf3lIWyFmJjLzH3Di8Lhwb956+/BYVNyfa+fVmO9q2/L77JexS6ptj8EfZzOpiqV7Nbz37LvquBE7ixU1jhJ+6AkqZBiNmwzBr4nxWhjvj54/9FBO9fhXkG7Q==&#10;&#10;&lt;/EFOFEX&gt;">
            <a:extLst>
              <a:ext uri="{FF2B5EF4-FFF2-40B4-BE49-F238E27FC236}">
                <a16:creationId xmlns:a16="http://schemas.microsoft.com/office/drawing/2014/main" id="{55F024B1-B295-BDA9-2A05-5DBA3290DE33}"/>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7662720" y="3842138"/>
            <a:ext cx="4129187" cy="2101461"/>
          </a:xfrm>
          <a:prstGeom prst="rect">
            <a:avLst/>
          </a:prstGeom>
        </p:spPr>
      </p:pic>
      <p:sp>
        <p:nvSpPr>
          <p:cNvPr id="3" name="TextBox 2">
            <a:extLst>
              <a:ext uri="{FF2B5EF4-FFF2-40B4-BE49-F238E27FC236}">
                <a16:creationId xmlns:a16="http://schemas.microsoft.com/office/drawing/2014/main" id="{71D27E52-D007-C599-AAD1-73ACF87C37BC}"/>
              </a:ext>
            </a:extLst>
          </p:cNvPr>
          <p:cNvSpPr txBox="1"/>
          <p:nvPr/>
        </p:nvSpPr>
        <p:spPr>
          <a:xfrm>
            <a:off x="260684" y="844082"/>
            <a:ext cx="6297930" cy="369332"/>
          </a:xfrm>
          <a:prstGeom prst="rect">
            <a:avLst/>
          </a:prstGeom>
          <a:noFill/>
        </p:spPr>
        <p:txBody>
          <a:bodyPr wrap="square">
            <a:spAutoFit/>
          </a:bodyPr>
          <a:lstStyle/>
          <a:p>
            <a:r>
              <a:rPr lang="en-US" sz="1800" b="1" dirty="0">
                <a:solidFill>
                  <a:srgbClr val="FF0000"/>
                </a:solidFill>
                <a:effectLst/>
                <a:latin typeface="Arial" panose="020B0604020202020204" pitchFamily="34" charset="0"/>
                <a:ea typeface="Times New Roman" panose="02020603050405020304" pitchFamily="18" charset="0"/>
              </a:rPr>
              <a:t>Why wait?</a:t>
            </a:r>
            <a:endParaRPr lang="en-ZA" sz="1800" b="1"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6956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E1109B9-0F1C-8C0A-9613-2D921D39E137}"/>
              </a:ext>
            </a:extLst>
          </p:cNvPr>
          <p:cNvGraphicFramePr>
            <a:graphicFrameLocks noGrp="1"/>
          </p:cNvGraphicFramePr>
          <p:nvPr>
            <p:extLst>
              <p:ext uri="{D42A27DB-BD31-4B8C-83A1-F6EECF244321}">
                <p14:modId xmlns:p14="http://schemas.microsoft.com/office/powerpoint/2010/main" val="885011216"/>
              </p:ext>
            </p:extLst>
          </p:nvPr>
        </p:nvGraphicFramePr>
        <p:xfrm>
          <a:off x="605791" y="2144554"/>
          <a:ext cx="10515599" cy="4675324"/>
        </p:xfrm>
        <a:graphic>
          <a:graphicData uri="http://schemas.openxmlformats.org/drawingml/2006/table">
            <a:tbl>
              <a:tblPr firstRow="1" firstCol="1" lastRow="1" lastCol="1" bandRow="1" bandCol="1">
                <a:tableStyleId>{5940675A-B579-460E-94D1-54222C63F5DA}</a:tableStyleId>
              </a:tblPr>
              <a:tblGrid>
                <a:gridCol w="751115">
                  <a:extLst>
                    <a:ext uri="{9D8B030D-6E8A-4147-A177-3AD203B41FA5}">
                      <a16:colId xmlns:a16="http://schemas.microsoft.com/office/drawing/2014/main" val="911295452"/>
                    </a:ext>
                  </a:extLst>
                </a:gridCol>
                <a:gridCol w="1511682">
                  <a:extLst>
                    <a:ext uri="{9D8B030D-6E8A-4147-A177-3AD203B41FA5}">
                      <a16:colId xmlns:a16="http://schemas.microsoft.com/office/drawing/2014/main" val="811409018"/>
                    </a:ext>
                  </a:extLst>
                </a:gridCol>
                <a:gridCol w="1604128">
                  <a:extLst>
                    <a:ext uri="{9D8B030D-6E8A-4147-A177-3AD203B41FA5}">
                      <a16:colId xmlns:a16="http://schemas.microsoft.com/office/drawing/2014/main" val="4255020671"/>
                    </a:ext>
                  </a:extLst>
                </a:gridCol>
                <a:gridCol w="1419239">
                  <a:extLst>
                    <a:ext uri="{9D8B030D-6E8A-4147-A177-3AD203B41FA5}">
                      <a16:colId xmlns:a16="http://schemas.microsoft.com/office/drawing/2014/main" val="1443121274"/>
                    </a:ext>
                  </a:extLst>
                </a:gridCol>
                <a:gridCol w="1511682">
                  <a:extLst>
                    <a:ext uri="{9D8B030D-6E8A-4147-A177-3AD203B41FA5}">
                      <a16:colId xmlns:a16="http://schemas.microsoft.com/office/drawing/2014/main" val="1775858376"/>
                    </a:ext>
                  </a:extLst>
                </a:gridCol>
                <a:gridCol w="2131484">
                  <a:extLst>
                    <a:ext uri="{9D8B030D-6E8A-4147-A177-3AD203B41FA5}">
                      <a16:colId xmlns:a16="http://schemas.microsoft.com/office/drawing/2014/main" val="1115797268"/>
                    </a:ext>
                  </a:extLst>
                </a:gridCol>
                <a:gridCol w="1586269">
                  <a:extLst>
                    <a:ext uri="{9D8B030D-6E8A-4147-A177-3AD203B41FA5}">
                      <a16:colId xmlns:a16="http://schemas.microsoft.com/office/drawing/2014/main" val="2496549638"/>
                    </a:ext>
                  </a:extLst>
                </a:gridCol>
              </a:tblGrid>
              <a:tr h="1047615">
                <a:tc>
                  <a:txBody>
                    <a:bodyPr/>
                    <a:lstStyle/>
                    <a:p>
                      <a:pPr algn="ctr"/>
                      <a:r>
                        <a:rPr lang="en-US" sz="1800">
                          <a:effectLst/>
                        </a:rPr>
                        <a:t>Pmt No.</a:t>
                      </a:r>
                      <a:endParaRPr lang="en-ZA" sz="20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800">
                          <a:effectLst/>
                        </a:rPr>
                        <a:t>Interest charged</a:t>
                      </a:r>
                      <a:endParaRPr lang="en-ZA" sz="20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800">
                          <a:effectLst/>
                        </a:rPr>
                        <a:t>Outstanding balance immediately before this payment</a:t>
                      </a:r>
                      <a:endParaRPr lang="en-ZA" sz="20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800">
                          <a:effectLst/>
                        </a:rPr>
                        <a:t>Annual payment</a:t>
                      </a:r>
                      <a:endParaRPr lang="en-ZA" sz="20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800">
                          <a:effectLst/>
                        </a:rPr>
                        <a:t>Proportion of payment going to interest.</a:t>
                      </a:r>
                      <a:endParaRPr lang="en-ZA" sz="20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800">
                          <a:effectLst/>
                        </a:rPr>
                        <a:t>Proportion of payment going to capital.</a:t>
                      </a:r>
                      <a:endParaRPr lang="en-ZA" sz="20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800" dirty="0">
                          <a:effectLst/>
                        </a:rPr>
                        <a:t>Outstanding balance immediately after this payment.</a:t>
                      </a:r>
                      <a:endParaRPr lang="en-ZA" sz="2000" dirty="0">
                        <a:effectLst/>
                        <a:latin typeface="Times New Roman" panose="02020603050405020304" pitchFamily="18" charset="0"/>
                        <a:ea typeface="Times New Roman" panose="02020603050405020304" pitchFamily="18" charset="0"/>
                      </a:endParaRPr>
                    </a:p>
                  </a:txBody>
                  <a:tcPr marL="68405" marR="68405" marT="0" marB="0" anchor="ctr"/>
                </a:tc>
                <a:extLst>
                  <a:ext uri="{0D108BD9-81ED-4DB2-BD59-A6C34878D82A}">
                    <a16:rowId xmlns:a16="http://schemas.microsoft.com/office/drawing/2014/main" val="3923423665"/>
                  </a:ext>
                </a:extLst>
              </a:tr>
              <a:tr h="825931">
                <a:tc>
                  <a:txBody>
                    <a:bodyPr/>
                    <a:lstStyle/>
                    <a:p>
                      <a:pPr algn="ctr"/>
                      <a:r>
                        <a:rPr lang="en-US" sz="2400">
                          <a:effectLst/>
                        </a:rPr>
                        <a:t>1</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extLst>
                  <a:ext uri="{0D108BD9-81ED-4DB2-BD59-A6C34878D82A}">
                    <a16:rowId xmlns:a16="http://schemas.microsoft.com/office/drawing/2014/main" val="2169682154"/>
                  </a:ext>
                </a:extLst>
              </a:tr>
              <a:tr h="825931">
                <a:tc>
                  <a:txBody>
                    <a:bodyPr/>
                    <a:lstStyle/>
                    <a:p>
                      <a:pPr algn="ctr"/>
                      <a:r>
                        <a:rPr lang="en-US" sz="2400">
                          <a:effectLst/>
                        </a:rPr>
                        <a:t>2</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200" dirty="0">
                          <a:effectLst/>
                        </a:rPr>
                        <a:t> </a:t>
                      </a:r>
                      <a:endParaRPr lang="en-ZA" sz="1200" dirty="0">
                        <a:effectLst/>
                        <a:latin typeface="Times New Roman" panose="02020603050405020304" pitchFamily="18" charset="0"/>
                        <a:ea typeface="Times New Roman" panose="02020603050405020304" pitchFamily="18" charset="0"/>
                      </a:endParaRPr>
                    </a:p>
                  </a:txBody>
                  <a:tcPr marL="68405" marR="68405" marT="0" marB="0" anchor="ctr"/>
                </a:tc>
                <a:extLst>
                  <a:ext uri="{0D108BD9-81ED-4DB2-BD59-A6C34878D82A}">
                    <a16:rowId xmlns:a16="http://schemas.microsoft.com/office/drawing/2014/main" val="3894489817"/>
                  </a:ext>
                </a:extLst>
              </a:tr>
              <a:tr h="825931">
                <a:tc>
                  <a:txBody>
                    <a:bodyPr/>
                    <a:lstStyle/>
                    <a:p>
                      <a:pPr algn="ctr"/>
                      <a:r>
                        <a:rPr lang="en-US" sz="2400">
                          <a:effectLst/>
                        </a:rPr>
                        <a:t>3</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extLst>
                  <a:ext uri="{0D108BD9-81ED-4DB2-BD59-A6C34878D82A}">
                    <a16:rowId xmlns:a16="http://schemas.microsoft.com/office/drawing/2014/main" val="2133973165"/>
                  </a:ext>
                </a:extLst>
              </a:tr>
              <a:tr h="825931">
                <a:tc>
                  <a:txBody>
                    <a:bodyPr/>
                    <a:lstStyle/>
                    <a:p>
                      <a:pPr algn="ctr"/>
                      <a:r>
                        <a:rPr lang="en-US" sz="2400">
                          <a:effectLst/>
                        </a:rPr>
                        <a:t>4</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200">
                          <a:effectLst/>
                        </a:rPr>
                        <a:t> </a:t>
                      </a:r>
                      <a:endParaRPr lang="en-ZA" sz="1200">
                        <a:effectLst/>
                        <a:latin typeface="Times New Roman" panose="02020603050405020304" pitchFamily="18" charset="0"/>
                        <a:ea typeface="Times New Roman" panose="02020603050405020304" pitchFamily="18" charset="0"/>
                      </a:endParaRPr>
                    </a:p>
                  </a:txBody>
                  <a:tcPr marL="68405" marR="68405" marT="0" marB="0" anchor="ctr"/>
                </a:tc>
                <a:tc>
                  <a:txBody>
                    <a:bodyPr/>
                    <a:lstStyle/>
                    <a:p>
                      <a:pPr algn="ctr"/>
                      <a:r>
                        <a:rPr lang="en-US" sz="1200" dirty="0">
                          <a:effectLst/>
                        </a:rPr>
                        <a:t> </a:t>
                      </a:r>
                      <a:endParaRPr lang="en-ZA" sz="1200" dirty="0">
                        <a:effectLst/>
                        <a:latin typeface="Times New Roman" panose="02020603050405020304" pitchFamily="18" charset="0"/>
                        <a:ea typeface="Times New Roman" panose="02020603050405020304" pitchFamily="18" charset="0"/>
                      </a:endParaRPr>
                    </a:p>
                  </a:txBody>
                  <a:tcPr marL="68405" marR="68405" marT="0" marB="0" anchor="ctr"/>
                </a:tc>
                <a:extLst>
                  <a:ext uri="{0D108BD9-81ED-4DB2-BD59-A6C34878D82A}">
                    <a16:rowId xmlns:a16="http://schemas.microsoft.com/office/drawing/2014/main" val="127542087"/>
                  </a:ext>
                </a:extLst>
              </a:tr>
            </a:tbl>
          </a:graphicData>
        </a:graphic>
      </p:graphicFrame>
      <p:sp>
        <p:nvSpPr>
          <p:cNvPr id="5" name="Rectangle 1">
            <a:extLst>
              <a:ext uri="{FF2B5EF4-FFF2-40B4-BE49-F238E27FC236}">
                <a16:creationId xmlns:a16="http://schemas.microsoft.com/office/drawing/2014/main" id="{7A313537-ADB9-D93A-AD0B-DF48CCFD91D2}"/>
              </a:ext>
            </a:extLst>
          </p:cNvPr>
          <p:cNvSpPr>
            <a:spLocks noChangeArrowheads="1"/>
          </p:cNvSpPr>
          <p:nvPr/>
        </p:nvSpPr>
        <p:spPr bwMode="auto">
          <a:xfrm>
            <a:off x="260684" y="721895"/>
            <a:ext cx="11490158"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Suppose I borrow R20 000 with interest charged at 15% per annum compounded annually. I repay it over 4 years.</a:t>
            </a:r>
            <a:endParaRPr kumimoji="0" lang="en-ZA"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Complete the following Amortisation Schedule.  First, we need to work out the monthly payment.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It is R7 005,31</a:t>
            </a:r>
            <a:endParaRPr kumimoji="0" lang="en-ZA"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ZA" altLang="en-US" sz="3200" b="0" i="0" u="none" strike="noStrike" cap="none" normalizeH="0" baseline="0" dirty="0">
              <a:ln>
                <a:noFill/>
              </a:ln>
              <a:solidFill>
                <a:schemeClr val="tx1"/>
              </a:solidFill>
              <a:effectLst/>
              <a:latin typeface="Arial" panose="020B0604020202020204" pitchFamily="34" charset="0"/>
            </a:endParaRPr>
          </a:p>
        </p:txBody>
      </p:sp>
      <p:sp>
        <p:nvSpPr>
          <p:cNvPr id="6" name="Title 1">
            <a:extLst>
              <a:ext uri="{FF2B5EF4-FFF2-40B4-BE49-F238E27FC236}">
                <a16:creationId xmlns:a16="http://schemas.microsoft.com/office/drawing/2014/main" id="{7BE65DCC-7642-3128-02D8-84359BFA745A}"/>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latin typeface="Arial" panose="020B0604020202020204" pitchFamily="34" charset="0"/>
                <a:ea typeface="Times New Roman" panose="02020603050405020304" pitchFamily="18" charset="0"/>
              </a:rPr>
              <a:t>Annuities – an a</a:t>
            </a:r>
            <a:r>
              <a:rPr lang="en-US" sz="3200" dirty="0">
                <a:solidFill>
                  <a:srgbClr val="FF0000"/>
                </a:solidFill>
                <a:highlight>
                  <a:srgbClr val="FFFF00"/>
                </a:highlight>
                <a:latin typeface="Arial" panose="020B0604020202020204" pitchFamily="34" charset="0"/>
                <a:ea typeface="Times New Roman" panose="02020603050405020304" pitchFamily="18" charset="0"/>
              </a:rPr>
              <a:t>MORT</a:t>
            </a:r>
            <a:r>
              <a:rPr lang="en-US" sz="3200" dirty="0">
                <a:solidFill>
                  <a:srgbClr val="FF0000"/>
                </a:solidFill>
                <a:latin typeface="Arial" panose="020B0604020202020204" pitchFamily="34" charset="0"/>
                <a:ea typeface="Times New Roman" panose="02020603050405020304" pitchFamily="18" charset="0"/>
              </a:rPr>
              <a:t>ization schedule</a:t>
            </a:r>
            <a:endParaRPr lang="en-ZA" sz="3200" dirty="0">
              <a:solidFill>
                <a:srgbClr val="FF0000"/>
              </a:solidFill>
              <a:latin typeface="Times New Roman" panose="02020603050405020304" pitchFamily="18" charset="0"/>
              <a:ea typeface="Times New Roman" panose="02020603050405020304" pitchFamily="18" charset="0"/>
            </a:endParaRPr>
          </a:p>
        </p:txBody>
      </p:sp>
      <p:pic>
        <p:nvPicPr>
          <p:cNvPr id="7" name="Picture 6" descr="A green square with a white x&#10;&#10;Description automatically generated">
            <a:extLst>
              <a:ext uri="{FF2B5EF4-FFF2-40B4-BE49-F238E27FC236}">
                <a16:creationId xmlns:a16="http://schemas.microsoft.com/office/drawing/2014/main" id="{92EE5572-3790-C9E3-D130-3D64C25D3F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21650" y="5497465"/>
            <a:ext cx="1181100" cy="1111624"/>
          </a:xfrm>
          <a:prstGeom prst="rect">
            <a:avLst/>
          </a:prstGeom>
        </p:spPr>
      </p:pic>
    </p:spTree>
    <p:extLst>
      <p:ext uri="{BB962C8B-B14F-4D97-AF65-F5344CB8AC3E}">
        <p14:creationId xmlns:p14="http://schemas.microsoft.com/office/powerpoint/2010/main" val="3184141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FBE803C-9342-28F0-C48C-E52F5FD9D75A}"/>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latin typeface="Arial" panose="020B0604020202020204" pitchFamily="34" charset="0"/>
                <a:ea typeface="Times New Roman" panose="02020603050405020304" pitchFamily="18" charset="0"/>
              </a:rPr>
              <a:t>Annuities</a:t>
            </a:r>
            <a:endParaRPr lang="en-ZA" sz="3200" dirty="0">
              <a:solidFill>
                <a:srgbClr val="FF0000"/>
              </a:solidFill>
              <a:latin typeface="Times New Roman" panose="02020603050405020304" pitchFamily="18" charset="0"/>
              <a:ea typeface="Times New Roman" panose="02020603050405020304" pitchFamily="18" charset="0"/>
            </a:endParaRPr>
          </a:p>
        </p:txBody>
      </p:sp>
      <p:sp>
        <p:nvSpPr>
          <p:cNvPr id="5" name="Rectangle 2">
            <a:extLst>
              <a:ext uri="{FF2B5EF4-FFF2-40B4-BE49-F238E27FC236}">
                <a16:creationId xmlns:a16="http://schemas.microsoft.com/office/drawing/2014/main" id="{229F587E-592D-FA9F-7ED5-7105A5E60E51}"/>
              </a:ext>
            </a:extLst>
          </p:cNvPr>
          <p:cNvSpPr>
            <a:spLocks noChangeArrowheads="1"/>
          </p:cNvSpPr>
          <p:nvPr/>
        </p:nvSpPr>
        <p:spPr bwMode="auto">
          <a:xfrm>
            <a:off x="260684" y="885784"/>
            <a:ext cx="11397916"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When a loan is repaid, each payment pays the interest charged on the </a:t>
            </a:r>
            <a:r>
              <a:rPr kumimoji="0" lang="en-US" altLang="en-US" sz="2800" b="1" i="0" u="none" strike="noStrike" cap="none" normalizeH="0" baseline="0" dirty="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outstanding balance after the previous payment </a:t>
            </a:r>
            <a:r>
              <a:rPr kumimoji="0" lang="en-US" altLang="en-U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has been made.</a:t>
            </a:r>
            <a:endParaRPr kumimoji="0" lang="en-ZA" altLang="en-US" sz="2800" b="0" i="0" u="none" strike="noStrike" cap="none" normalizeH="0" baseline="0" dirty="0">
              <a:ln>
                <a:noFill/>
              </a:ln>
              <a:solidFill>
                <a:schemeClr val="tx1"/>
              </a:solidFill>
              <a:effectLst/>
            </a:endParaRPr>
          </a:p>
        </p:txBody>
      </p:sp>
      <p:sp>
        <p:nvSpPr>
          <p:cNvPr id="9" name="TextBox 8">
            <a:extLst>
              <a:ext uri="{FF2B5EF4-FFF2-40B4-BE49-F238E27FC236}">
                <a16:creationId xmlns:a16="http://schemas.microsoft.com/office/drawing/2014/main" id="{1755821C-2605-689D-212B-AB492B66EAE9}"/>
              </a:ext>
            </a:extLst>
          </p:cNvPr>
          <p:cNvSpPr txBox="1"/>
          <p:nvPr/>
        </p:nvSpPr>
        <p:spPr>
          <a:xfrm>
            <a:off x="260684" y="2228671"/>
            <a:ext cx="11683666" cy="181588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So, for example, after the 6</a:t>
            </a:r>
            <a:r>
              <a:rPr kumimoji="0" lang="en-US" altLang="en-US" sz="2800" b="0" i="0" u="none" strike="noStrike" cap="none" normalizeH="0" baseline="3000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a:t>
            </a:r>
            <a:r>
              <a:rPr kumimoji="0" lang="en-US" altLang="en-U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payment is made there is still an amount owing. One month of interest is then added to this amount. The 7</a:t>
            </a:r>
            <a:r>
              <a:rPr kumimoji="0" lang="en-US" altLang="en-US" sz="2800" b="0" i="0" u="none" strike="noStrike" cap="none" normalizeH="0" baseline="3000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a:t>
            </a:r>
            <a:r>
              <a:rPr kumimoji="0" lang="en-US" altLang="en-U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payment then pays this </a:t>
            </a:r>
            <a:r>
              <a:rPr kumimoji="0" lang="en-US" altLang="en-US" sz="28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interest</a:t>
            </a:r>
            <a:r>
              <a:rPr kumimoji="0" lang="en-US" altLang="en-U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while also reducing the value of the loan (</a:t>
            </a:r>
            <a:r>
              <a:rPr kumimoji="0" lang="en-US" altLang="en-US" sz="28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capital</a:t>
            </a:r>
            <a:r>
              <a:rPr kumimoji="0" lang="en-US" altLang="en-U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kumimoji="0" lang="en-ZA" altLang="en-US" sz="2800" b="0" i="0" u="none" strike="noStrike" cap="none" normalizeH="0" baseline="0" dirty="0">
              <a:ln>
                <a:noFill/>
              </a:ln>
              <a:solidFill>
                <a:schemeClr val="tx1"/>
              </a:solidFill>
              <a:effectLst/>
            </a:endParaRPr>
          </a:p>
        </p:txBody>
      </p:sp>
      <p:sp>
        <p:nvSpPr>
          <p:cNvPr id="11" name="TextBox 10">
            <a:extLst>
              <a:ext uri="{FF2B5EF4-FFF2-40B4-BE49-F238E27FC236}">
                <a16:creationId xmlns:a16="http://schemas.microsoft.com/office/drawing/2014/main" id="{E76D5871-CA6D-BEFF-6E13-082908C987CA}"/>
              </a:ext>
            </a:extLst>
          </p:cNvPr>
          <p:cNvSpPr txBox="1"/>
          <p:nvPr/>
        </p:nvSpPr>
        <p:spPr>
          <a:xfrm>
            <a:off x="260684" y="4433333"/>
            <a:ext cx="11775106" cy="2246769"/>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Any payment is split between paying capital and paying interest. The interest is always calculated on the amount still owing so, while the payment stays the same, the proportion of the payment going to interest gradually reduces while the complement (the balance) increases – this is the proportion going to reducing capital.</a:t>
            </a:r>
            <a:endParaRPr kumimoji="0" lang="en-ZA" altLang="en-US" sz="28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400707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FBE803C-9342-28F0-C48C-E52F5FD9D75A}"/>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latin typeface="Arial" panose="020B0604020202020204" pitchFamily="34" charset="0"/>
                <a:ea typeface="Times New Roman" panose="02020603050405020304" pitchFamily="18" charset="0"/>
              </a:rPr>
              <a:t>Annuities</a:t>
            </a:r>
            <a:endParaRPr lang="en-ZA" sz="3200" dirty="0">
              <a:solidFill>
                <a:srgbClr val="FF0000"/>
              </a:solidFill>
              <a:latin typeface="Times New Roman" panose="02020603050405020304" pitchFamily="18" charset="0"/>
              <a:ea typeface="Times New Roman" panose="02020603050405020304" pitchFamily="18" charset="0"/>
            </a:endParaRPr>
          </a:p>
        </p:txBody>
      </p:sp>
      <p:graphicFrame>
        <p:nvGraphicFramePr>
          <p:cNvPr id="6" name="Chart 5">
            <a:extLst>
              <a:ext uri="{FF2B5EF4-FFF2-40B4-BE49-F238E27FC236}">
                <a16:creationId xmlns:a16="http://schemas.microsoft.com/office/drawing/2014/main" id="{E6B3BCB2-AB16-8595-3870-171E3F954CE9}"/>
              </a:ext>
            </a:extLst>
          </p:cNvPr>
          <p:cNvGraphicFramePr>
            <a:graphicFrameLocks/>
          </p:cNvGraphicFramePr>
          <p:nvPr>
            <p:extLst>
              <p:ext uri="{D42A27DB-BD31-4B8C-83A1-F6EECF244321}">
                <p14:modId xmlns:p14="http://schemas.microsoft.com/office/powerpoint/2010/main" val="4160402167"/>
              </p:ext>
            </p:extLst>
          </p:nvPr>
        </p:nvGraphicFramePr>
        <p:xfrm>
          <a:off x="514350" y="939064"/>
          <a:ext cx="11416966" cy="56674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068151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B6F039B-32C9-AEE7-514A-F06A84D6A698}"/>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latin typeface="Arial" panose="020B0604020202020204" pitchFamily="34" charset="0"/>
                <a:ea typeface="Times New Roman" panose="02020603050405020304" pitchFamily="18" charset="0"/>
              </a:rPr>
              <a:t>Annuities</a:t>
            </a:r>
            <a:endParaRPr lang="en-ZA" sz="3200" dirty="0">
              <a:solidFill>
                <a:srgbClr val="FF0000"/>
              </a:solidFill>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2E5D7EDB-4692-4B39-FA07-EBB28EACC740}"/>
              </a:ext>
            </a:extLst>
          </p:cNvPr>
          <p:cNvSpPr txBox="1"/>
          <p:nvPr/>
        </p:nvSpPr>
        <p:spPr>
          <a:xfrm>
            <a:off x="472361" y="447845"/>
            <a:ext cx="6668860" cy="822341"/>
          </a:xfrm>
          <a:prstGeom prst="rect">
            <a:avLst/>
          </a:prstGeom>
          <a:noFill/>
        </p:spPr>
        <p:txBody>
          <a:bodyPr wrap="square">
            <a:spAutoFit/>
          </a:bodyPr>
          <a:lstStyle/>
          <a:p>
            <a:pPr>
              <a:lnSpc>
                <a:spcPct val="200000"/>
              </a:lnSpc>
            </a:pPr>
            <a:r>
              <a:rPr lang="en-US" sz="2800" b="1" dirty="0">
                <a:effectLst/>
                <a:latin typeface="Arial" panose="020B0604020202020204" pitchFamily="34" charset="0"/>
                <a:ea typeface="Times New Roman" panose="02020603050405020304" pitchFamily="18" charset="0"/>
              </a:rPr>
              <a:t>How to save nearly a million rand!</a:t>
            </a:r>
            <a:endParaRPr lang="en-ZA" sz="28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B1520718-B48C-A8E2-5CA7-670104DAB400}"/>
              </a:ext>
            </a:extLst>
          </p:cNvPr>
          <p:cNvSpPr txBox="1"/>
          <p:nvPr/>
        </p:nvSpPr>
        <p:spPr>
          <a:xfrm>
            <a:off x="472361" y="1341011"/>
            <a:ext cx="11425186" cy="646331"/>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By paying in extra on a bond we reduce the total interest charged as the extra contribution goes directly to reducing the CAPITAL (the amount owing)</a:t>
            </a:r>
            <a:endParaRPr lang="en-ZA" sz="1800" dirty="0">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89A9E3F1-29DC-7BCC-4904-99DA2DC2484A}"/>
              </a:ext>
            </a:extLst>
          </p:cNvPr>
          <p:cNvSpPr txBox="1"/>
          <p:nvPr/>
        </p:nvSpPr>
        <p:spPr>
          <a:xfrm>
            <a:off x="2005196" y="2140568"/>
            <a:ext cx="8866194" cy="830997"/>
          </a:xfrm>
          <a:prstGeom prst="rect">
            <a:avLst/>
          </a:prstGeom>
          <a:noFill/>
        </p:spPr>
        <p:txBody>
          <a:bodyPr wrap="square">
            <a:spAutoFit/>
          </a:bodyPr>
          <a:lstStyle/>
          <a:p>
            <a:r>
              <a:rPr lang="en-US" sz="2400" dirty="0">
                <a:effectLst/>
                <a:latin typeface="Arial" panose="020B0604020202020204" pitchFamily="34" charset="0"/>
                <a:ea typeface="Times New Roman" panose="02020603050405020304" pitchFamily="18" charset="0"/>
              </a:rPr>
              <a:t>Consider the previous home loan example</a:t>
            </a:r>
          </a:p>
          <a:p>
            <a:r>
              <a:rPr lang="en-US" sz="2400" dirty="0">
                <a:latin typeface="Arial" panose="020B0604020202020204" pitchFamily="34" charset="0"/>
                <a:ea typeface="Times New Roman" panose="02020603050405020304" pitchFamily="18" charset="0"/>
              </a:rPr>
              <a:t>R1 500 000 repaid over 20 years @ R15 996,14 per month</a:t>
            </a:r>
            <a:endParaRPr lang="en-ZA" sz="2400" dirty="0">
              <a:effectLst/>
              <a:latin typeface="Times New Roman" panose="02020603050405020304" pitchFamily="18" charset="0"/>
              <a:ea typeface="Times New Roman" panose="02020603050405020304" pitchFamily="18" charset="0"/>
            </a:endParaRPr>
          </a:p>
        </p:txBody>
      </p:sp>
      <p:sp>
        <p:nvSpPr>
          <p:cNvPr id="12" name="TextBox 11">
            <a:extLst>
              <a:ext uri="{FF2B5EF4-FFF2-40B4-BE49-F238E27FC236}">
                <a16:creationId xmlns:a16="http://schemas.microsoft.com/office/drawing/2014/main" id="{386BEE76-F6D5-5820-FADF-6C4DDD0F3833}"/>
              </a:ext>
            </a:extLst>
          </p:cNvPr>
          <p:cNvSpPr txBox="1"/>
          <p:nvPr/>
        </p:nvSpPr>
        <p:spPr>
          <a:xfrm>
            <a:off x="1043617" y="3108241"/>
            <a:ext cx="10107974" cy="369332"/>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When the exact minimum monthly payment of R15 996,44 was made we had:</a:t>
            </a:r>
            <a:endParaRPr lang="en-ZA" sz="1800" dirty="0">
              <a:effectLst/>
              <a:latin typeface="Times New Roman" panose="02020603050405020304" pitchFamily="18" charset="0"/>
              <a:ea typeface="Times New Roman" panose="02020603050405020304" pitchFamily="18" charset="0"/>
            </a:endParaRPr>
          </a:p>
        </p:txBody>
      </p:sp>
      <p:pic>
        <p:nvPicPr>
          <p:cNvPr id="13" name="Picture 12" descr="&lt;EFOFEX&gt;&#10;id:fxe{acb02e04-02d5-43d3-85be-83aee50a95a0}&#10;&#10;FXData:AAAMfXiczVbpctpIEH4VmSoqsJGQRgeXGarE5QtjQsjm2OxWCSGQgi6LsTGJU7V/9zX3SXY03SLJ+tj9GcD+evqemZ6e6dzPPJd27k/5H1A9atx3O/c2JTlM6DyIvK008XbSLImcWCa6rBDZkk1Nkx/7CrMrqskS/HTLyjkXdJ5Dn2o1MR4VxLAgBgVxUhDnBXFWEKcFMaZE4CXVcpjSUQ6vcsi/ubdiQgNqgqlCfsjgBDIaUsxnDpEgcGE8BMe4GiPqgG+ci2D2coCgF0/aLZ61Gz9p5z5rd/mk3fJZu8mTdtGzdjasdu/bMnMO3/MGqcvEMkDWORpc9efvp0PpdH45lqZveuOzvlRSVPWt0VfVwXwAArOmqepwUpJKPmNpW1V3u11tZ9SSbK3OZ+ps2Fd8FoWmpm5ZFristmTLUreT8/h/z1l2O5HHHCl2Io+WrrmKz7w7VpLcJGZezGiJlCQVlVzfybYe592wldIU/C3bh57E9im3zg1Vd7stdVNZCgPpi7TzA+Yp29RxvbaUZp6yy5z0WPrqZ1zoe8HaZ22JpHfH0iLJll6m7IIl89uSxnXCoHYTu77nbrxlux052cbLrTCvtlT6qNeJVgLN/9LTc72OKrLtdlSY+CJZ7iXBoiVpxfWVlRMF4b79ws4CJ3xxDMxt8Nlrk2bKcLyDvPnRLRRyF+04ySInPOaLmx6c8mzWQaywJG1r+SxxvEgYS6IfWKG3Yj8wMhFEcJRrpizCxN0oQbzM58QD52t9GHKlUjfg8828LZNSJ1hKVNJN7RditVp12TQVYmn5p6OmP0t6X77P7+tPmODs6OjLY2v49egI0lTz+smLKT9LcNSLhmAvsCO4cNbttxS75QiOt4FNVAh3iDeIe6oLvMPxLbQQ+xV0lJiK8vx/d8ge+rbG+7WIyfBiOn9wt9ijf99S0MpH0PcFGNyqYaVMJhgDbS9xuqcPvI5BYsJUJjB6B/Ae4AOAA4Ar5wIsATyAFcAa4ArABwgAPgFsAEKACOD7+43vFMBrgDnAG4BfAd4WfR32IUNMERniFvEa9+mKXq/Kd7SiLF4q26yy0BXTcatVVXfK6W2jbNSIyYtKb/CRrh2Gdcuwmq1Gy9CNplkvL1dpOQyiiq90tWplVbl76VcVDtyPX17dlkf07rdKhbwMqn/ECqmqwe/cXXmac4kC/IoSV4UgDMNymKw/kpouWfXyKnPKjiouU/sN5j6nvLoF9ZoSQRTVN0N8B1X5GYAUBcUnX6sLhR6u1vhhaQ0fKy27DwYjtPsM5W1PAW+ocHtLDRF/R1saXKtNyOfiQZgWOho8Gs1G6YS6kbyJ5CiSx3I0lt2xvBnLl5xey5t1rmJBAg0wqMOo9xqwCZCAMAW4BsgwxHucCZaRffbIQ05IzkFRxyW+fLhyJ4/O5QMYDPlW4a7h6bE1DI0l3xviY6NHdQuo/oEaoewEcXCQ2FQHv71XlOhN4THGJBNKYOftFW3qOuz9hjabGlS/z0kDkg9ps0GAG3A/oLrmTFM0JfsTJy3B7eFh7o0xl7NDLucHCp+pvQnixUFyesh3Sg1ongQXpIFpm4WybR2oJspaiPWDxDg4nBUOdfr3n38JCpuS7X17wY0Orb8v3r49Cl1T+DjBfk4HUyWOG5+8/cV3NXAGO3YOI3xKDihp6IToZovUwf+8CHXC1x/f/IL3D6U/2qM=&#10;&#10;&lt;/EFOFEX&gt;">
            <a:extLst>
              <a:ext uri="{FF2B5EF4-FFF2-40B4-BE49-F238E27FC236}">
                <a16:creationId xmlns:a16="http://schemas.microsoft.com/office/drawing/2014/main" id="{52675C08-2360-41A1-6554-040B40CD44B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432507" y="3614249"/>
            <a:ext cx="4343156" cy="827226"/>
          </a:xfrm>
          <a:prstGeom prst="rect">
            <a:avLst/>
          </a:prstGeom>
        </p:spPr>
      </p:pic>
      <p:sp>
        <p:nvSpPr>
          <p:cNvPr id="15" name="TextBox 14">
            <a:extLst>
              <a:ext uri="{FF2B5EF4-FFF2-40B4-BE49-F238E27FC236}">
                <a16:creationId xmlns:a16="http://schemas.microsoft.com/office/drawing/2014/main" id="{45F1D004-2C29-7DA4-A647-13309076EC23}"/>
              </a:ext>
            </a:extLst>
          </p:cNvPr>
          <p:cNvSpPr txBox="1"/>
          <p:nvPr/>
        </p:nvSpPr>
        <p:spPr>
          <a:xfrm>
            <a:off x="1043617" y="4578151"/>
            <a:ext cx="11636940" cy="369332"/>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However, if we increase our monthly payment to R18 000 then we only need 168 payments and now</a:t>
            </a:r>
            <a:endParaRPr lang="en-ZA" sz="1800" dirty="0">
              <a:effectLst/>
              <a:latin typeface="Times New Roman" panose="02020603050405020304" pitchFamily="18" charset="0"/>
              <a:ea typeface="Times New Roman" panose="02020603050405020304" pitchFamily="18" charset="0"/>
            </a:endParaRPr>
          </a:p>
        </p:txBody>
      </p:sp>
      <p:pic>
        <p:nvPicPr>
          <p:cNvPr id="16" name="Picture 15" descr="&lt;EFOFEX&gt;&#10;id:fxe{3eb79ef8-dddd-41b3-bb0e-d2aeaf82f7c8}&#10;&#10;FXData:AAAMcXiczVbrcto4FH4VlxmmsLWxZWMwBDFjbrkRQindXra7M8YY7GAbxyghtOnM/t3X3CdZWefYbTeX3Z8Fku/o3CUdHalzP/Nc2rk/4X9A9ahx3+3c25RkMKHzIPJ20sTbS7Nt5MQy0WWFyKZc1zT5sa8wu6SaLMFPN82Mc07nGfSpVhPjUU4Mc2KQE8c5cZYTpzlxkhNjSgReUC2DKR1l8DqD7Jt5yyc0oHUwVcgPGRxDRkOK+cwhEgTOjYfgGFdjRB3wjXMRzF4GEPT8SbvFs3bjJ+3cZ+0unrRbPms3edIuetbOhtXufVtmzuF73mgYMjENkHVeDC778w/ToXQyvxhL07e98WlfKimq+s7oq+pgPgBBvaap6nBSkko+Y0lbVff7fW1v1LbpWp3P1Nmwr/gsCuuaumNp4LLaki1L3U7G4/89Z9ntRB5zpNiJPFq65io+8+5YSXK3MfNiRkukJKmo5PpOuvM474atFEvwd+wQehI7JNw6M1Td3a7UTWQpDKQv0t4PmKfsEsf12lKSeso+dZIj6aufcqHvBWuftSWS3B1Ji2269FJlHyyZ35Y0rhMGtZvY9T134y3b7chJN15mhXm1pdInvUG0Emj+l56e6XVUkW23o8LEF9vlQRIsWpJWXF9ZOVEQHtov7TRwwpdHwNwFn702sRKG4z3kzY9urpC5aMfbNHLCI764SeGUZ7MOYoVtk7aWzRLHiy1j2+gHVuit2A+MVAQRHOWaKYtw626UIF5mc+KBs7Uuhlyp1A34fFNvx6TECZYSlUjD+oVYmqYpxNSyT0dNfpbcvhTJff0Js5u9ePHlwep9FQmqWc1kBZSdHzjeeROwF9gFXDjf9juKHXIER9rAximEe8QbxAPVBd7h+Bbahv0aukhMRUn+v3vjAL1a4z1axGR4GZ09uE/s0b9vJmjfI+j1Agxu1TQTJhOMgbYXON2TB17HIKnDVCYweg/wAeAjgAOAK+cCLAE8gBXAGuASwAcIAK4ANgAhQATw/Z3GdwrgDcAc4C3ArwDv8l4O+5AiJogMcYd4jft0Sa9X5TtaURavlF1aWehK3XGrVVV3yslts2zUSJ2YLb3JR7pWDBumYVqtZsvQDaveKC9XSTkMooqvdLVqZVW5e+VXFQ7cj19e3ZZH9O63SoW8Cqp/xAqpqsHv3F15mnGJAvyKEleFIAzDcrhdfyI1XTIb5VXqlB1VXKD2W8x9TnlpC+oNJYLIq2+G+B6q8jMAyQuKT77WEAo9XK3xw9IaPlZadh8MRmj3GcrbngLeUOH2lhoi/p62NLhKLcjn/EGYFjoaPBrNRumEupG8ieQoksdyNJbdsbwZyxecXsubdaZiQgJNMGjAqPcG0ALYgjABuAZIMcQHnAmWkX36yONNSM5AUcclvni4csePzuUjGAz5VuGu4emxNQyNJd8b4gOjR3UTqH5BjVB2jDgoJDbVwW/vNSW6JTzGmOSWEth5e0UtXYe931DL0qD6fU4akHxIrSYBbsD9gOqaM+uiKdlXnDQFt4eHuTfGXE6LXM4KCp+mvQnieSE5KfKdUgOaJ8EFaWLa9VzZNgvKQlkLsVFIjMLhLHeo07///EtQ2JRs79urbVS0/r547/YodE3h4xj7OR1MlThuXnmH8+9q4BR27AxG+HwcUNLUCWmZHMD/PA91zNcf3/mC9w+JHNhU&#10;&#10;&lt;/EFOFEX&gt;">
            <a:extLst>
              <a:ext uri="{FF2B5EF4-FFF2-40B4-BE49-F238E27FC236}">
                <a16:creationId xmlns:a16="http://schemas.microsoft.com/office/drawing/2014/main" id="{08E33728-414D-D2DE-1ADE-5B823AC7D7A9}"/>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2432507" y="5100011"/>
            <a:ext cx="4080132" cy="838776"/>
          </a:xfrm>
          <a:prstGeom prst="rect">
            <a:avLst/>
          </a:prstGeom>
        </p:spPr>
      </p:pic>
      <p:pic>
        <p:nvPicPr>
          <p:cNvPr id="17" name="Picture 16" descr="&lt;EFOFEX&gt;&#10;id:fxe{a3590093-2da2-4119-93be-4a55d4e356fd}&#10;&#10;FXData:AAALMXicjVbpctpIEH4VhSoqUJGQRkJcZqiSOHxhjAnZHJvdKiEEUtBlMTZ24q3av/ua+yQ7mm4pyfrYLWy+nr6np6eZ/sPCc2n/4YT/A2VT42HQf7AoyWFGl0Hk7aWZd5AWSeTEMtFlhcim3NQ0+amPMLukmizBn26aOeecLnMYUq0h1pOCGBfEqCCOC+KsIE4L4qQgppQIvKBaDnM6yeEqh/yTeys2NKJNMFXITxkcQ0ZjivksIRIELozH4BirMaEO+Ma9CKadAwQ9f9Zu9aLd9Fk790W7i2ft1i/azZ61i160s6Da9vcycw4/c6PdlOGYbdp/NbocLj/Ox9LJ8mIqzd/Z09OhVFFU9b0xVNXRcgSCZkNT1fGsIlV8xtKeqh4Oh8bBaCTZVl0u1MV4qPgsCpuaumdZ4LLGmq0rg37O49+esx70I485UuxEHq1ccxWfeXesIrlJzLyY0QqpSCoqub6T7T3Ou2EbpSP4e3YfehK7T7l1bqi6+31lkMpSGEjfpIMfME/Zp47r9aQ085RD5qRH0h9+xoW+F2x91pNIenckrZJs7WXKIVgzvydpXCcMGjex63vuzlv3epGT7bzcCvPqSZXPeotoFdD8Lz091+urIttBX4WNr5L1vSRYtCJtuL6ycaIgvO+9trLACV8fAXMffPV6pJMyXB8gb35zC4XcRS9OssgJj3hx09Ipz2YbxApL0p6W7xLXq4SxJPqJFXob9hMjE0EER7lmyipM3J0SxOt8TzxwXutyyZUqA0vaO7dBvN1LyUZavHr1TTeMLmmaCjF1nqvGt5/yreebziuQNwC0Z9HE1gq72IX+tN5TvOET6EkDL74QHhBvEO+pLvAO17fQ9tYV3IKYipr+v7l3D7NG4zNGxGQ4TM8ezUNr8u/JCuNnArNKgMGt2mbKZIIx0PYCt3vyyOsUJE3YygxWHwA+AnwCcACwci7AGsAD2ABsAS4BfIAA4AvADiAEiAB+nMn8pADeAiwB3gH8AvC+mEVwDhliisgQ94jXeE6X9HpTvaM1ZfVG2We1la40HbdeV3Wnmt62q0aDNInZ1dt8pWvlsmUaZqfb7hq60Wm2qutNWg2DqOYrA61e29Tu3vh1hQP341c3t9UJvfu1ViNvgvrvsULqavAbd1ed51yiAL+mxHUhCMOwGibbz6ShS2arusmcqqOKHwDrHea+pKYG1FtKBFF03wLxA3TlVwBSNBTffKMlFGys1vRxa42fai1rCAYTtPsK7W3NAW+ocHtLDRH/QLsa/BR0IJ/zR2G66Gj0ZDQLpTPqRvIukqNInsrRVHan8m4qX3B6K++2uYoJCbTBoAUr+y1gByABYQpwDZBhiI+4E2wj6/SJx4eQnIGijiW+eFy54yf38gkMxvyo8NTw9lgahsaWt8f4A2lT3QRqWFITlB0jjkqJRXXwa19RoneExxiTTCiBk7c2tKPrcPY72ulo0P0+Jw1IPqSdNgFuwP2A6pYzm2IoWV84aQqujZfZnmIup2UuZyWFTyt7hnheSk7KfOfUgOFJsCBtTLtZKFtmSXVQ1kVslRKjdLgoHOr07z//EhQOJcv7/uqYlKN/KN5rNoWpKXwc4zyno7ly9els0dWHP/TAKZzYGazw+TOipK0T0jUxDfEYhFDHvP74ThW8fwAezW2E&#10;&#10;&lt;/EFOFEX&gt;">
            <a:extLst>
              <a:ext uri="{FF2B5EF4-FFF2-40B4-BE49-F238E27FC236}">
                <a16:creationId xmlns:a16="http://schemas.microsoft.com/office/drawing/2014/main" id="{9AD7FA99-512F-F3B6-F28E-88FB92CCF596}"/>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2208630" y="6186705"/>
            <a:ext cx="4229663" cy="455004"/>
          </a:xfrm>
          <a:prstGeom prst="rect">
            <a:avLst/>
          </a:prstGeom>
        </p:spPr>
      </p:pic>
    </p:spTree>
    <p:extLst>
      <p:ext uri="{BB962C8B-B14F-4D97-AF65-F5344CB8AC3E}">
        <p14:creationId xmlns:p14="http://schemas.microsoft.com/office/powerpoint/2010/main" val="3633140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CBAF16F-3E63-B2CE-2FE6-E7BB34A9ACE7}"/>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latin typeface="Arial" panose="020B0604020202020204" pitchFamily="34" charset="0"/>
                <a:ea typeface="Times New Roman" panose="02020603050405020304" pitchFamily="18" charset="0"/>
              </a:rPr>
              <a:t>Annuities</a:t>
            </a:r>
            <a:endParaRPr lang="en-ZA" sz="3200" dirty="0">
              <a:solidFill>
                <a:srgbClr val="FF0000"/>
              </a:solidFill>
              <a:latin typeface="Times New Roman" panose="02020603050405020304" pitchFamily="18" charset="0"/>
              <a:ea typeface="Times New Roman" panose="02020603050405020304" pitchFamily="18" charset="0"/>
            </a:endParaRPr>
          </a:p>
        </p:txBody>
      </p:sp>
      <p:sp>
        <p:nvSpPr>
          <p:cNvPr id="5" name="Rectangle 3">
            <a:extLst>
              <a:ext uri="{FF2B5EF4-FFF2-40B4-BE49-F238E27FC236}">
                <a16:creationId xmlns:a16="http://schemas.microsoft.com/office/drawing/2014/main" id="{6CB08684-B41F-10FB-309F-CC2422BB0285}"/>
              </a:ext>
            </a:extLst>
          </p:cNvPr>
          <p:cNvSpPr>
            <a:spLocks noChangeArrowheads="1"/>
          </p:cNvSpPr>
          <p:nvPr/>
        </p:nvSpPr>
        <p:spPr bwMode="auto">
          <a:xfrm>
            <a:off x="514350" y="1904674"/>
            <a:ext cx="11416966"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We can calculate how a given payment (or a range of payments) is split between interest and capital. Before we can do this, we need to be able to calculate the </a:t>
            </a:r>
            <a:r>
              <a:rPr kumimoji="0" lang="en-US" altLang="en-US" sz="2000" b="1" i="0" u="none" strike="noStrike" cap="none" normalizeH="0" baseline="0" dirty="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OUTSTANDING BALANCE</a:t>
            </a:r>
            <a:r>
              <a:rPr kumimoji="0" lang="en-US" altLang="en-US" sz="2000" b="0" i="0" u="none" strike="noStrike" cap="none" normalizeH="0" baseline="0" dirty="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any given stage of a loan. This is the amount that is outstanding at any given time.</a:t>
            </a:r>
            <a:endParaRPr kumimoji="0" lang="en-ZA"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252844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299E685-322E-FAA7-8F63-D5570BA84EA5}"/>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latin typeface="Arial" panose="020B0604020202020204" pitchFamily="34" charset="0"/>
                <a:ea typeface="Times New Roman" panose="02020603050405020304" pitchFamily="18" charset="0"/>
              </a:rPr>
              <a:t>Annuities – outstanding balance (OB)</a:t>
            </a:r>
            <a:endParaRPr lang="en-ZA" sz="3200" dirty="0">
              <a:solidFill>
                <a:srgbClr val="FF0000"/>
              </a:solidFill>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47E69C56-5C80-1F6B-BB0E-CAF648F8221E}"/>
              </a:ext>
            </a:extLst>
          </p:cNvPr>
          <p:cNvSpPr txBox="1"/>
          <p:nvPr/>
        </p:nvSpPr>
        <p:spPr>
          <a:xfrm>
            <a:off x="336884" y="797510"/>
            <a:ext cx="9982200" cy="923330"/>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There are two ways of working out an </a:t>
            </a:r>
            <a:r>
              <a:rPr lang="en-US" sz="1800" b="1" dirty="0">
                <a:effectLst/>
                <a:latin typeface="Arial" panose="020B0604020202020204" pitchFamily="34" charset="0"/>
                <a:ea typeface="Times New Roman" panose="02020603050405020304" pitchFamily="18" charset="0"/>
              </a:rPr>
              <a:t>outstanding balance</a:t>
            </a:r>
            <a:r>
              <a:rPr lang="en-US" sz="1800" dirty="0">
                <a:effectLst/>
                <a:latin typeface="Arial" panose="020B0604020202020204" pitchFamily="34" charset="0"/>
                <a:ea typeface="Times New Roman" panose="02020603050405020304" pitchFamily="18" charset="0"/>
              </a:rPr>
              <a:t>.</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pPr algn="just"/>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D28DEEE8-A417-0E20-8E13-D8F9D80B0B7A}"/>
              </a:ext>
            </a:extLst>
          </p:cNvPr>
          <p:cNvSpPr txBox="1"/>
          <p:nvPr/>
        </p:nvSpPr>
        <p:spPr>
          <a:xfrm>
            <a:off x="336884" y="3262015"/>
            <a:ext cx="11413156" cy="1908215"/>
          </a:xfrm>
          <a:prstGeom prst="rect">
            <a:avLst/>
          </a:prstGeom>
          <a:noFill/>
        </p:spPr>
        <p:txBody>
          <a:bodyPr wrap="square">
            <a:spAutoFit/>
          </a:bodyPr>
          <a:lstStyle/>
          <a:p>
            <a:pPr algn="just"/>
            <a:r>
              <a:rPr lang="en-US" sz="2800" b="1" dirty="0">
                <a:latin typeface="Arial" panose="020B0604020202020204" pitchFamily="34" charset="0"/>
                <a:ea typeface="Times New Roman" panose="02020603050405020304" pitchFamily="18" charset="0"/>
              </a:rPr>
              <a:t>OR</a:t>
            </a:r>
            <a:endParaRPr lang="en-ZA" sz="2000" dirty="0">
              <a:latin typeface="Times New Roman" panose="02020603050405020304" pitchFamily="18" charset="0"/>
              <a:ea typeface="Times New Roman" panose="02020603050405020304" pitchFamily="18" charset="0"/>
            </a:endParaRPr>
          </a:p>
          <a:p>
            <a:pPr algn="just"/>
            <a:endParaRPr lang="en-US" b="1" dirty="0">
              <a:latin typeface="Arial" panose="020B0604020202020204" pitchFamily="34" charset="0"/>
              <a:ea typeface="Times New Roman" panose="02020603050405020304" pitchFamily="18" charset="0"/>
            </a:endParaRPr>
          </a:p>
          <a:p>
            <a:pPr algn="just"/>
            <a:r>
              <a:rPr lang="en-US" sz="1800" b="1" dirty="0">
                <a:effectLst/>
                <a:latin typeface="Arial" panose="020B0604020202020204" pitchFamily="34" charset="0"/>
                <a:ea typeface="Times New Roman" panose="02020603050405020304" pitchFamily="18" charset="0"/>
              </a:rPr>
              <a:t>Method 2</a:t>
            </a:r>
            <a:endParaRPr lang="en-ZA" sz="1800" dirty="0">
              <a:effectLst/>
              <a:latin typeface="Times New Roman" panose="02020603050405020304" pitchFamily="18" charset="0"/>
              <a:ea typeface="Times New Roman" panose="02020603050405020304" pitchFamily="18" charset="0"/>
            </a:endParaRPr>
          </a:p>
          <a:p>
            <a:pPr algn="just"/>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pPr algn="just"/>
            <a:r>
              <a:rPr lang="en-US" sz="1800" dirty="0">
                <a:effectLst/>
                <a:latin typeface="Arial" panose="020B0604020202020204" pitchFamily="34" charset="0"/>
                <a:ea typeface="Times New Roman" panose="02020603050405020304" pitchFamily="18" charset="0"/>
              </a:rPr>
              <a:t>Calculate the present value of all the </a:t>
            </a:r>
            <a:r>
              <a:rPr lang="en-US" sz="1800" b="1" dirty="0">
                <a:effectLst/>
                <a:latin typeface="Arial" panose="020B0604020202020204" pitchFamily="34" charset="0"/>
                <a:ea typeface="Times New Roman" panose="02020603050405020304" pitchFamily="18" charset="0"/>
              </a:rPr>
              <a:t>outstanding</a:t>
            </a:r>
            <a:r>
              <a:rPr lang="en-US" sz="1800" dirty="0">
                <a:effectLst/>
                <a:latin typeface="Arial" panose="020B0604020202020204" pitchFamily="34" charset="0"/>
                <a:ea typeface="Times New Roman" panose="02020603050405020304" pitchFamily="18" charset="0"/>
              </a:rPr>
              <a:t> payments (those that have </a:t>
            </a:r>
            <a:r>
              <a:rPr lang="en-US" sz="1800" b="1" dirty="0">
                <a:effectLst/>
                <a:latin typeface="Arial" panose="020B0604020202020204" pitchFamily="34" charset="0"/>
                <a:ea typeface="Times New Roman" panose="02020603050405020304" pitchFamily="18" charset="0"/>
              </a:rPr>
              <a:t>not</a:t>
            </a:r>
            <a:r>
              <a:rPr lang="en-US" sz="1800" dirty="0">
                <a:effectLst/>
                <a:latin typeface="Arial" panose="020B0604020202020204" pitchFamily="34" charset="0"/>
                <a:ea typeface="Times New Roman" panose="02020603050405020304" pitchFamily="18" charset="0"/>
              </a:rPr>
              <a:t> been made). </a:t>
            </a:r>
            <a:r>
              <a:rPr lang="en-US" sz="1800" dirty="0">
                <a:effectLst/>
                <a:highlight>
                  <a:srgbClr val="FFFF00"/>
                </a:highlight>
                <a:latin typeface="Arial" panose="020B0604020202020204" pitchFamily="34" charset="0"/>
                <a:ea typeface="Times New Roman" panose="02020603050405020304" pitchFamily="18" charset="0"/>
              </a:rPr>
              <a:t>This </a:t>
            </a:r>
            <a:r>
              <a:rPr lang="en-US" sz="1800" b="1" dirty="0">
                <a:effectLst/>
                <a:highlight>
                  <a:srgbClr val="FFFF00"/>
                </a:highlight>
                <a:latin typeface="Arial" panose="020B0604020202020204" pitchFamily="34" charset="0"/>
                <a:ea typeface="Times New Roman" panose="02020603050405020304" pitchFamily="18" charset="0"/>
              </a:rPr>
              <a:t>too</a:t>
            </a:r>
            <a:r>
              <a:rPr lang="en-US" sz="1800" dirty="0">
                <a:effectLst/>
                <a:highlight>
                  <a:srgbClr val="FFFF00"/>
                </a:highlight>
                <a:latin typeface="Arial" panose="020B0604020202020204" pitchFamily="34" charset="0"/>
                <a:ea typeface="Times New Roman" panose="02020603050405020304" pitchFamily="18" charset="0"/>
              </a:rPr>
              <a:t> makes sense! </a:t>
            </a:r>
            <a:endParaRPr lang="en-ZA" sz="1800" dirty="0">
              <a:effectLst/>
              <a:highlight>
                <a:srgbClr val="FFFF00"/>
              </a:highligh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5F43991C-D21D-D538-898A-08420DFB38A6}"/>
              </a:ext>
            </a:extLst>
          </p:cNvPr>
          <p:cNvSpPr txBox="1"/>
          <p:nvPr/>
        </p:nvSpPr>
        <p:spPr>
          <a:xfrm>
            <a:off x="336884" y="1415356"/>
            <a:ext cx="11413156" cy="1908215"/>
          </a:xfrm>
          <a:prstGeom prst="rect">
            <a:avLst/>
          </a:prstGeom>
          <a:noFill/>
        </p:spPr>
        <p:txBody>
          <a:bodyPr wrap="square">
            <a:spAutoFit/>
          </a:bodyPr>
          <a:lstStyle/>
          <a:p>
            <a:pPr algn="just"/>
            <a:r>
              <a:rPr lang="en-US" sz="2800" b="1" dirty="0">
                <a:effectLst/>
                <a:latin typeface="Arial" panose="020B0604020202020204" pitchFamily="34" charset="0"/>
                <a:ea typeface="Times New Roman" panose="02020603050405020304" pitchFamily="18" charset="0"/>
              </a:rPr>
              <a:t>EITHER</a:t>
            </a:r>
            <a:r>
              <a:rPr lang="en-US" sz="2800" dirty="0">
                <a:effectLst/>
                <a:latin typeface="Arial" panose="020B0604020202020204" pitchFamily="34" charset="0"/>
                <a:ea typeface="Times New Roman" panose="02020603050405020304" pitchFamily="18" charset="0"/>
              </a:rPr>
              <a:t> </a:t>
            </a:r>
            <a:endParaRPr lang="en-ZA" sz="2800" dirty="0">
              <a:effectLst/>
              <a:latin typeface="Times New Roman" panose="02020603050405020304" pitchFamily="18" charset="0"/>
              <a:ea typeface="Times New Roman" panose="02020603050405020304" pitchFamily="18" charset="0"/>
            </a:endParaRPr>
          </a:p>
          <a:p>
            <a:pPr algn="just"/>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pPr algn="just"/>
            <a:r>
              <a:rPr lang="en-US" sz="1800" b="1" dirty="0">
                <a:effectLst/>
                <a:latin typeface="Arial" panose="020B0604020202020204" pitchFamily="34" charset="0"/>
                <a:ea typeface="Times New Roman" panose="02020603050405020304" pitchFamily="18" charset="0"/>
              </a:rPr>
              <a:t>Method 1</a:t>
            </a:r>
            <a:endParaRPr lang="en-ZA" sz="1800" dirty="0">
              <a:effectLst/>
              <a:latin typeface="Times New Roman" panose="02020603050405020304" pitchFamily="18" charset="0"/>
              <a:ea typeface="Times New Roman" panose="02020603050405020304" pitchFamily="18" charset="0"/>
            </a:endParaRPr>
          </a:p>
          <a:p>
            <a:pPr algn="just"/>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pPr algn="just"/>
            <a:r>
              <a:rPr lang="en-US" sz="1800" dirty="0">
                <a:effectLst/>
                <a:latin typeface="Arial" panose="020B0604020202020204" pitchFamily="34" charset="0"/>
                <a:ea typeface="Times New Roman" panose="02020603050405020304" pitchFamily="18" charset="0"/>
              </a:rPr>
              <a:t>Calculate the value of the loan plus interest </a:t>
            </a:r>
            <a:r>
              <a:rPr lang="en-US" sz="1800" b="1" dirty="0">
                <a:effectLst/>
                <a:latin typeface="Arial" panose="020B0604020202020204" pitchFamily="34" charset="0"/>
                <a:ea typeface="Times New Roman" panose="02020603050405020304" pitchFamily="18" charset="0"/>
              </a:rPr>
              <a:t>less</a:t>
            </a:r>
            <a:r>
              <a:rPr lang="en-US" sz="1800" dirty="0">
                <a:effectLst/>
                <a:latin typeface="Arial" panose="020B0604020202020204" pitchFamily="34" charset="0"/>
                <a:ea typeface="Times New Roman" panose="02020603050405020304" pitchFamily="18" charset="0"/>
              </a:rPr>
              <a:t> the value of all the payments that </a:t>
            </a:r>
            <a:r>
              <a:rPr lang="en-US" sz="1800" b="1" dirty="0">
                <a:effectLst/>
                <a:latin typeface="Arial" panose="020B0604020202020204" pitchFamily="34" charset="0"/>
                <a:ea typeface="Times New Roman" panose="02020603050405020304" pitchFamily="18" charset="0"/>
              </a:rPr>
              <a:t>have</a:t>
            </a:r>
            <a:r>
              <a:rPr lang="en-US" sz="1800" dirty="0">
                <a:effectLst/>
                <a:latin typeface="Arial" panose="020B0604020202020204" pitchFamily="34" charset="0"/>
                <a:ea typeface="Times New Roman" panose="02020603050405020304" pitchFamily="18" charset="0"/>
              </a:rPr>
              <a:t> been made plus interest (a future value annuity). </a:t>
            </a:r>
            <a:r>
              <a:rPr lang="en-US" sz="1800" dirty="0">
                <a:effectLst/>
                <a:highlight>
                  <a:srgbClr val="FFFF00"/>
                </a:highlight>
                <a:latin typeface="Arial" panose="020B0604020202020204" pitchFamily="34" charset="0"/>
                <a:ea typeface="Times New Roman" panose="02020603050405020304" pitchFamily="18" charset="0"/>
              </a:rPr>
              <a:t>This makes sense!</a:t>
            </a:r>
            <a:endParaRPr lang="en-ZA" sz="1800" dirty="0">
              <a:effectLst/>
              <a:highlight>
                <a:srgbClr val="FFFF00"/>
              </a:highligh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9CBCD2E6-901A-32E6-54D6-BDE9A5542270}"/>
              </a:ext>
            </a:extLst>
          </p:cNvPr>
          <p:cNvSpPr txBox="1"/>
          <p:nvPr/>
        </p:nvSpPr>
        <p:spPr>
          <a:xfrm>
            <a:off x="336884" y="5272177"/>
            <a:ext cx="11195986" cy="1477328"/>
          </a:xfrm>
          <a:prstGeom prst="rect">
            <a:avLst/>
          </a:prstGeom>
          <a:noFill/>
        </p:spPr>
        <p:txBody>
          <a:bodyPr wrap="square">
            <a:spAutoFit/>
          </a:bodyPr>
          <a:lstStyle/>
          <a:p>
            <a:r>
              <a:rPr lang="en-US" sz="1800" b="1" dirty="0">
                <a:solidFill>
                  <a:srgbClr val="FF0000"/>
                </a:solidFill>
                <a:effectLst/>
                <a:latin typeface="Arial" panose="020B0604020202020204" pitchFamily="34" charset="0"/>
                <a:ea typeface="Times New Roman" panose="02020603050405020304" pitchFamily="18" charset="0"/>
              </a:rPr>
              <a:t>Unfortunately, METHOD 2, while simpler, only works when we know the total number of payments and the required payment is being met exactly. </a:t>
            </a:r>
          </a:p>
          <a:p>
            <a:endParaRPr lang="en-US" sz="1800" dirty="0">
              <a:solidFill>
                <a:srgbClr val="FF0000"/>
              </a:solidFill>
              <a:effectLst/>
              <a:latin typeface="Arial" panose="020B0604020202020204" pitchFamily="34"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If extra is being paid or if we don’t know the number of payments up front we must use method 1. Method 1 always works, and it is therefore favoured by most teachers.</a:t>
            </a:r>
            <a:endParaRPr lang="en-ZA" dirty="0"/>
          </a:p>
        </p:txBody>
      </p:sp>
    </p:spTree>
    <p:extLst>
      <p:ext uri="{BB962C8B-B14F-4D97-AF65-F5344CB8AC3E}">
        <p14:creationId xmlns:p14="http://schemas.microsoft.com/office/powerpoint/2010/main" val="3191016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DD05838-14FD-2DF8-7FE4-BC327219DB35}"/>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latin typeface="Arial" panose="020B0604020202020204" pitchFamily="34" charset="0"/>
                <a:ea typeface="Times New Roman" panose="02020603050405020304" pitchFamily="18" charset="0"/>
              </a:rPr>
              <a:t>Annuities – outstanding balance</a:t>
            </a:r>
            <a:endParaRPr lang="en-ZA" sz="3200" dirty="0">
              <a:solidFill>
                <a:srgbClr val="FF0000"/>
              </a:solidFill>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E896474C-3702-BBA8-C22A-5C15A4203B69}"/>
              </a:ext>
            </a:extLst>
          </p:cNvPr>
          <p:cNvSpPr txBox="1"/>
          <p:nvPr/>
        </p:nvSpPr>
        <p:spPr>
          <a:xfrm>
            <a:off x="260684" y="846088"/>
            <a:ext cx="11670632" cy="1477328"/>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Hlengiwe borrows R100 000 in order to buy a car. </a:t>
            </a:r>
            <a:r>
              <a:rPr lang="en-US" dirty="0">
                <a:latin typeface="Arial" panose="020B0604020202020204" pitchFamily="34" charset="0"/>
                <a:ea typeface="Times New Roman" panose="02020603050405020304" pitchFamily="18" charset="0"/>
              </a:rPr>
              <a:t>Sh</a:t>
            </a:r>
            <a:r>
              <a:rPr lang="en-US" sz="1800" dirty="0">
                <a:effectLst/>
                <a:latin typeface="Arial" panose="020B0604020202020204" pitchFamily="34" charset="0"/>
                <a:ea typeface="Times New Roman" panose="02020603050405020304" pitchFamily="18" charset="0"/>
              </a:rPr>
              <a:t>e repays it with equal monthly payments over 5 years, starting one month from the date of the loan. Interest is charged at 12% p.a. compounded monthly. We can show that her monthly repayment is R2 2244,44.</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How much does Hlengiwe owe immediately after making her 25</a:t>
            </a:r>
            <a:r>
              <a:rPr lang="en-US" sz="1800" baseline="30000" dirty="0">
                <a:effectLst/>
                <a:latin typeface="Arial" panose="020B0604020202020204" pitchFamily="34" charset="0"/>
                <a:ea typeface="Times New Roman" panose="02020603050405020304" pitchFamily="18" charset="0"/>
              </a:rPr>
              <a:t>th</a:t>
            </a:r>
            <a:r>
              <a:rPr lang="en-US" sz="1800" dirty="0">
                <a:effectLst/>
                <a:latin typeface="Arial" panose="020B0604020202020204" pitchFamily="34" charset="0"/>
                <a:ea typeface="Times New Roman" panose="02020603050405020304" pitchFamily="18" charset="0"/>
              </a:rPr>
              <a:t> payment?</a:t>
            </a:r>
            <a:endParaRPr lang="en-ZA" sz="18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E75B3C46-1477-FBC4-E64C-48D43ED2E82A}"/>
              </a:ext>
            </a:extLst>
          </p:cNvPr>
          <p:cNvSpPr txBox="1"/>
          <p:nvPr/>
        </p:nvSpPr>
        <p:spPr>
          <a:xfrm>
            <a:off x="260684" y="2690336"/>
            <a:ext cx="4282741" cy="1754326"/>
          </a:xfrm>
          <a:prstGeom prst="rect">
            <a:avLst/>
          </a:prstGeom>
          <a:noFill/>
        </p:spPr>
        <p:txBody>
          <a:bodyPr wrap="square">
            <a:spAutoFit/>
          </a:bodyPr>
          <a:lstStyle/>
          <a:p>
            <a:pPr algn="just"/>
            <a:r>
              <a:rPr lang="en-US" sz="1800" b="1" dirty="0">
                <a:effectLst/>
                <a:latin typeface="Arial" panose="020B0604020202020204" pitchFamily="34" charset="0"/>
                <a:ea typeface="Times New Roman" panose="02020603050405020304" pitchFamily="18" charset="0"/>
              </a:rPr>
              <a:t>METHOD 1</a:t>
            </a:r>
            <a:endParaRPr lang="en-ZA" sz="1800" dirty="0">
              <a:effectLst/>
              <a:latin typeface="Times New Roman" panose="02020603050405020304" pitchFamily="18" charset="0"/>
              <a:ea typeface="Times New Roman" panose="02020603050405020304" pitchFamily="18" charset="0"/>
            </a:endParaRPr>
          </a:p>
          <a:p>
            <a:pPr algn="just"/>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pPr algn="just"/>
            <a:r>
              <a:rPr lang="en-US" sz="1800" dirty="0">
                <a:effectLst/>
                <a:latin typeface="Arial" panose="020B0604020202020204" pitchFamily="34" charset="0"/>
                <a:ea typeface="Times New Roman" panose="02020603050405020304" pitchFamily="18" charset="0"/>
              </a:rPr>
              <a:t>Calculate the value of the loan plus interest </a:t>
            </a:r>
            <a:r>
              <a:rPr lang="en-US" sz="1800" b="1" dirty="0">
                <a:effectLst/>
                <a:latin typeface="Arial" panose="020B0604020202020204" pitchFamily="34" charset="0"/>
                <a:ea typeface="Times New Roman" panose="02020603050405020304" pitchFamily="18" charset="0"/>
              </a:rPr>
              <a:t>less</a:t>
            </a:r>
            <a:r>
              <a:rPr lang="en-US" sz="1800" dirty="0">
                <a:effectLst/>
                <a:latin typeface="Arial" panose="020B0604020202020204" pitchFamily="34" charset="0"/>
                <a:ea typeface="Times New Roman" panose="02020603050405020304" pitchFamily="18" charset="0"/>
              </a:rPr>
              <a:t> the value of all the payments that </a:t>
            </a:r>
            <a:r>
              <a:rPr lang="en-US" sz="1800" b="1" dirty="0">
                <a:effectLst/>
                <a:latin typeface="Arial" panose="020B0604020202020204" pitchFamily="34" charset="0"/>
                <a:ea typeface="Times New Roman" panose="02020603050405020304" pitchFamily="18" charset="0"/>
              </a:rPr>
              <a:t>have</a:t>
            </a:r>
            <a:r>
              <a:rPr lang="en-US" sz="1800" dirty="0">
                <a:effectLst/>
                <a:latin typeface="Arial" panose="020B0604020202020204" pitchFamily="34" charset="0"/>
                <a:ea typeface="Times New Roman" panose="02020603050405020304" pitchFamily="18" charset="0"/>
              </a:rPr>
              <a:t> been made plus interest (a future value annuity)</a:t>
            </a:r>
            <a:endParaRPr lang="en-ZA" sz="1800" dirty="0">
              <a:effectLst/>
              <a:latin typeface="Times New Roman" panose="02020603050405020304" pitchFamily="18" charset="0"/>
              <a:ea typeface="Times New Roman" panose="02020603050405020304" pitchFamily="18" charset="0"/>
            </a:endParaRPr>
          </a:p>
        </p:txBody>
      </p:sp>
      <p:pic>
        <p:nvPicPr>
          <p:cNvPr id="9" name="Picture 8" descr="&lt;EFOFEX&gt;&#10;id:fxe{9dc8b911-21f3-4852-9c61-0c5a985f133b}&#10;&#10;FXData:AAAM1HiczVfpcptIEH4VQpUqUhkEM4BAskZV6PIly7KibI5NUoUQEkRcRtiyE6dq/+5r7pPsMD2wSXxs/u1alr+evqa7aXrG3fu555Lu/TH9AtUn2n2ve28TVMCULILI2wlTby/Mk8iJJYQlGUmGpKuq9NiHmV0QVRLgFxtGwTkjiwIGRG2y9bgkRiUxLImjkjgtiZOSOC6JCUEMz4lawAy8XxZQfApvZUJDooOpjH6I4AhsRoTHs4CdYOPSeETG31VjTBzwzXNhzH4BsOnZk3bLZ+0mT9q5z9qdP2m3etZu+qRd9KydDdXu/1NmyqHP3LJMSUMWyLovhheDxbvZSDhenE+E2ev+5GQgiLKivNEGijJcDEGgN1VFGU1FQfTzPO0oyn6/b+61ZpJtlMVcmY8Gsp9Hoa4quzwL3Ly5yldir1vw6F/PWfW6kZc7QuxEHhGvqIqfe7e5KLhJnHtxTkQkCgpXcn0n23mUd52vZYvxd/ld6An5XUqtC0PF3e3EXioJYSB8FfZ+kHvyLnVcryOkmSfvMyc9FL75GRX6XrDx846A0ttDYZlkKy+T98Eq9zuCSnXCoHkdu77nbr1VpxM52dYrrHhcHUH8gFtIFUHz3/RwoddVWLS9rgKJL5PVncBYRBTWVF9eO1EQ3nVe2lnghC8PgbkLvngdZKU5X+8hbvrqlgqFi06cZJETHtLippVTGs0miOU8STtqkSVfL5M8T6IfWKG3zn9gZGwTxpGvcnkZJu5WDuJVkRPduKh1taRKYu+Ctpha/NTRAR0gWEG48QkbMsZYl3T99/pPfNRQ+PJjV0n/w6i/Phb2txcvVPnrL8ReKP4P4y/LrpstS2+ryHo2B5aAUvRj0ZzFuwmjoxww9pJPGBdmh/2G8Ok7hnGh8aHMhHuO1xzvCGZ4y9c3MJLsS5hQMWHt/mtn0h2cAyqd/2zPnB90pw/OKnv886kHR8MYzhEGGrUyjTSXEN+D257zdI8feJ2ARIdUprB6C/AO4D2AA8Ar5wKsADyANcAG4ALABwgAPgNsAUKACGAGcAkwB3gFsAB4DfAbwJvynIDnkHFMOeYcdxyv+HO6IFfr2i2py8sDeZfVl1jWHbfRULBTS2/MmtZEOjLa2KQrrFbLlqEZVttsa1iz9FZttU5rYRDVfbmnNurr+u2B35ApUD9+bX1TG5Nb1qJB41Nc9GbwkbqrzQoukoFfl+MGE4RhWAuTzQfUxILRqq0zp+Yo7HC2X/PYF8RQgXpFx1JBlN035/gWuvILACobiibfbDGFPq/W5GFrjR5rLXsABmNu9wXa2+bXmmvC3N4Qje2/J20VjmkL4jl7sE2bOxo+upvNpVPiRtI2kqJImkjRRHIn0nYinVN6I203hYoBAZhg0IJV/xWgBZCAMAW4Asj4Fu94JryN7JNHLoZMcgqKmJbc1M22wd5V+/xhAY8eTek9PJoRO0gYh79Etsoj4J3fH/E7TJ9gA6hBRY257IjjsJLYBIPf/iVBmN107Ji3Q0IQNIC9JhbG0AJbYlkqvAQ+JTUIPiSWiYAbUD+guqFMHfL9TEmDcfv8ne5PeCwnVSynFcVvv/0px7NKclzFOyMazFDEC2LysPVS2TYqyuKyNsdWJdEqh/PSISZ//fEno/hsstlwgovhuDoBBuxK3ScwPFnyR3ysk+FMNmextfFW37XCCTyxU1jxG+qQIBMjpGNV08B/dQc9ovXn/0ow3t+vgeW8&#10;&#10;&lt;/EFOFEX&gt;">
            <a:extLst>
              <a:ext uri="{FF2B5EF4-FFF2-40B4-BE49-F238E27FC236}">
                <a16:creationId xmlns:a16="http://schemas.microsoft.com/office/drawing/2014/main" id="{869FCC04-96B1-280B-549C-DF1360E6CFA6}"/>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60684" y="4444662"/>
            <a:ext cx="5378797" cy="1856423"/>
          </a:xfrm>
          <a:prstGeom prst="rect">
            <a:avLst/>
          </a:prstGeom>
        </p:spPr>
      </p:pic>
      <p:sp>
        <p:nvSpPr>
          <p:cNvPr id="11" name="TextBox 10">
            <a:extLst>
              <a:ext uri="{FF2B5EF4-FFF2-40B4-BE49-F238E27FC236}">
                <a16:creationId xmlns:a16="http://schemas.microsoft.com/office/drawing/2014/main" id="{DD6248A5-C38F-3CB7-D98D-1BB0450ECCFE}"/>
              </a:ext>
            </a:extLst>
          </p:cNvPr>
          <p:cNvSpPr txBox="1"/>
          <p:nvPr/>
        </p:nvSpPr>
        <p:spPr>
          <a:xfrm>
            <a:off x="6096000" y="2690336"/>
            <a:ext cx="5676900" cy="1477328"/>
          </a:xfrm>
          <a:prstGeom prst="rect">
            <a:avLst/>
          </a:prstGeom>
          <a:noFill/>
        </p:spPr>
        <p:txBody>
          <a:bodyPr wrap="square">
            <a:spAutoFit/>
          </a:bodyPr>
          <a:lstStyle/>
          <a:p>
            <a:pPr algn="just"/>
            <a:r>
              <a:rPr lang="en-US" sz="1800" b="1" dirty="0">
                <a:effectLst/>
                <a:latin typeface="Arial" panose="020B0604020202020204" pitchFamily="34" charset="0"/>
                <a:ea typeface="Times New Roman" panose="02020603050405020304" pitchFamily="18" charset="0"/>
              </a:rPr>
              <a:t>METHOD 2</a:t>
            </a:r>
            <a:endParaRPr lang="en-ZA" sz="1800" dirty="0">
              <a:effectLst/>
              <a:latin typeface="Times New Roman" panose="02020603050405020304" pitchFamily="18" charset="0"/>
              <a:ea typeface="Times New Roman" panose="02020603050405020304" pitchFamily="18" charset="0"/>
            </a:endParaRPr>
          </a:p>
          <a:p>
            <a:pPr algn="just"/>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pPr algn="just"/>
            <a:r>
              <a:rPr lang="en-US" sz="1800" dirty="0">
                <a:effectLst/>
                <a:latin typeface="Arial" panose="020B0604020202020204" pitchFamily="34" charset="0"/>
                <a:ea typeface="Times New Roman" panose="02020603050405020304" pitchFamily="18" charset="0"/>
              </a:rPr>
              <a:t>Calculate the present value of all the outstanding payments (those that have </a:t>
            </a:r>
            <a:r>
              <a:rPr lang="en-US" sz="1800" b="1" dirty="0">
                <a:effectLst/>
                <a:latin typeface="Arial" panose="020B0604020202020204" pitchFamily="34" charset="0"/>
                <a:ea typeface="Times New Roman" panose="02020603050405020304" pitchFamily="18" charset="0"/>
              </a:rPr>
              <a:t>not</a:t>
            </a:r>
            <a:r>
              <a:rPr lang="en-US" sz="1800" dirty="0">
                <a:effectLst/>
                <a:latin typeface="Arial" panose="020B0604020202020204" pitchFamily="34" charset="0"/>
                <a:ea typeface="Times New Roman" panose="02020603050405020304" pitchFamily="18" charset="0"/>
              </a:rPr>
              <a:t> been made) – in this case 35)</a:t>
            </a:r>
            <a:endParaRPr lang="en-ZA" sz="1800" dirty="0">
              <a:effectLst/>
              <a:latin typeface="Times New Roman" panose="02020603050405020304" pitchFamily="18" charset="0"/>
              <a:ea typeface="Times New Roman" panose="02020603050405020304" pitchFamily="18" charset="0"/>
            </a:endParaRPr>
          </a:p>
        </p:txBody>
      </p:sp>
      <p:pic>
        <p:nvPicPr>
          <p:cNvPr id="12" name="Picture 11" descr="&lt;EFOFEX&gt;&#10;id:fxe{135e0e2b-33f9-4868-9fe3-e45429fec6b6}&#10;&#10;FXData:AAAL73icxVbpkuI2EH4VhypqodbGlg8wDKLKXHMxDMOw2TtVxhjsxQaP0QzM7mxV/uY18ySR1W0nmzk2/1IcX6svtaTultoPU9+j7YcT/gOqS42HTvvBoSSDMZ2Fsb+Txv5emm5jdyMTXVaIbMmmpslPfYTZJdVkCb66ZWWcczrLoEe1mhgPc2KQE/2cOM6Js5w4zYmTnBhRIvCCahlMwPsVHT50sk/mLV9Qn5pgqpAfIjgGmwHFeGYwE0ycGw8yj8VuDKkLvnEtgtnNACY9f9Zu/qLd6Fk770W7i2ftFi/ajZ+1i1+0c2C3u5m84PAztwxN1utNkLV/6V/2Zu8nA+lkdjGSJm+6o9OeVFJU9a3RU9X+rA8Cs6ap6mBckkoBY0lLVff7fW1v1LbpSp1N1emgpwQsjkxN3bE09FhtwRalTjvj8X/fXXTasc9caePGPi3dcJWA+QdWkrzthvkbRkukJKmo5AVuuvM575YtFVvwd+w+8iV2n3DrzFD1drtSJ5GlKJS+SfsgZL6yS1zPb0lJ6iv71E2OpO9ByoWBH64C1pJIcjiS5tt04afKPlywoCVpXCcKa7cbL/C9tb9otWI3XfuZFcbVkkqf9DrRSqD5Mz0902urItpOW4WFz7eLe0mwaElacn1l6cZhdN965aShG706AuYu/Oq3iJ0wHO8hbl66uULmorXZprEbHfHNTQqnPJpVuFHYNmlp2SpxPN8yto1/YEX+kv3ASMUkgqPcMGUebb21Em4W2Zr4xNleF0OuVOpcdqmu66Zsmh8rRKmQ17yL6CrRq79VFMOqVlUcf26ryf8Y4zcM0mzUbbOpEfsn0X4X4arZWWUHl+UtlFVefM4cq8+DunLeUuxMQyglAxuWEO4RbxHvqS7wgOM7KFfnCqp3Q0Uq/Ld+fQ89UuO9UczJ8BI4e9THneG/bwRom0PosQIMbtWwEiYTnANtL3C5J4+8jkBiwlLGMHoH8B7gA4ALgDvnASwAfIAlwArgEiAACAG+AKwBIoAYYAJwBTAFuAaYAbwB+BXgbd5D4RxSxASRIe4Qb/CcLunNsnygFWX+WtmllbmumK7H00d3y8ldo2zUiEmspt7gI10rhnXLsOxmo2nohm3Wy4tlUo7CuBIoHa1aWVYOr4OqwoH7CcrLu/KQHj5WeI6G1d82Cqmq4WfurjzJuCJ3wyxrN1UhiKKoHG1Xn0hNl6x6eZm6ZVcVF5fzBmOfUUsD6poSQeTZN0V8B1n5FYDkCcUXX6sLhS7u1uhxag2eSi2nBwZDtPsK6e3glX9Lhds7aoj597SpwRVmQzznj6ZpoqP+k7M5KB1TL5bXsRzH8kiOR7I3ktcj+YLTK3m9ylQsCKABBnUYda8BbYAtCBOAG4AUp3iPK8E0ck6feDQJyRko6tTU65pmNIT2xeP9O35yRR/gZAb8wPDssIYcDQPAxO8O8Hrn7dgCqldQQ5QdI/YLiUN18Nu9okS3hccNZsOWEjh/Z0ltXYcMWFPb1qAGAk4aEHxE7QYBbsj9gOqKM03RmpwvnLQEt4sl3R1hLKdFLGcFhQ/D7hjxvJCcFPFOqAEtlOCGNDBsM1d2rIKyUdZErBcSo3A4zR3q9M/f/xAUtibH//tpOiwugJ54bXYp9E6x+GPs6rQ/UQ6L6y/Jgv0jE07hxM5ghI+3PiUNnRCT/wzwXzzPjvn+4ytb8P4CFk2lRA==&#10;&#10;&lt;/EFOFEX&gt;">
            <a:extLst>
              <a:ext uri="{FF2B5EF4-FFF2-40B4-BE49-F238E27FC236}">
                <a16:creationId xmlns:a16="http://schemas.microsoft.com/office/drawing/2014/main" id="{0AA73017-A2E0-D9FB-2B58-1CB536AD9C4D}"/>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6435090" y="4534584"/>
            <a:ext cx="3476392" cy="1694766"/>
          </a:xfrm>
          <a:prstGeom prst="rect">
            <a:avLst/>
          </a:prstGeom>
        </p:spPr>
      </p:pic>
      <p:pic>
        <p:nvPicPr>
          <p:cNvPr id="13" name="Picture 12" descr="A green square with a white x&#10;&#10;Description automatically generated">
            <a:extLst>
              <a:ext uri="{FF2B5EF4-FFF2-40B4-BE49-F238E27FC236}">
                <a16:creationId xmlns:a16="http://schemas.microsoft.com/office/drawing/2014/main" id="{0204159D-D35A-E90F-3866-3DDF2BF327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21650" y="5497465"/>
            <a:ext cx="1181100" cy="1111624"/>
          </a:xfrm>
          <a:prstGeom prst="rect">
            <a:avLst/>
          </a:prstGeom>
        </p:spPr>
      </p:pic>
      <p:sp>
        <p:nvSpPr>
          <p:cNvPr id="2" name="TextBox 1">
            <a:extLst>
              <a:ext uri="{FF2B5EF4-FFF2-40B4-BE49-F238E27FC236}">
                <a16:creationId xmlns:a16="http://schemas.microsoft.com/office/drawing/2014/main" id="{73FA5DC8-63D0-4F43-142D-AC477A2BBAD6}"/>
              </a:ext>
            </a:extLst>
          </p:cNvPr>
          <p:cNvSpPr txBox="1"/>
          <p:nvPr/>
        </p:nvSpPr>
        <p:spPr>
          <a:xfrm>
            <a:off x="1073619" y="6411604"/>
            <a:ext cx="11118381" cy="369332"/>
          </a:xfrm>
          <a:prstGeom prst="rect">
            <a:avLst/>
          </a:prstGeom>
          <a:noFill/>
        </p:spPr>
        <p:txBody>
          <a:bodyPr wrap="square" rtlCol="0">
            <a:spAutoFit/>
          </a:bodyPr>
          <a:lstStyle/>
          <a:p>
            <a:r>
              <a:rPr lang="en-US" dirty="0">
                <a:solidFill>
                  <a:srgbClr val="FF0000"/>
                </a:solidFill>
              </a:rPr>
              <a:t>Note: these will only work out to be identical if the exact, unrounded value is used for the payment</a:t>
            </a:r>
            <a:endParaRPr lang="en-ZA" dirty="0">
              <a:solidFill>
                <a:srgbClr val="FF0000"/>
              </a:solidFill>
            </a:endParaRPr>
          </a:p>
        </p:txBody>
      </p:sp>
    </p:spTree>
    <p:extLst>
      <p:ext uri="{BB962C8B-B14F-4D97-AF65-F5344CB8AC3E}">
        <p14:creationId xmlns:p14="http://schemas.microsoft.com/office/powerpoint/2010/main" val="1301789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DD05838-14FD-2DF8-7FE4-BC327219DB35}"/>
              </a:ext>
            </a:extLst>
          </p:cNvPr>
          <p:cNvSpPr txBox="1">
            <a:spLocks/>
          </p:cNvSpPr>
          <p:nvPr/>
        </p:nvSpPr>
        <p:spPr>
          <a:xfrm>
            <a:off x="260684" y="268873"/>
            <a:ext cx="10515600"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latin typeface="Arial" panose="020B0604020202020204" pitchFamily="34" charset="0"/>
                <a:ea typeface="Times New Roman" panose="02020603050405020304" pitchFamily="18" charset="0"/>
              </a:rPr>
              <a:t>Annuities – outstanding balance</a:t>
            </a:r>
            <a:endParaRPr lang="en-ZA" sz="3200" dirty="0">
              <a:solidFill>
                <a:srgbClr val="FF0000"/>
              </a:solidFill>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E896474C-3702-BBA8-C22A-5C15A4203B69}"/>
              </a:ext>
            </a:extLst>
          </p:cNvPr>
          <p:cNvSpPr txBox="1"/>
          <p:nvPr/>
        </p:nvSpPr>
        <p:spPr>
          <a:xfrm>
            <a:off x="260684" y="846088"/>
            <a:ext cx="11670632" cy="1200329"/>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Cindy borrows R100 000 in order to buy a car. She repays it with monthly payments of R3 000 starting one month from the date of the loan. Interest is charged at 12% p.a. compounded monthly. </a:t>
            </a:r>
          </a:p>
          <a:p>
            <a:endParaRPr lang="en-US" dirty="0">
              <a:latin typeface="Arial" panose="020B0604020202020204" pitchFamily="34"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How much does she owe immediately after making her 20</a:t>
            </a:r>
            <a:r>
              <a:rPr lang="en-US" sz="1800" baseline="30000" dirty="0">
                <a:effectLst/>
                <a:latin typeface="Arial" panose="020B0604020202020204" pitchFamily="34" charset="0"/>
                <a:ea typeface="Times New Roman" panose="02020603050405020304" pitchFamily="18" charset="0"/>
              </a:rPr>
              <a:t>th</a:t>
            </a:r>
            <a:r>
              <a:rPr lang="en-US" sz="1800" dirty="0">
                <a:effectLst/>
                <a:latin typeface="Arial" panose="020B0604020202020204" pitchFamily="34" charset="0"/>
                <a:ea typeface="Times New Roman" panose="02020603050405020304" pitchFamily="18" charset="0"/>
              </a:rPr>
              <a:t> payment?</a:t>
            </a:r>
            <a:endParaRPr lang="en-ZA" sz="18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E75B3C46-1477-FBC4-E64C-48D43ED2E82A}"/>
              </a:ext>
            </a:extLst>
          </p:cNvPr>
          <p:cNvSpPr txBox="1"/>
          <p:nvPr/>
        </p:nvSpPr>
        <p:spPr>
          <a:xfrm>
            <a:off x="260684" y="2690336"/>
            <a:ext cx="4282741" cy="1754326"/>
          </a:xfrm>
          <a:prstGeom prst="rect">
            <a:avLst/>
          </a:prstGeom>
          <a:noFill/>
        </p:spPr>
        <p:txBody>
          <a:bodyPr wrap="square">
            <a:spAutoFit/>
          </a:bodyPr>
          <a:lstStyle/>
          <a:p>
            <a:pPr algn="just"/>
            <a:r>
              <a:rPr lang="en-US" sz="1800" b="1" dirty="0">
                <a:effectLst/>
                <a:latin typeface="Arial" panose="020B0604020202020204" pitchFamily="34" charset="0"/>
                <a:ea typeface="Times New Roman" panose="02020603050405020304" pitchFamily="18" charset="0"/>
              </a:rPr>
              <a:t>METHOD 1</a:t>
            </a:r>
            <a:endParaRPr lang="en-ZA" sz="1800" dirty="0">
              <a:effectLst/>
              <a:latin typeface="Times New Roman" panose="02020603050405020304" pitchFamily="18" charset="0"/>
              <a:ea typeface="Times New Roman" panose="02020603050405020304" pitchFamily="18" charset="0"/>
            </a:endParaRPr>
          </a:p>
          <a:p>
            <a:pPr algn="just"/>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pPr algn="just"/>
            <a:r>
              <a:rPr lang="en-US" sz="1800" dirty="0">
                <a:effectLst/>
                <a:latin typeface="Arial" panose="020B0604020202020204" pitchFamily="34" charset="0"/>
                <a:ea typeface="Times New Roman" panose="02020603050405020304" pitchFamily="18" charset="0"/>
              </a:rPr>
              <a:t>Calculate the value of the loan plus interest </a:t>
            </a:r>
            <a:r>
              <a:rPr lang="en-US" sz="1800" b="1" dirty="0">
                <a:effectLst/>
                <a:latin typeface="Arial" panose="020B0604020202020204" pitchFamily="34" charset="0"/>
                <a:ea typeface="Times New Roman" panose="02020603050405020304" pitchFamily="18" charset="0"/>
              </a:rPr>
              <a:t>less</a:t>
            </a:r>
            <a:r>
              <a:rPr lang="en-US" sz="1800" dirty="0">
                <a:effectLst/>
                <a:latin typeface="Arial" panose="020B0604020202020204" pitchFamily="34" charset="0"/>
                <a:ea typeface="Times New Roman" panose="02020603050405020304" pitchFamily="18" charset="0"/>
              </a:rPr>
              <a:t> the value of all the payments that </a:t>
            </a:r>
            <a:r>
              <a:rPr lang="en-US" sz="1800" b="1" dirty="0">
                <a:effectLst/>
                <a:latin typeface="Arial" panose="020B0604020202020204" pitchFamily="34" charset="0"/>
                <a:ea typeface="Times New Roman" panose="02020603050405020304" pitchFamily="18" charset="0"/>
              </a:rPr>
              <a:t>have</a:t>
            </a:r>
            <a:r>
              <a:rPr lang="en-US" sz="1800" dirty="0">
                <a:effectLst/>
                <a:latin typeface="Arial" panose="020B0604020202020204" pitchFamily="34" charset="0"/>
                <a:ea typeface="Times New Roman" panose="02020603050405020304" pitchFamily="18" charset="0"/>
              </a:rPr>
              <a:t> been made plus interest (a future value annuity)</a:t>
            </a:r>
            <a:endParaRPr lang="en-ZA" sz="1800" dirty="0">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DD6248A5-C38F-3CB7-D98D-1BB0450ECCFE}"/>
              </a:ext>
            </a:extLst>
          </p:cNvPr>
          <p:cNvSpPr txBox="1"/>
          <p:nvPr/>
        </p:nvSpPr>
        <p:spPr>
          <a:xfrm>
            <a:off x="260684" y="2221548"/>
            <a:ext cx="5676900" cy="646331"/>
          </a:xfrm>
          <a:prstGeom prst="rect">
            <a:avLst/>
          </a:prstGeom>
          <a:noFill/>
        </p:spPr>
        <p:txBody>
          <a:bodyPr wrap="square">
            <a:spAutoFit/>
          </a:bodyPr>
          <a:lstStyle/>
          <a:p>
            <a:pPr algn="just"/>
            <a:r>
              <a:rPr lang="en-US" sz="1800" b="1" dirty="0">
                <a:solidFill>
                  <a:srgbClr val="FF0000"/>
                </a:solidFill>
                <a:effectLst/>
                <a:latin typeface="Arial" panose="020B0604020202020204" pitchFamily="34" charset="0"/>
                <a:ea typeface="Times New Roman" panose="02020603050405020304" pitchFamily="18" charset="0"/>
              </a:rPr>
              <a:t>METHOD 2 wil</a:t>
            </a:r>
            <a:r>
              <a:rPr lang="en-US" b="1" dirty="0">
                <a:solidFill>
                  <a:srgbClr val="FF0000"/>
                </a:solidFill>
                <a:latin typeface="Arial" panose="020B0604020202020204" pitchFamily="34" charset="0"/>
                <a:ea typeface="Times New Roman" panose="02020603050405020304" pitchFamily="18" charset="0"/>
              </a:rPr>
              <a:t>l not work!</a:t>
            </a:r>
            <a:endParaRPr lang="en-ZA" sz="1800" dirty="0">
              <a:solidFill>
                <a:srgbClr val="FF0000"/>
              </a:solidFill>
              <a:effectLst/>
              <a:latin typeface="Times New Roman" panose="02020603050405020304" pitchFamily="18" charset="0"/>
              <a:ea typeface="Times New Roman" panose="02020603050405020304" pitchFamily="18" charset="0"/>
            </a:endParaRPr>
          </a:p>
          <a:p>
            <a:pPr algn="just"/>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p:txBody>
      </p:sp>
      <p:pic>
        <p:nvPicPr>
          <p:cNvPr id="13" name="Picture 12" descr="A green square with a white x&#10;&#10;Description automatically generated">
            <a:extLst>
              <a:ext uri="{FF2B5EF4-FFF2-40B4-BE49-F238E27FC236}">
                <a16:creationId xmlns:a16="http://schemas.microsoft.com/office/drawing/2014/main" id="{0204159D-D35A-E90F-3866-3DDF2BF327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21650" y="5497465"/>
            <a:ext cx="1181100" cy="1111624"/>
          </a:xfrm>
          <a:prstGeom prst="rect">
            <a:avLst/>
          </a:prstGeom>
        </p:spPr>
      </p:pic>
      <p:pic>
        <p:nvPicPr>
          <p:cNvPr id="2" name="Picture 1" descr="&lt;EFOFEX&gt;&#10;id:fxe{380f2edb-c101-46b9-9940-25634dc7ac02}&#10;&#10;FXData:AAAL/XicxVbpcuJGEH4VLVXUQllCFwKBGaokDl+AMWazR3ZTJYRAWiQki7Gxvd6q/M1r5kkymm5p1/GRVP4EsL+evmemp2c6DzPPJZ2HY/YHlE30h27nwSJqBhMyDyJvJ0y8vTCLI2crqpooqaIh1hVFfO7Lzc6JIgrw0wwj45yReQY9otT4eJgTg5zo58RRTpzmxElOHOfEiKgcx0TJYEqGGVxkkH0zb/mE+qQOppL6KIMjyGhAMJ85RILAufEAHONqDIkDvnEunGlnAEHPXrRbvGo3etHOfdVu/KLd8lW7yYt20at2Fqy2/WOZGYftuanXRa3RAlnnTf+8N/84HQjH8/FImL6zRyc9oSTJ8nu9J8v9eR8E9Zoiy4NJSSj5lCZtWd7v97W9XovTtTyfybNBT/JpFNYVeUfTwKW1JV2Wup2Mx/57zrLbiTzqCFsn8kjpiqn41LulJcGNt9TbUlJSS4KMSq7vpDuP8a7pSjI5f0fvQk+gdwmzzgxld7crdRNRCAPhm7D3A+pJu8RxvbaQpJ60T53kUPjup0zoe8Hap21BTW4PhUWcLr1U2gdL6rcFhemEQe166/qeu/GW7XbkpBsvs8K82kLps9ZQlRJo/pOelul1ZJ5ttyPDxBfx8k7gLFISVkxfWjlREN6131pp4IRvD4G5C+69tmomFMd7yJsd3Vwhc9HexmnkhIdscZPCKctmHWwlGidtJZsljhcxpXH0iBV6K/qIkfIgnCNdUWkRxu5GCrbLbE4scLbWxZAplbrnrMSU7FNRD1gD0WRVq2qKpDPOr5XHPLUq4+hLR07+x4Rnb958+w9Jf+dZy9n+ZZuZ1TIctfxAWgs8kS6cNes9wW41hOOlYxPjwj3iNeId0Tje4vgGjrB1ASd6S3h5/Lsefgd9U2H9ksekeDGcPunt1vDvtwS00iH0XQ46s2oaCRVVjIG2Y5zu8ROvI5DUYSoTGH0A+AjwCcABwJVzAZYAHsAKYA1wDuADBABfATYAIUAE8PP9wnYK4BJgDvAO4BeA93lfhX1IERNEirhDvMJ9OidXq/ItqUiLA2mXVhaaVHfcalXWnHJy0yzrNbWuGi2tyUaaUgwbhm6YrWZL13Sz3igvV0k5DKKKL3WVamVVuT3wqxID5scvr27KQ3LLKzSo/rbNajP4wtyVpxlXlYBfkbZVLgjDsBzG689qTROMRnmVOmVH5peZ9Q5znxNDAeqSHeOMyKtvhvgBqvIeQM0Lik2+1uAKNq7W6GlpDZ4rLasHBkO0u4fytqaA14S7vSE6j78nLQWuNRPyOXsSpoWO+s9Gs1A6IW4kbiIxisSRGI1EdyRuRuKY0Wtxs85UDEigCQYNGNmXgCZADMIE4AogxRAfcSZYRtbJMw8pLjkFRQ0LZ/x05Y6encsn2JMB77icg6fHUjA0lrw9wMveJpoBVK+ghig7QuwXEoto4Ne+IKpmco9brIOYqLDz1oqYmgZ7vyGmqcAkfEbqkHxIzKYK3ID5AdU1Y9Z5U7K+MtLgXBsPsz3CXE6KXE4LCp+J9gTxrJAcF/lOiQ7NU8UFaWLa9VzZMgrKRFkLsVFI9MLhLHeokT9//4NT2JQs78cLali0/h5/e9oEuiaf/BH2c9KfSseb8aXemP9UAyewY6cwwqdcn6hNTVVbhqm3wP88D3XE1h/f3Jz3F/ylplc=&#10;&#10;&lt;/EFOFEX&gt;">
            <a:extLst>
              <a:ext uri="{FF2B5EF4-FFF2-40B4-BE49-F238E27FC236}">
                <a16:creationId xmlns:a16="http://schemas.microsoft.com/office/drawing/2014/main" id="{623B2AB0-0FA5-F771-1D6A-A14B837983B0}"/>
              </a:ext>
            </a:extLst>
          </p:cNvPr>
          <p:cNvPicPr/>
          <p:nvPr/>
        </p:nvPicPr>
        <p:blipFill>
          <a:blip r:embed="rId3">
            <a:extLst>
              <a:ext uri="{28A0092B-C50C-407E-A947-70E740481C1C}">
                <a14:useLocalDpi xmlns:a14="http://schemas.microsoft.com/office/drawing/2010/main" val="0"/>
              </a:ext>
            </a:extLst>
          </a:blip>
          <a:stretch>
            <a:fillRect/>
          </a:stretch>
        </p:blipFill>
        <p:spPr>
          <a:xfrm>
            <a:off x="389890" y="4636452"/>
            <a:ext cx="5150710" cy="1592898"/>
          </a:xfrm>
          <a:prstGeom prst="rect">
            <a:avLst/>
          </a:prstGeom>
        </p:spPr>
      </p:pic>
    </p:spTree>
    <p:extLst>
      <p:ext uri="{BB962C8B-B14F-4D97-AF65-F5344CB8AC3E}">
        <p14:creationId xmlns:p14="http://schemas.microsoft.com/office/powerpoint/2010/main" val="451992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5755A-19EA-B161-2BD9-914B9B68D09D}"/>
              </a:ext>
            </a:extLst>
          </p:cNvPr>
          <p:cNvSpPr>
            <a:spLocks noGrp="1"/>
          </p:cNvSpPr>
          <p:nvPr>
            <p:ph type="title"/>
          </p:nvPr>
        </p:nvSpPr>
        <p:spPr>
          <a:xfrm>
            <a:off x="838200" y="365126"/>
            <a:ext cx="10515600" cy="1327598"/>
          </a:xfrm>
        </p:spPr>
        <p:txBody>
          <a:bodyPr>
            <a:normAutofit fontScale="90000"/>
          </a:bodyPr>
          <a:lstStyle/>
          <a:p>
            <a:r>
              <a:rPr lang="en-US" sz="3600" dirty="0">
                <a:effectLst/>
                <a:latin typeface="Arial" panose="020B0604020202020204" pitchFamily="34" charset="0"/>
                <a:ea typeface="Times New Roman" panose="02020603050405020304" pitchFamily="18" charset="0"/>
              </a:rPr>
              <a:t>Using a </a:t>
            </a:r>
            <a:r>
              <a:rPr lang="en-US" sz="3600" dirty="0">
                <a:effectLst/>
                <a:highlight>
                  <a:srgbClr val="FFFF00"/>
                </a:highlight>
                <a:latin typeface="Arial" panose="020B0604020202020204" pitchFamily="34" charset="0"/>
                <a:ea typeface="Times New Roman" panose="02020603050405020304" pitchFamily="18" charset="0"/>
              </a:rPr>
              <a:t>multiplier</a:t>
            </a:r>
            <a:r>
              <a:rPr lang="en-US" sz="3600" dirty="0">
                <a:effectLst/>
                <a:latin typeface="Arial" panose="020B0604020202020204" pitchFamily="34" charset="0"/>
                <a:ea typeface="Times New Roman" panose="02020603050405020304" pitchFamily="18" charset="0"/>
              </a:rPr>
              <a:t> as an efficient way of increasing or decreasing a number by a given percentage.</a:t>
            </a:r>
            <a:br>
              <a:rPr lang="en-ZA" sz="1800" dirty="0">
                <a:effectLst/>
                <a:latin typeface="Times New Roman" panose="02020603050405020304" pitchFamily="18" charset="0"/>
                <a:ea typeface="Times New Roman" panose="02020603050405020304" pitchFamily="18" charset="0"/>
              </a:rPr>
            </a:br>
            <a:endParaRPr lang="en-ZA" dirty="0"/>
          </a:p>
        </p:txBody>
      </p:sp>
      <p:sp>
        <p:nvSpPr>
          <p:cNvPr id="19" name="Speech Bubble: Oval 18">
            <a:extLst>
              <a:ext uri="{FF2B5EF4-FFF2-40B4-BE49-F238E27FC236}">
                <a16:creationId xmlns:a16="http://schemas.microsoft.com/office/drawing/2014/main" id="{345F92AA-CD01-B7A6-0DA5-1C5547EB58BB}"/>
              </a:ext>
            </a:extLst>
          </p:cNvPr>
          <p:cNvSpPr/>
          <p:nvPr/>
        </p:nvSpPr>
        <p:spPr>
          <a:xfrm>
            <a:off x="2333625" y="4377217"/>
            <a:ext cx="1533525" cy="1099658"/>
          </a:xfrm>
          <a:prstGeom prst="wedgeEllipseCallout">
            <a:avLst>
              <a:gd name="adj1" fmla="val -71143"/>
              <a:gd name="adj2" fmla="val -63096"/>
            </a:avLst>
          </a:prstGeom>
          <a:solidFill>
            <a:srgbClr val="FF000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t>This is 90%</a:t>
            </a:r>
            <a:endParaRPr lang="en-ZA" dirty="0"/>
          </a:p>
        </p:txBody>
      </p:sp>
      <p:sp>
        <p:nvSpPr>
          <p:cNvPr id="20" name="Speech Bubble: Oval 19">
            <a:extLst>
              <a:ext uri="{FF2B5EF4-FFF2-40B4-BE49-F238E27FC236}">
                <a16:creationId xmlns:a16="http://schemas.microsoft.com/office/drawing/2014/main" id="{056FFDDC-3EBF-2073-C3E3-88511D42D94D}"/>
              </a:ext>
            </a:extLst>
          </p:cNvPr>
          <p:cNvSpPr/>
          <p:nvPr/>
        </p:nvSpPr>
        <p:spPr>
          <a:xfrm>
            <a:off x="9263265" y="4377217"/>
            <a:ext cx="1533525" cy="1099658"/>
          </a:xfrm>
          <a:prstGeom prst="wedgeEllipseCallout">
            <a:avLst>
              <a:gd name="adj1" fmla="val -96609"/>
              <a:gd name="adj2" fmla="val -64829"/>
            </a:avLst>
          </a:prstGeom>
          <a:solidFill>
            <a:srgbClr val="FF000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t>This is 80%</a:t>
            </a:r>
            <a:endParaRPr lang="en-ZA" dirty="0"/>
          </a:p>
        </p:txBody>
      </p:sp>
      <p:sp>
        <p:nvSpPr>
          <p:cNvPr id="24" name="TextBox 23">
            <a:extLst>
              <a:ext uri="{FF2B5EF4-FFF2-40B4-BE49-F238E27FC236}">
                <a16:creationId xmlns:a16="http://schemas.microsoft.com/office/drawing/2014/main" id="{136318C6-67F9-C720-6CE2-D9D11CDB8E88}"/>
              </a:ext>
            </a:extLst>
          </p:cNvPr>
          <p:cNvSpPr txBox="1"/>
          <p:nvPr/>
        </p:nvSpPr>
        <p:spPr>
          <a:xfrm>
            <a:off x="775180" y="6340490"/>
            <a:ext cx="10837699" cy="461665"/>
          </a:xfrm>
          <a:prstGeom prst="rect">
            <a:avLst/>
          </a:prstGeom>
          <a:noFill/>
        </p:spPr>
        <p:txBody>
          <a:bodyPr wrap="square">
            <a:spAutoFit/>
          </a:bodyPr>
          <a:lstStyle/>
          <a:p>
            <a:r>
              <a:rPr lang="en-US" sz="2400" dirty="0">
                <a:effectLst/>
                <a:latin typeface="Arial" panose="020B0604020202020204" pitchFamily="34" charset="0"/>
                <a:ea typeface="Times New Roman" panose="02020603050405020304" pitchFamily="18" charset="0"/>
              </a:rPr>
              <a:t>Notice that, in each case, our multiplier has been </a:t>
            </a:r>
            <a:r>
              <a:rPr lang="en-US" sz="2400" dirty="0">
                <a:solidFill>
                  <a:srgbClr val="FF0000"/>
                </a:solidFill>
                <a:effectLst/>
                <a:latin typeface="Arial" panose="020B0604020202020204" pitchFamily="34" charset="0"/>
                <a:ea typeface="Times New Roman" panose="02020603050405020304" pitchFamily="18" charset="0"/>
              </a:rPr>
              <a:t>&lt; 1</a:t>
            </a:r>
            <a:r>
              <a:rPr lang="en-US" sz="2400" dirty="0">
                <a:effectLst/>
                <a:latin typeface="Arial" panose="020B0604020202020204" pitchFamily="34" charset="0"/>
                <a:ea typeface="Times New Roman" panose="02020603050405020304" pitchFamily="18" charset="0"/>
              </a:rPr>
              <a:t> – we are </a:t>
            </a:r>
            <a:r>
              <a:rPr lang="en-US" sz="2400" dirty="0">
                <a:solidFill>
                  <a:srgbClr val="FF0000"/>
                </a:solidFill>
                <a:effectLst/>
                <a:latin typeface="Arial" panose="020B0604020202020204" pitchFamily="34" charset="0"/>
                <a:ea typeface="Times New Roman" panose="02020603050405020304" pitchFamily="18" charset="0"/>
              </a:rPr>
              <a:t>decreasing</a:t>
            </a:r>
            <a:endParaRPr lang="en-ZA" sz="2400" dirty="0">
              <a:solidFill>
                <a:srgbClr val="FF0000"/>
              </a:solidFill>
              <a:effectLst/>
              <a:latin typeface="Times New Roman" panose="02020603050405020304" pitchFamily="18" charset="0"/>
              <a:ea typeface="Times New Roman" panose="02020603050405020304" pitchFamily="18" charset="0"/>
            </a:endParaRPr>
          </a:p>
        </p:txBody>
      </p:sp>
      <p:sp>
        <p:nvSpPr>
          <p:cNvPr id="25" name="TextBox 24">
            <a:extLst>
              <a:ext uri="{FF2B5EF4-FFF2-40B4-BE49-F238E27FC236}">
                <a16:creationId xmlns:a16="http://schemas.microsoft.com/office/drawing/2014/main" id="{CD4B1505-769F-CFD7-CF8F-653615F38430}"/>
              </a:ext>
            </a:extLst>
          </p:cNvPr>
          <p:cNvSpPr txBox="1"/>
          <p:nvPr/>
        </p:nvSpPr>
        <p:spPr>
          <a:xfrm>
            <a:off x="5535886" y="5603327"/>
            <a:ext cx="6521418" cy="461665"/>
          </a:xfrm>
          <a:prstGeom prst="rect">
            <a:avLst/>
          </a:prstGeom>
          <a:noFill/>
        </p:spPr>
        <p:txBody>
          <a:bodyPr wrap="square">
            <a:spAutoFit/>
          </a:bodyPr>
          <a:lstStyle/>
          <a:p>
            <a:r>
              <a:rPr lang="en-US" sz="2400" dirty="0">
                <a:effectLst/>
                <a:latin typeface="Arial" panose="020B0604020202020204" pitchFamily="34" charset="0"/>
                <a:ea typeface="Times New Roman" panose="02020603050405020304" pitchFamily="18" charset="0"/>
              </a:rPr>
              <a:t>Simply multiply by </a:t>
            </a:r>
            <a:r>
              <a:rPr lang="en-US" sz="2400" dirty="0">
                <a:solidFill>
                  <a:srgbClr val="FF0000"/>
                </a:solidFill>
                <a:effectLst/>
                <a:latin typeface="Arial" panose="020B0604020202020204" pitchFamily="34" charset="0"/>
                <a:ea typeface="Times New Roman" panose="02020603050405020304" pitchFamily="18" charset="0"/>
              </a:rPr>
              <a:t>0,94</a:t>
            </a:r>
            <a:endParaRPr lang="en-ZA" sz="2400" dirty="0">
              <a:solidFill>
                <a:srgbClr val="FF0000"/>
              </a:solidFill>
              <a:effectLst/>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E9D33E00-975A-78CE-6773-3F4F300269FB}"/>
              </a:ext>
            </a:extLst>
          </p:cNvPr>
          <p:cNvSpPr txBox="1"/>
          <p:nvPr/>
        </p:nvSpPr>
        <p:spPr>
          <a:xfrm>
            <a:off x="43661" y="1712199"/>
            <a:ext cx="6096000" cy="461665"/>
          </a:xfrm>
          <a:prstGeom prst="rect">
            <a:avLst/>
          </a:prstGeom>
          <a:noFill/>
        </p:spPr>
        <p:txBody>
          <a:bodyPr wrap="square">
            <a:spAutoFit/>
          </a:bodyPr>
          <a:lstStyle/>
          <a:p>
            <a:r>
              <a:rPr lang="en-US" sz="2400" dirty="0">
                <a:effectLst/>
                <a:latin typeface="Arial" panose="020B0604020202020204" pitchFamily="34" charset="0"/>
                <a:ea typeface="Times New Roman" panose="02020603050405020304" pitchFamily="18" charset="0"/>
              </a:rPr>
              <a:t>What about </a:t>
            </a:r>
            <a:r>
              <a:rPr lang="en-US" sz="2400" b="1" dirty="0">
                <a:effectLst/>
                <a:latin typeface="Arial" panose="020B0604020202020204" pitchFamily="34" charset="0"/>
                <a:ea typeface="Times New Roman" panose="02020603050405020304" pitchFamily="18" charset="0"/>
              </a:rPr>
              <a:t>decreasing</a:t>
            </a:r>
            <a:r>
              <a:rPr lang="en-US" sz="2400" dirty="0">
                <a:effectLst/>
                <a:latin typeface="Arial" panose="020B0604020202020204" pitchFamily="34" charset="0"/>
                <a:ea typeface="Times New Roman" panose="02020603050405020304" pitchFamily="18" charset="0"/>
              </a:rPr>
              <a:t> 600 by 10%?</a:t>
            </a:r>
            <a:endParaRPr lang="en-ZA" sz="2400" dirty="0">
              <a:effectLst/>
              <a:latin typeface="Times New Roman" panose="02020603050405020304" pitchFamily="18" charset="0"/>
              <a:ea typeface="Times New Roman" panose="02020603050405020304" pitchFamily="18" charset="0"/>
            </a:endParaRPr>
          </a:p>
        </p:txBody>
      </p:sp>
      <p:pic>
        <p:nvPicPr>
          <p:cNvPr id="6" name="Picture 5" descr="&lt;EFOFEX&gt;&#10;id:fxe{2b3dfe6d-944a-49d2-b7f8-befeff7d655d}&#10;&#10;FXData:AAALHnicjVZ7c9pGEP8qV80wgYmEXggE5piRePiFMXFI82jaGSEEUpCQLM7GTt2Z/tuv2U/S0+1KSepHO4B/e/vevdVa/YerwKf9hxP+A8ql5sOg/+BQvYAZXURJsCez4ECu0sTbybohK7psyS1Nk5/6CLNLqskEvoZlFZxzuihgSLWmOE9KYlwSo5I4LomzkjgtiZOSmFJd4AXVCpjTSQFvCig+hbeyoBFtgami/5DBMWQ0ppjPAiJB4NJ4DI6xGxPqgW+sRTDdAiDo+bN2yxftps/a+S/aXTxrt3rRbvasXfKinQPddr+1mXP4nRtdPhEWiPo/jS6Hi4/zMTlZXEzJ/J07PR0SSVHV9+ZQVUeLEQhaTU1VxzOJSCFjWU9VD4dD82A203yjLq7Uq/FQCVkStzR1z/LIZ80VW0mDfsHjfwNvNegnAfPIzksCKl1zlZAFd0wifrpjwY5RSZeIikp+6OX7gPNu2FqxBX/P7uOAsPuMWxeGqr/fS4NMJnFEfieHMGKBss88P+iRLA+UQ+5lR+SPMOfCMIg2IesRPbs7Iss0XwW5cohWLOwRjevEUfNm54eBvw1WvV7i5dugsMK8ekT6bLR1TQLN/9IzCr2+KrId9FUofJmu7olgUYmsub6y9pIovu+9cvLIi18dAXMffQ16up0xPB8gb/7klgqFi94uzRMvPuLNzSqnPJtNtFNYmvW0oko8L1PG0uQHVhys2Q+MXAQRHOWaKcs49bdKtFsVNfHARa+rI1eSBm1NU3StRtI14WRfzXidRYVFucVtwyyWE+sscWR9GEbnPcXHeQIDaOJTLoQHxBvEe2oIvMPzLcy48wZGfkdFA//fkruHxaLxhSJiMtycZ4+WnzP59xqFXTOBxSTA5FYdK2OyjjHQ9gLLPXnkdQqSFpQyg9MHgI8AnwA8AOycD7ACCADWABuAS4AQIAL4ArAFiAESgO8XML8pgLcAC4B3AD8DvC8XD9xDjpghMsQ94jXe0yW9XtfuaF1Zvlb2eX1pKC3PbzRUw6tlt52a2dRbutU1OvxkaNWxbZmW3e10TcO0W+3aap3V4iiph8pAa9TX9bvXYUPhwP2EtfVtbULvfqnX9ddR47edojfU6FfurjYvuLoC/LqyawhBHMe1ON181psGsdq1de7VPFVse+cd5r6glgbUW6oLopy+K8QPMJVfAfRyoHjxzbZQcLFb08ejNX5qtJwhGEzQ7iuMtzMHvKHC7S01RfwD7Wqw923I5/xRmC46Gj0ZzUHpjPqJvE3kJJGncjKV/am8ncoXnN7I202hYkECHTBow8l9C2gDpCDMAK4BcgzxESvBMXJOn3jTEJIzUDSwxRePO3f8ZC2fwGDMrwpvDZ8eR8PQOPLuGP8butSwgBpW1ARlx4ijSuJQA/y6b6hu2MLjDpNMqQ4376ypbRhw91tq2xpMf8hJE5KPqd3RgRtxP6C64cyWWErOF05aguviw+xOMZfTKpezisL3KHeGeF5JTqp859SE5aljQzqYdqtUdqyKslHWRWxXErNyeFU6NOjff/4lKFxKTvDtFWNSrf6heDlzKWxN4eMY9zkdzZVJ+4t9kwy/m4FTuLEzOOG7zojqHUPXrE6r2wX/izLUMe8/vpQK3j8jtWfk&#10;&#10;&lt;/EFOFEX&gt;">
            <a:extLst>
              <a:ext uri="{FF2B5EF4-FFF2-40B4-BE49-F238E27FC236}">
                <a16:creationId xmlns:a16="http://schemas.microsoft.com/office/drawing/2014/main" id="{6E8DCFE7-0006-00F9-05B2-4AA279330EC8}"/>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38199" y="2287425"/>
            <a:ext cx="2636950" cy="286625"/>
          </a:xfrm>
          <a:prstGeom prst="rect">
            <a:avLst/>
          </a:prstGeom>
        </p:spPr>
      </p:pic>
      <p:pic>
        <p:nvPicPr>
          <p:cNvPr id="12" name="Picture 11" descr="&lt;EFOFEX&gt;&#10;id:fxe{f94faed7-250e-4558-a09b-2ee0890a8f10}&#10;&#10;FXData:AAALIHicjVZ7c6JIEP8qHFXW6i0IA6JoHKvAR17GuFn39nGPKkQUVhCCk5js5aru3/ua90lumG7Y3cvjrtT8evrdPU2H/sNV4NP+wwn/AeVS82HQf3AoKWBGF1ES7KVZcJCu0sTbKcRQVKJYSkvXlac+wuyS6ooEX8OyCs45XRQwpHpTnCclMS6JUUkcl8RZSZyWxElJTCkReEH1AuZ0UsCbAopP4a0saERbYKqS7zI4hozGFPNZQCQIXBqPwTF2Y0I98I21CKZbAAQ9f9Zu+aLd9Fk7/0W7i2ftVi/azZ61S160c6Db7tc2cw6/c6PbUohugKz/w+hyuPg4H0sni4upNH/nTk+Hkqxq2ntzqGmjxQgEraauaeOZLMkhY1lP0w6HQ/NgNtN8oy2utKvxUA1ZErd0bc/yyGfNFVvJg37B438DbzXoJwHzpJ2XBFS+5iohC+6YLPnpjgU7RmUiSxoq+aGX7wPOu2Fr1Rb8PbuPA4ndZ9y6MNT8/V4eZIoUR9Lv0iGMWKDuM88PelKWB+oh97Ij6Y8w58IwiDYh60kkuzuSlmm+CnL1EK1Y2JN0rhNHzZudHwb+Nlj1eomXb4PCCvPqSfIvRpvoMmj+l55R6PU1ke2gr0Hhy3R1LwkWlaU111fXXhLF971XTh558asjYO6jL0GP2BnD8wHy5o9uqVC46O3SPPHiI97crHLKs9lEO5WlWU8vqsTzMmUsTb5jxcGafcfIRRDBUa+ZuoxTf6tGu1VREw9c9Lo6ciV5QNu6rhJdI7r+Iyf7WsYLLUos6i2uG6axnFlniUPrwzg67yk+0BOYQBOfcyE8IN4g3lMxp84dnm9hyp03MPQ7Kjr4/9bcPawWna8UEZPh7jx7tP6cyb8XKWybCawmASa36lgZUwjGQNsLLPfkkdcpSFpQygxOHwA+AnwC8ACwcz7ACiAAWANsAC4BQoAI4DPAFiAGSAC+XcH8pgDeAiwA3gH8BPC+XD1wDzlihsgQ94jXeE+X9Hpdu6N1dfla3ef1paG2PL/R0Ayvlt12amaTtIjVNTr8ZOjVsW2Zlt3tdE3DtFvt2mqd1eIoqYfqQG/U1/W712FD5cD9hLX1bW1C736u18nrqPHbTiUNLfqVu6vNCy5RgV9Xdw0hiOO4FqebX0jTkKx2bZ17NU8T+955h7kvqKUD9ZYSQZTTd4X4AabyCwApB4oX32wLBRe7NX08WuOnRssZgsEE7b7AeDtzwBsq3N5SU8Q/0K4Om9+GfM4fhemio9GT0RyUzqifKNtESRJlqiRTxZ8q26lywemNst0UKhYk0AGDNpzct4A2QArCDOAaIMcQH7ESHCPn9Il3DSE5A0UDW3zxuHPHT9byCQzG/Krw1vDpcXQMjSPvjvH/oUsNC6hhRU1Qdow4qiQONcCv+4YSwxYed5hkSgncvLOmtmHA3W+pbesw/SEnTUg+pnaHADfifkB1w5ktsZScz5y0BNfFh9mdYi6nVS5nFYVvUu4M8bySnFT5zqkJy5NgQzqYdqtUdqyKslHWRWxXErNyeFU6NOjff/4lKFxKTvD1JWNSrf6heD1zKWxN4eMY9zkdzdVJ+7N9kwy/mYFTuLEzOOHbzoiSjkF0q9M2uuB/UYY65v3H11LB+wdObWf4&#10;&#10;&lt;/EFOFEX&gt;">
            <a:extLst>
              <a:ext uri="{FF2B5EF4-FFF2-40B4-BE49-F238E27FC236}">
                <a16:creationId xmlns:a16="http://schemas.microsoft.com/office/drawing/2014/main" id="{D1CE47FD-B3A2-ADCB-8F98-9D6ADCBDD520}"/>
              </a:ext>
            </a:extLst>
          </p:cNvPr>
          <p:cNvPicPr/>
          <p:nvPr/>
        </p:nvPicPr>
        <p:blipFill>
          <a:blip r:embed="rId3">
            <a:extLst>
              <a:ext uri="{28A0092B-C50C-407E-A947-70E740481C1C}">
                <a14:useLocalDpi xmlns:a14="http://schemas.microsoft.com/office/drawing/2010/main" val="0"/>
              </a:ext>
            </a:extLst>
          </a:blip>
          <a:stretch>
            <a:fillRect/>
          </a:stretch>
        </p:blipFill>
        <p:spPr>
          <a:xfrm>
            <a:off x="853438" y="2706630"/>
            <a:ext cx="2256253" cy="618389"/>
          </a:xfrm>
          <a:prstGeom prst="rect">
            <a:avLst/>
          </a:prstGeom>
        </p:spPr>
      </p:pic>
      <p:pic>
        <p:nvPicPr>
          <p:cNvPr id="21" name="Picture 20" descr="&lt;EFOFEX&gt;&#10;id:fxe{f5cb182d-d8ee-4a92-b28a-351805b39623}&#10;&#10;FXData:AAALHHicjVZ7k6JGEP8qhCrrtA6EAVF0HavAx75c19vzco9cUoWIwgnC4uy6e9lU5d98zXySDNMNd5d9JKXur6ff3dP00n+4CnzafzjhP6Bcaj4M+g8OJQXM6CJKgr00Cw7SVZp4O4UYikoUS2npuvLUR5hdUl2R4GtYVsE5p4sChlRvivOkJMYlMSqJ45I4K4nTkjgpiSklAi+oXsCcTgp4U0DxKbyVBY1oC0xV8kMGx5DRmGI+C4gEgUvjMTjGbkyoB76xFsF0C4Cg58/aLV+0mz5r579od/Gs3epFu9mzdsmLdg502/3WZs7hd25YpmJ1QdT/aXQ5XHycj6WTxcVUmr9zp6dDSVY17b051LTRYgSCVlPXtPFMluSQsaynaYfDoXkwm2m+0RZX2tV4qIYsiVu6tmd55LPmiq3kQb/g8b+Btxr0k4B50s5LAipfc5WQBXdMlvx0x4IdozKRJQ2V/NDL9wHn3bC1agv+nt3HgcTuM25dGGr+fi8PMkWKI+l36RBGLFD3mecHPSnLA/WQe9mR9EeYc2EYRJuQ9SSS3R1JyzRfBbl6iFYs7Ek614mj5s3ODwN/G6x6vcTLt0FhhXn1JPmz0Sa6DJr/pWcUen1NZDvoa1D4Ml3dS4JFZWnN9dW1l0Txfe+Vk0de/OoImPvoa9AjdsbwfIC8+ZNbKhQuers0T7z4iDc3q5zybDbRTmVp1tOLKvG8TBlLkx9YcbBmPzByEURw1GumLuPU36rRblXUxAMXva6OXEke0Lau14nKV4fe6GsZr7Koryi2uGuYxHJenSUOrA+j6Lyn+DBPYPxMfMaF8IB4g3hPDYF3eL6FCXfewMDvqGjf/1tx97BWdL5OREyGe/Ps0epzJv9eorBpJrCWBJjcqmNlTCEYA20vsNyTR16nIGlBKTM4fQD4CPAJwAPAzvkAK4AAYA2wAbgECAEigC8AW4AYIAH4fv3ymwJ4C7AAeAfwM8D7cu3APeSIGSJD3CNe4z1d0ut17Y7W1eVrdZ/Xl4ba8vxGQzO8WnbbqZlN0iJW1+jwk6FXx7ZlWna30zUN0261a6t1VoujpB6qA71RX9fvXocNlQP3E9bWt7UJvfulXievo8ZvO5U0tOhX7q42L7hEBX5d3TWEII7jWpxuPpOmIVnt2jr3ap4mdr3zDnNfUEsH6i0lgiin7wrxA0zlVwBSDhQvvtkWCi52a/p4tMZPjZYzBIMJ2n2F8XbmgDdUuL2lpoh/oF0dtr4N+Zw/CtNFR6MnozkonVE/UbaJkiTKVEmmij9VtlPlgtMbZbspVCxIoAMGbTi5bwFtgBSEGcA1QI4hPmIlOEbO6RPvGUJyBooGtvjiceeOn6zlExiM+VXhreHT4+gYGkfeHeP/QpcaFlDDipqg7BhxVEkcaoBf9w0lhi087jDJlBK4eWdNbcOAu99S29Zh+kNOmpB8TO0OAW7E/YDqhjNbYik5XzhpCa6LD7M7xVxOq1zOKgrfotwZ4nklOanynVMTlifBhnQw7Vap7FgVZaOsi9iuJGbl8Kp0aNC///xLULiUnODbC8akWv1D8WrmUtiawscx7nM6mquT9hf7Jhl+NwOncGNncMI3nRElHYPoVqfdMcH/ogx1zPuPr6SC9w+vK2cr&#10;&#10;&lt;/EFOFEX&gt;">
            <a:extLst>
              <a:ext uri="{FF2B5EF4-FFF2-40B4-BE49-F238E27FC236}">
                <a16:creationId xmlns:a16="http://schemas.microsoft.com/office/drawing/2014/main" id="{FFD65363-84F1-2379-6DF5-08A26A3D9A2D}"/>
              </a:ext>
            </a:extLst>
          </p:cNvPr>
          <p:cNvPicPr/>
          <p:nvPr/>
        </p:nvPicPr>
        <p:blipFill>
          <a:blip r:embed="rId4">
            <a:extLst>
              <a:ext uri="{28A0092B-C50C-407E-A947-70E740481C1C}">
                <a14:useLocalDpi xmlns:a14="http://schemas.microsoft.com/office/drawing/2010/main" val="0"/>
              </a:ext>
            </a:extLst>
          </a:blip>
          <a:stretch>
            <a:fillRect/>
          </a:stretch>
        </p:blipFill>
        <p:spPr>
          <a:xfrm>
            <a:off x="829696" y="3457599"/>
            <a:ext cx="2215679" cy="351716"/>
          </a:xfrm>
          <a:prstGeom prst="rect">
            <a:avLst/>
          </a:prstGeom>
        </p:spPr>
      </p:pic>
      <p:pic>
        <p:nvPicPr>
          <p:cNvPr id="23" name="Picture 22" descr="&lt;EFOFEX&gt;&#10;id:fxe{ce19eb92-4acc-4d97-976c-ac78e8e226a8}&#10;&#10;FXData:AAALPnicjVbpcuJGEH4VRSlqoVZCFwKBGaokDl8Ys142e+SoEkJCWnRZjI29caryN6+ZJ8louqXdjY/E2P56+p6enmaGD1e+R4YPJ+wPKIcYD6Phg020EhZkFSX+Xlj4B+EqS9xU0nRJ1iRT6qiq9NSHm10SVRLgVzfNknNOViWMidrm61lFTCtiUhHHFXFWEacVcVIRc6JxvCBqCUsyK+FNCeWn9FZtaEI6YCpr32VwDBlNCeazgkgQuDKegmOsxoy44Bv3wplOCRD0/Fm79Yt282ftvBftLp6127xot3jWLnnRzoZqO1/LzDjlmfd6ktkH0fCHyeV49XE5FU5WF3Nh+c6Zn44FUVaU98ZYUSarCQg6bVVRpgtREENK84GiHA6H9sFoZ8VWWV0pV9OxHNIk7qjKnhaRR9sbuhFHw5LH/vvuZjRMfOoKqZv4RLxmKiH176goeFlK/ZQSURMFBZW80C32PuPd0EC2OH9P72NfoPc5sy4NFW+/F0e5JMSR8LtwCCPqy/vc9fyBkBe+fCjc/Ej4IyyYMPSjbUgHgpbfHQnrrNj4hXyINjQcCCrTiaP2TeqFvrfzN4NB4hY7v7TCvAaC+Ive1VQRNP9LTy/1hgrPdjRUYOPrbHMvcBYRhYDpy4GbRPH94JVdRG786giY++iLP9CsnOL6AHmzm1splC4GaVYkbnzEipvXTlk22yiVaZYP1HKXuF5nlGbJd6zYD+h3jIIH4Rz5msrrOPN2cpRuyj2xwGWt6yVTEkekq6rNIat1Wof3sjgrBj8Ggcp+mIoq9VkNmMaoNVRyVoeyAmU5ym6AXq062l5jS3vQrPZ7gtd9Bg1q4BTgwgPiDeI90Tne4foW7oD9Bq5ESniB/98QvIfBo7KBw2NSnKxnj4ajPfv3mIVZNIPBxcFgVj0zp5KGMdD2Ard78sjrHCQd2MoCVh8APgJ8AnABsHIewAbABwgAtgCXACFABPAZYAcQAyQA3w5odlIAbwFWAO8AfgJ4Xw0mOIcCMUekiHvEazynS3IdNO5IU16/lvdFc63LHddrtRTdbeS3vYbR1jqa2dd7bKWr9bJrGqbV7/UN3bA63cYmyBtxlDRDeaS2mkHz7nXYkhkwP2EjuG3MyN3Pzab2Omr9lspaS4l+Ze4ay5KrycBvymmLC+I4bsTZ9hetrQtmtxEUbsNV+LeB/Q5zXxFTBeot0ThRdd8V4gfoyi8AWtVQbPPtLldwsFrzx601faq17DEYzNDuC7S3vQS8IdztLTF4/APpq/C9YEE+54/C9NHR5MloNkoXxEukXSIliTSXkrnkzaXdXLpg9FbabUsVExLogUEXVs5bQAsgA2EOcA1QYIiPuBNsI/v0iZcIl5yBoo4lvnhcueMn9/IJDKbsqPDU8PbYKobGlnem+G3pEN0EalxTM5QdI05qiU108Ou8IZpucY8pJpkRDU7eDoil63D2O2JZKnR/yEgDko+J1dOAGzE/oLplzA4fSvZnRpqc6+BlduaYy2mdy1lN4TvLWSCe15KTOt8lMWB4aliQHqbdqZRts6YslPURu7XEqB1eVQ518veff3EKh5Ltf32CzOrRP+aPN4fA1OQ+jnGek8lSnnU/WzfJ+JseOIUTO4MVvoUmROvpmmr2eoYF/ldVqGNWf3y0ct4/NEJyaA==&#10;&#10;&lt;/EFOFEX&gt;">
            <a:extLst>
              <a:ext uri="{FF2B5EF4-FFF2-40B4-BE49-F238E27FC236}">
                <a16:creationId xmlns:a16="http://schemas.microsoft.com/office/drawing/2014/main" id="{1A0B8EB9-7D30-4C8D-E654-9C0E6BE2C282}"/>
              </a:ext>
            </a:extLst>
          </p:cNvPr>
          <p:cNvPicPr/>
          <p:nvPr/>
        </p:nvPicPr>
        <p:blipFill>
          <a:blip r:embed="rId5">
            <a:extLst>
              <a:ext uri="{28A0092B-C50C-407E-A947-70E740481C1C}">
                <a14:useLocalDpi xmlns:a14="http://schemas.microsoft.com/office/drawing/2010/main" val="0"/>
              </a:ext>
            </a:extLst>
          </a:blip>
          <a:stretch>
            <a:fillRect/>
          </a:stretch>
        </p:blipFill>
        <p:spPr>
          <a:xfrm>
            <a:off x="829695" y="3928436"/>
            <a:ext cx="1321125" cy="300973"/>
          </a:xfrm>
          <a:prstGeom prst="rect">
            <a:avLst/>
          </a:prstGeom>
        </p:spPr>
      </p:pic>
      <p:pic>
        <p:nvPicPr>
          <p:cNvPr id="26" name="Picture 25" descr="&lt;EFOFEX&gt;&#10;id:fxe{578fc444-171f-4aca-b4bf-8ca5332c0e23}&#10;&#10;FXData:AAALE3icjVZ7c9pGEP8qqmaYwFhCLwQCc8xIvPzAmDikjtO0M0IIJCMhWZyNnboz/bdfs5+kp9uVHNePdmznt7fv3Vttrvt44Xuk+3jE/oByiPHY6z7aRMthSuZh7O+Eqb8XLpLY3UqaLsmaZEoNVZVe++Fm50SVBPjVTTPnnJJ5Dn2i1vl5VBDDghgUxLggTgriuCCOCmJCNI5nRM1hRkY5fMwh/8m9FQUNSANMZe1ZBmPIaEgwnzlEgsCF8RAcYzdGxAXfWAtnOjlA0NM37Rbv2k3etPPetTt70275rt30Tbv4XTsbuu08tZlx2J23LQlu2SHdnwbn/fnVbCgczc8mwuyzMznuC6KsKJdGX1EG8wEIGnVVUYZTURADStOOouz3+/reqCfZWplfKBfDvhzQOGqoyo5moUfrS7oUe92cx/713WWvG/vUFbZu7BPxhqkE1L+nouAlW+pvKRE1UVBQyQvcbOcz3i1dyRbn7+hD5Av0IWXWuaHi7XZiL5WEKBR+F/ZBSH15l7qe3xHSzJf3mZseCn8EGRMGfrgOaEfQ0vtDYZFkSz+T9+GSBh1BZTpRWL/deoHvbfxlpxO72cbPrTCvjiB+05uaKoLmf+npuV5X4dn2ugoUvkiWDwJnEVFYMX155cZh9ND5YGehG304BOYu/O53NCuleN5D3uzDLRRyF51tksVudMiam5ZOWTbrcCvTJO2oeZV4XiSUJvEzVuSv6DNGxoNwjnxD5UWUeBs53C7zmljgvNflkSmJPWI21K6SsuryuvIi8zuGASzG1F7gnHowgfYlwW94BGNn4KfNhXvEW8QHonO8x/MdDLb9EeZ8S3jb/t9me4BtorItwmNSXJcnLzaePfr37oQFM4JtxMFgVi0zpZKGMdD2DMs9euF1ApIGlDKF0xeAK4CvAC4Ads4DWAL4ACuANcA5QAAQAlwDbAAigBjgx63LbgrgE8Ac4DPAzwCXxbaBe8gQU0SKuEO8wXs6Jzeryj2pyosDeZdVF7rccL1aTdHdSnrXqhh1raGZbb3FTrpaHpumYVrtVtvQDavRrCxXaSUK42og99RadVW9PwhqMgPmJ6is7iojcv9LtaodhLXftrJWU8JfmbvKLOdqMvCr8rbGBVEUVaJk/U2r64LZrKwyt+IqfMXbnzH3OTFVoD4RjRPF9F0gfoGp/A6gFQPFiq83uYKD3Zq8HK3ha6Nl98FghHbfYbztGeAt4W7viMHj70lbhWVvQT6nL8K00dHg1Wg2SqfEi6VNLMWxNJHiieRNpM1EOmP0WtqscxUTEmiBQRNOzidACyABYQpwA5BhiCusBMfIPn7lecElJ6CoY4vPXnZu/GotX8FgyK4Kbw2/HlvF0DjyzhD/C3SIbgLVL6kRysaIg1JiEx38Oh+Jplvc4xaTTIgGN2+viKXrcPcbYlkqTH/ASAOSj4jV0oAbMj+gumbMBl9K9jUjTc518GN2JpjLcZnLSUnh48mZIp6WkqMy3xkxYHlq2JAWpt0olG2zpCyUtRGbpcQoHV4UDnXy959/cQqXku0/vStG5erv8xeZQ2Brch9j3OdkMJNHzWvrNu7/MAPHcGMncMIHzoBoLV1TzVar9fTcg1Bj1n98iXLeP7IlZZg=&#10;&#10;&lt;/EFOFEX&gt;">
            <a:extLst>
              <a:ext uri="{FF2B5EF4-FFF2-40B4-BE49-F238E27FC236}">
                <a16:creationId xmlns:a16="http://schemas.microsoft.com/office/drawing/2014/main" id="{4AE1C77E-D507-9BE2-8442-660C7BCF2659}"/>
              </a:ext>
            </a:extLst>
          </p:cNvPr>
          <p:cNvPicPr/>
          <p:nvPr/>
        </p:nvPicPr>
        <p:blipFill>
          <a:blip r:embed="rId6">
            <a:extLst>
              <a:ext uri="{28A0092B-C50C-407E-A947-70E740481C1C}">
                <a14:useLocalDpi xmlns:a14="http://schemas.microsoft.com/office/drawing/2010/main" val="0"/>
              </a:ext>
            </a:extLst>
          </a:blip>
          <a:stretch>
            <a:fillRect/>
          </a:stretch>
        </p:blipFill>
        <p:spPr>
          <a:xfrm>
            <a:off x="877651" y="4347052"/>
            <a:ext cx="855899" cy="275968"/>
          </a:xfrm>
          <a:prstGeom prst="rect">
            <a:avLst/>
          </a:prstGeom>
        </p:spPr>
      </p:pic>
      <p:sp>
        <p:nvSpPr>
          <p:cNvPr id="28" name="TextBox 27">
            <a:extLst>
              <a:ext uri="{FF2B5EF4-FFF2-40B4-BE49-F238E27FC236}">
                <a16:creationId xmlns:a16="http://schemas.microsoft.com/office/drawing/2014/main" id="{45249040-5D4B-0D86-B3EA-BD02C69C1FED}"/>
              </a:ext>
            </a:extLst>
          </p:cNvPr>
          <p:cNvSpPr txBox="1"/>
          <p:nvPr/>
        </p:nvSpPr>
        <p:spPr>
          <a:xfrm>
            <a:off x="6804546" y="1683134"/>
            <a:ext cx="6096000" cy="461665"/>
          </a:xfrm>
          <a:prstGeom prst="rect">
            <a:avLst/>
          </a:prstGeom>
          <a:noFill/>
        </p:spPr>
        <p:txBody>
          <a:bodyPr wrap="square">
            <a:spAutoFit/>
          </a:bodyPr>
          <a:lstStyle/>
          <a:p>
            <a:r>
              <a:rPr lang="en-US" sz="2400" b="1" dirty="0">
                <a:latin typeface="Arial" panose="020B0604020202020204" pitchFamily="34" charset="0"/>
                <a:ea typeface="Times New Roman" panose="02020603050405020304" pitchFamily="18" charset="0"/>
              </a:rPr>
              <a:t>D</a:t>
            </a:r>
            <a:r>
              <a:rPr lang="en-US" sz="2400" b="1" dirty="0">
                <a:effectLst/>
                <a:latin typeface="Arial" panose="020B0604020202020204" pitchFamily="34" charset="0"/>
                <a:ea typeface="Times New Roman" panose="02020603050405020304" pitchFamily="18" charset="0"/>
              </a:rPr>
              <a:t>ecrease</a:t>
            </a:r>
            <a:r>
              <a:rPr lang="en-US" sz="2400" dirty="0">
                <a:effectLst/>
                <a:latin typeface="Arial" panose="020B0604020202020204" pitchFamily="34" charset="0"/>
                <a:ea typeface="Times New Roman" panose="02020603050405020304" pitchFamily="18" charset="0"/>
              </a:rPr>
              <a:t> 300 by 20%?</a:t>
            </a:r>
            <a:endParaRPr lang="en-ZA" sz="2400" dirty="0">
              <a:effectLst/>
              <a:latin typeface="Times New Roman" panose="02020603050405020304" pitchFamily="18" charset="0"/>
              <a:ea typeface="Times New Roman" panose="02020603050405020304" pitchFamily="18" charset="0"/>
            </a:endParaRPr>
          </a:p>
        </p:txBody>
      </p:sp>
      <p:pic>
        <p:nvPicPr>
          <p:cNvPr id="29" name="Picture 28" descr="&lt;EFOFEX&gt;&#10;id:fxe{5901cc38-f9f0-4588-bdfa-87dd6fb19ee5}&#10;&#10;FXData:AAALHnicjVbpcuJGEH6ViaqohVoJXYjLDFUSlw+MsY3j9WaTKiEE0iIhWYyNvXGq8jevmSfJaLrFruMjKcBfT9/d02qr83The7TzdMh/QDnUfOp2nmyq5zChszD2t2Ti78hFErsbWTdkRZctuaZp8msfYXZGNZnA17CsnHNCZzn0qFYV52FBDAqiXxCjgjguiKOCOCyIMdUFnlIthykd5nCeQ/7JvRUF9WkNTBX9WQYjyGhAMZ8ZRILAhfEAHGM3htQF31iLYDo5QNCTN+3m79qN37Tz3rU7fdNu8a7d5E27+F07G7rtfG8z5/A7N1p8IiwQdX7qn/VmN9MBOZydjsn0yhkf9YikqOq12VPV/qwPglpVU9XBRCJSwFjaVtXdblfdmdUkW6mzC/Vi0FMCFkc1Td2yLPRYdcEWUreT8/hf3110O7HPXLJxY59Kt1wlYP4Dk4iXbJi/YVTSJaKikhe42dbnvDu2VJqCv2WPkU/YY8qtc0PV226lbiqTKCS/k10QMl/Zpq7nt0ma+couc9MD8keQcWHgh6uAtYmePhyQeZIt/EzZhQsWtInGdaKwerfxAt9b+4t2O3aztZ9bYV5tIn0x6romgeZ/6Rm5XkcV2XY7KhQ+TxaPRLCoRJZcX1m6cRg9tj/YWehGHw6AuQ2/+W29mTI87yBv/uQWCrmL9ibJYjc64M1N9055Nqtwo7AkbWt5lXieJ4wl8TNW5C/ZM0YmggiOcsuUeZR4ayXcLPKaeOC81/sjV5K6pqYphlYiyZJwsqOmvM68wrzc/LZhFouJtec4sh4Mo31N8XEewgCa+JQL4Q7xDvGRGgIf8HwPM26fw8hvqGjg/1tyj7BYNL5QREyGm/P4xfKzh/9eo7BrhrCYBJjcqmGlTNYxBtqeYrmHL7yOQVKDUiZw+gRwA/AZwAXAznkACwAfYAmwAjgDCABCgK8Aa4AIIAb4cQHzmwK4BJgBXAH8DHBdLB64hwwxRWSIW8RbvKczerssPdCyMv+obLPy3FBqrlepqIZbSu8bJbOq13SrZTT4iY9UcaxbptVsNVqmYTZr9dJimZaiMC4HSlerlJflh49BReHA/QSl5X1pSB9+KZf1j2Hlt42iV9TwV+6uNM25ugL8srKpCEEURaUoWX3Rqwax6qVl5pZcVWx7+wpzn1FLA+qS6oIopu8C8RNM5TcAvRgoXny1LhQc7Nb45WgNXhstuwcGQ7T7BuNtTwHvqHB7T00Rf0dbGuz9JuRz8iJMCx31X41mo3RCvVhex3Icy2M5HsveWF6P5VNOr+T1KlexIIEGGNTh5FwCNgESEKYAtwAZhrjBSnCM7KNX3jSE5BgUDWzx6cvOjV6t5TMYDPhV4a3h02NrGBpH3hngf0OHGhZQvT01RNkIsb+X2NQAv8451Y2m8LjBJBOqw83bS9o0DLj7NW02NZj+gJMmJB/RZkMHbsj9gOqKM2tiKdlfOWkJroMPszPGXI72uRzvKXyPciaIJ3vJ4T7fKTVheerYkAamXSuUbWtPNVHWQqzvJebe4UXh0KB///mXoHAp2f73V4zhfvX3xMuZQ2FrCh8j3Oe0P1XGpm9sRz/OwBHc2DGc8F2nT/WGoWtWo6U1wP+sCDXi/ceXUsH7B+9fZ5s=&#10;&#10;&lt;/EFOFEX&gt;">
            <a:extLst>
              <a:ext uri="{FF2B5EF4-FFF2-40B4-BE49-F238E27FC236}">
                <a16:creationId xmlns:a16="http://schemas.microsoft.com/office/drawing/2014/main" id="{95084FB1-56EF-8A2F-1A43-A71F094A66EE}"/>
              </a:ext>
            </a:extLst>
          </p:cNvPr>
          <p:cNvPicPr/>
          <p:nvPr/>
        </p:nvPicPr>
        <p:blipFill>
          <a:blip r:embed="rId7">
            <a:extLst>
              <a:ext uri="{28A0092B-C50C-407E-A947-70E740481C1C}">
                <a14:useLocalDpi xmlns:a14="http://schemas.microsoft.com/office/drawing/2010/main" val="0"/>
              </a:ext>
            </a:extLst>
          </a:blip>
          <a:stretch>
            <a:fillRect/>
          </a:stretch>
        </p:blipFill>
        <p:spPr>
          <a:xfrm>
            <a:off x="7478120" y="2215183"/>
            <a:ext cx="2636950" cy="286625"/>
          </a:xfrm>
          <a:prstGeom prst="rect">
            <a:avLst/>
          </a:prstGeom>
        </p:spPr>
      </p:pic>
      <p:pic>
        <p:nvPicPr>
          <p:cNvPr id="32" name="Picture 31" descr="&lt;EFOFEX&gt;&#10;id:fxe{945534a5-a9c4-42a4-b873-2b1f2ad666f3}&#10;&#10;FXData:AAALIHicjVZ7c9pGEP8qqmaYQCwhnYRAYI4Z8fQDY+KQ5tG0M0IIpCAhWZyNnboz/bdfs5+kp9uVktSPdgD/9vZ1u3t76+s+XPke7T6c8B9QfWo+9LoPDiU5zOgijP29NPMP0lUSuzuFGIpKFEtp6Lry1EeYXVJdkeBrWFbOOaeLHAZUr4v1uCBGBTEsiElBnBXEaUGcFMSUEoEXVM9hTsc5vMkh/+TeioSGtAGmKvkhgglENKIYzwJ2go0L4xE4xmqMqQu+MRfB7OcAm54/a7d80W76rJ33ot3Fs3arF+1mz9rFL9o5UO3+tzJzDj9zo91QiG6ArPvT8HKw+DgfSSeLi6k0f9efng4kWdW09+ZA04aLIQgadV3TRjNZkgPG0o6mHQ6H+sGsJ9lGW1xpV6OBGrA4aujanmWhx+ortpJ73ZzH//ruqteNfeZKOzf2qXzNVQLm3zFZ8pId83eMykSWNFTyAjfb+5x3w9aqLfh7dh/5ErtPuXVuqHn7vdxLFSkKpd+lQxAyX92nrud3pDTz1UPmpsfSH0HGhYEfbgLWkUh6dywtk2zlZ+ohXLGgI+lcJwrrNzsv8L2tv+p0Yjfb+rkVxtWR5M9Gk+gyaP6XnpHrdTURba+rQeLLZHUvCRaVpTXXV9duHEb3nVdOFrrRq2Ng7sOvfofYKcP1AeLmV7dQyF10dkkWu9ExL25aOuXRbMKdypK0o+dZ4nqZMJbEP7Aif81+YGRiE8FRr5m6jBJvq4a7VZ4T3zivdbnkSnKPmrquGrpGdP01J7tayhPNU8zzzY8burHoWWeJTetBOzrvKV7oMXSgifdcCA+IN4j3VPSpc4frW+hy5w00/Y6KCv6/MXcPo0XnI0XsyXB2nj0af87434MUps0YRpMAk1u1rJQpBPdA2wtM9+SR1ylIGpDKDFYfAD4CfAJwAbByHsAKwAdYA2wALgECgBDgC8AWIAKIAb4fwfykAN4CLADeAfwM8L4YPXAOGWKKyBD3iNd4Tpf0el25o1V1eaTus+rSUBuuV6tphltJb1sVs04axGobLb4y9HLZtEzLbrfapmHajWZltU4rURhXA7Wn16rr6t1RUFM5cD9BZX1bGdO7X6pVchTWftuppKaFv3J3lXnOJSrwq+quJgRRFFWiZPOZ1A3JalbWmVtxNTHvnXcY+4JaOlBvKRFE0X1XiB+gK78CkKKhePL1plDoY7Wmj1tr9FRrOQMwGKPdV2hvZw54Q4XbW371cjzQtg6T34Z4zh9t00ZHwyd3c1A6o16sbGMljpWpEk8Vb6psp8oFpzfKdpOrWBBACwyasOq/BbQBEhCmANcAGW7xETPBNnJOn3hrCMkZKBpY4ovHlZs8mcsnMBjxo8JTw9vj6Lg1tnx/hP8P+9SwgBqU1BhlE8RhKXGoAX77bygxbOFxh0EmlMDJO2tqGwac/Zbatg7dH3DShOAjarcIcEPuB1Q3nNkQQ8n5wklLcPt4mftTjOW0jOWspPAl1Z8hnpeSkzLeOTVheBIsSAvDbhTKjlVSNsraiM1SYpYOrwqHBv37z78EhUPJ8b89Msbl6B+I51mfwtQUPiY4z+lwrk5N39hPvu+BUzixM1jha2dIScsgumXrpgn+F8VWE15/fJYK3j8ZnWer&#10;&#10;&lt;/EFOFEX&gt;">
            <a:extLst>
              <a:ext uri="{FF2B5EF4-FFF2-40B4-BE49-F238E27FC236}">
                <a16:creationId xmlns:a16="http://schemas.microsoft.com/office/drawing/2014/main" id="{53EA6157-031B-30D7-ACA5-CFE994D31F3F}"/>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7478118" y="2669333"/>
            <a:ext cx="2255439" cy="618166"/>
          </a:xfrm>
          <a:prstGeom prst="rect">
            <a:avLst/>
          </a:prstGeom>
        </p:spPr>
      </p:pic>
      <p:pic>
        <p:nvPicPr>
          <p:cNvPr id="33" name="Picture 32" descr="&lt;EFOFEX&gt;&#10;id:fxe{02f0ce85-715e-469d-84c9-23a18342facb}&#10;&#10;FXData:AAALG3icjVZ7b+JGEP8qriV0oLPxC4MhLJLNKw9CSEKay/VayRiDfdjYMZuQXFOp//Zr9pN0vTP2XZpHKyC/2XntzOzsZLtPF75Huk+H7AeUQ4ynXvfJJloOUzIPY38nTP29cJHE7lbSdEnWJFNqqKr02oebnRFVEuCrm2bOOSHzHPpErfP1qCCGBTEoiHFBHBfEUUEcFsSEaBxPiZrDjIxyOM8h/+TeioQGpAGmsvYsgjFENCQYzxx2go0L4yE4xmqMiAu+MRfOdHKATU/etFu8azd508571+70Tbvlu3bTN+3id+1sqLbzvcyMw85cN3TJbIOo+9PgrD+/mQ2Fw/npRJhdOZOjviDKinJt9BVlMB+AoFFXFWU4FQUxoDTtKMp+v6/vjXqSrZX5hXIx7MsBjaOGquxoFnq0vqRLsdfNeeyv7y573dinrrB1Y5+It0wloP4DFQUv2VJ/S4moiYKCSl7gZjuf8e7oSrY4f0cfI1+gjymzzg0Vb7cTe6kkRKHwu7APQurLu9T1/I6QZr68z9z0QPgjyJgw8MN1QDuClj4cCIskW/qZvA+XNOgIKtOJwvrd1gt8b+MvO53YzTZ+boVxdQTxi97UVBE0/0tPz/W6Co+211Ug8UWyfBQ4i4jCiunLKzcOo8fOBzsL3ejDATB34Te/o1kpxfUe4mY3t1DIXXS2SRa70QErblo6ZdGsw61Mk7Sj5lniepFQmsTPWJG/os8YGd+Ec+RbKi+ixNvI4XaZ58Q2zmtdLpmS2COGqlY1mbVRraukLMk8vTzX/KihEYt2tRfYrx50on1N8C6PoPsMvOJcuEe8Q3wkOscHXN9Dg9vn0O9bwqv3/ybcI0wVlU0TvifFsXn8YvLZo3/PUBg0I5hKHAxm1TJTKmm4B9qeYrqHL7xOQNKAVKaw+gRwA/AZwAXAynkASwAfYAWwBjgDCABCgK8AG4AIIAb4cfqykwK4BJgDXAH8DHBdTB04hwwxRaSIO8RbPKczcruqPJCqvPgo77LqQpcbrlerKbpbSe9bFaOuNTSzrbfYSlfLZdM0TKvdahu6YTWaleUqrURhXA3knlqrrqoPH4OazID5CSqr+8qIPPxSrWofw9pvW1mrKeGvzF1llnM1GfhVeVvjgiiKKlGy/qLVdcFsVlaZW3EVPurtK4x9TkwVqEuicaLovgvET9CV3wC0oqFY8vUmV3CwWpOXrTV8rbXsPhiM0O4btLc9A7wj3O09u3Y57klbhaFvQTwnL7Zpo6PBq7vZKJ0SL5Y2sRTH0kSKJ5I3kTYT6ZTRa2mzzlVMCKAFBk1YOZeAFkACwhTgFiDDLW4wE2wj++iVZwaXHIOijiU+fVm58au5fAaDITsqPDW8PbaKW2PLO0P8V+gQ3QSqX1IjlI0RB6XEJjr4dc6Jplvc4xaDTIgGJ2+viKXrcPYbYlkqdH/ASAOCj4jV0oAbMj+gumbMBh9K9ldGmpzr4GV2JhjLURnLcUnhI8qZIp6UksMy3hkxYHhqWJAWht0olG2zpCyUtRGbpcQoHV4UDnXy959/cQqHku1/f1+MytHf5y8zh8DU5D7GOM/JYCZPDF/fjX/sgSM4sWNY4UNnQLSWrqmmpTbwxTMvthqz+uOLlPP+AcgQZq4=&#10;&#10;&lt;/EFOFEX&gt;">
            <a:extLst>
              <a:ext uri="{FF2B5EF4-FFF2-40B4-BE49-F238E27FC236}">
                <a16:creationId xmlns:a16="http://schemas.microsoft.com/office/drawing/2014/main" id="{10F4780E-F56B-1592-CE4F-7451F70029F5}"/>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7478118" y="3429507"/>
            <a:ext cx="2122968" cy="367596"/>
          </a:xfrm>
          <a:prstGeom prst="rect">
            <a:avLst/>
          </a:prstGeom>
        </p:spPr>
      </p:pic>
      <p:pic>
        <p:nvPicPr>
          <p:cNvPr id="34" name="Picture 33">
            <a:extLst>
              <a:ext uri="{FF2B5EF4-FFF2-40B4-BE49-F238E27FC236}">
                <a16:creationId xmlns:a16="http://schemas.microsoft.com/office/drawing/2014/main" id="{A3C274A9-D01C-3226-8748-CC9E40690B87}"/>
              </a:ext>
            </a:extLst>
          </p:cNvPr>
          <p:cNvPicPr/>
          <p:nvPr/>
        </p:nvPicPr>
        <p:blipFill>
          <a:blip r:embed="rId10">
            <a:extLst>
              <a:ext uri="{28A0092B-C50C-407E-A947-70E740481C1C}">
                <a14:useLocalDpi xmlns:a14="http://schemas.microsoft.com/office/drawing/2010/main" val="0"/>
              </a:ext>
            </a:extLst>
          </a:blip>
          <a:stretch>
            <a:fillRect/>
          </a:stretch>
        </p:blipFill>
        <p:spPr>
          <a:xfrm>
            <a:off x="7478117" y="3939111"/>
            <a:ext cx="1321125" cy="300973"/>
          </a:xfrm>
          <a:prstGeom prst="rect">
            <a:avLst/>
          </a:prstGeom>
        </p:spPr>
      </p:pic>
      <p:pic>
        <p:nvPicPr>
          <p:cNvPr id="35" name="Picture 34" descr="&lt;EFOFEX&gt;&#10;id:fxe{6b13e4b6-335e-40af-8a72-faf406eea934}&#10;&#10;FXData:AAALE3icjVZ7b+JGEP8qriV0oLPxC4MhLJLNKw9CSEKay/VayRiDfdjYMZuQXFOp//Zr9pN0vTP2XZpHKyC/2XnP7Hji7tOF75Hu0yH7AeUQ46nXfbKJlsOUzMPY3wlTfy9cJLG7lTRdkjXJlBqqKr324WZnRJUE+OqmmXNOyDyHPlHr/DwqiGFBDApiXBDHBXFUEIcFMSEax1Oi5jAjoxzOc8g/ubeioAFpgKmsPctgDBkNCeYzh0gQuDAegmPsxoi44Btr4UwnBwh68qbd4l27yZt23rt2p2/aLd+1m75pF79rZ0O3ne9tZhx2521Lglt2SPenwVl/fjMbCofz04kwu3ImR31BlBXl2ugrymA+AEGjrirKcCoKYkBp2lGU/X5f3xv1JFsr8wvlYtiXAxpHDVXZ0Sz0aH1Jl2Kvm/PYX99d9rqxT11h68Y+EW+ZSkD9ByoKXrKl/pYSURMFBZW8wM12PuPd0ZVscf6OPka+QB9TZp0bKt5uJ/ZSSYhC4XdhH4TUl3ep6/kdIc18eZ+56YHwR5AxYeCH64B2BC19OBAWSbb0M3kfLmnQEVSmE4X1u60X+N7GX3Y6sZtt/NwK8+oI4he9qakiaP6Xnp7rdRWeba+rQOGLZPkocBYRhRXTl1duHEaPnQ92FrrRhwNg7sJvfkezUornPeTNHtxCIXfR2SZZ7EYHrLlp6ZRlsw63Mk3SjppXiedFQmkSP2NF/oo+Y2Q8COfIt1ReRIm3kcPtMq+JBc57XR6ZktgjekPtKimrLq8rLzK/YxjAYkztBc6pBxNoXxN8hkcwdgY+2ly4R7xDfCQ6xwc838Ng2+cw51vC2/b/NtsjbBOVbREek+K6PH6x8ezRv3cnLJgRbCMOBrNqmSmVNIyBtqdY7uELrxOQNKCUKZw+AdwAfAZwAbBzHsASwAdYAawBzgACgBDgK8AGIAKIAX7cuuymAC4B5gBXAD8DXBfbBu4hQ0wRKeIO8Rbv6YzcrioPpCovPsq7rLrQ5Ybr1WqK7lbS+1bFqGsNzWzrLXbS1fLYNA3Tarfahm5YjWZluUorURhXA7mn1qqr6sPHoCYzYH6Cyuq+MiIPv1Sr2sew9ttW1mpK+CtzV5nlXE0GflXe1rggiqJKlKy/aHVdMJuVVeZWXIWvePsKc58TUwXqkmicKKbvAvETTOU3AK0YKFZ8vckVHOzW5OVoDV8bLbsPBiO0+wbjbc8A7wh3e08MHn9P2iosewvyOXkRpo2OBq9Gs1E6JV4sbWIpjqWJFE8kbyJtJtIpo9fSZp2rmJBACwyacHIuAS2ABIQpwC1AhiFusBIcI/voldcLLjkGRR1bfPqyc+NXa/kMBkN2VXhr+PTYKobGkXeG+C/QIboJVL+kRigbIw5KiU108OucE023uMctJpkQDW7eXhFL1+HuN8SyVJj+gJEGJB8Rq6UBN2R+QHXNmA2+lOyvjDQ518GH2ZlgLkdlLsclhS9PzhTxpJQclvnOiAHLU8OGtDDtRqFsmyVloayN2CwlRunwonCok7///ItTuJRs//t7xahc/X3+RuYQ2Jrcxxj3ORnM5Inh67vxjzNwBDd2DCd8wRkQraVrqmlpjRb4nxehxqz/+CbKef8AiwllUQ==&#10;&#10;&lt;/EFOFEX&gt;">
            <a:extLst>
              <a:ext uri="{FF2B5EF4-FFF2-40B4-BE49-F238E27FC236}">
                <a16:creationId xmlns:a16="http://schemas.microsoft.com/office/drawing/2014/main" id="{9FF12E13-D7F6-62F8-F033-9633355537C1}"/>
              </a:ext>
            </a:extLst>
          </p:cNvPr>
          <p:cNvPicPr/>
          <p:nvPr/>
        </p:nvPicPr>
        <p:blipFill>
          <a:blip r:embed="rId11">
            <a:extLst>
              <a:ext uri="{28A0092B-C50C-407E-A947-70E740481C1C}">
                <a14:useLocalDpi xmlns:a14="http://schemas.microsoft.com/office/drawing/2010/main" val="0"/>
              </a:ext>
            </a:extLst>
          </a:blip>
          <a:stretch>
            <a:fillRect/>
          </a:stretch>
        </p:blipFill>
        <p:spPr>
          <a:xfrm>
            <a:off x="7478116" y="4382992"/>
            <a:ext cx="907426" cy="292581"/>
          </a:xfrm>
          <a:prstGeom prst="rect">
            <a:avLst/>
          </a:prstGeom>
        </p:spPr>
      </p:pic>
      <p:sp>
        <p:nvSpPr>
          <p:cNvPr id="37" name="TextBox 36">
            <a:extLst>
              <a:ext uri="{FF2B5EF4-FFF2-40B4-BE49-F238E27FC236}">
                <a16:creationId xmlns:a16="http://schemas.microsoft.com/office/drawing/2014/main" id="{021F06B9-22A4-EB21-F46C-CCAAB0CE27A3}"/>
              </a:ext>
            </a:extLst>
          </p:cNvPr>
          <p:cNvSpPr txBox="1"/>
          <p:nvPr/>
        </p:nvSpPr>
        <p:spPr>
          <a:xfrm>
            <a:off x="775180" y="5615539"/>
            <a:ext cx="3785389" cy="461665"/>
          </a:xfrm>
          <a:prstGeom prst="rect">
            <a:avLst/>
          </a:prstGeom>
          <a:noFill/>
        </p:spPr>
        <p:txBody>
          <a:bodyPr wrap="square">
            <a:spAutoFit/>
          </a:bodyPr>
          <a:lstStyle/>
          <a:p>
            <a:r>
              <a:rPr lang="en-US" sz="2400" b="1" dirty="0">
                <a:effectLst/>
                <a:latin typeface="Arial" panose="020B0604020202020204" pitchFamily="34" charset="0"/>
                <a:ea typeface="Times New Roman" panose="02020603050405020304" pitchFamily="18" charset="0"/>
              </a:rPr>
              <a:t>Decrease</a:t>
            </a:r>
            <a:r>
              <a:rPr lang="en-US" sz="2400" dirty="0">
                <a:effectLst/>
                <a:latin typeface="Arial" panose="020B0604020202020204" pitchFamily="34" charset="0"/>
                <a:ea typeface="Times New Roman" panose="02020603050405020304" pitchFamily="18" charset="0"/>
              </a:rPr>
              <a:t> 90 by 6%</a:t>
            </a:r>
            <a:endParaRPr lang="en-ZA"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54350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4" grpId="0"/>
      <p:bldP spid="25" grpId="0"/>
      <p:bldP spid="4" grpId="0"/>
      <p:bldP spid="28" grpId="0"/>
      <p:bldP spid="3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2EFB9F9-7849-7588-973E-2359ECE4B8E8}"/>
              </a:ext>
            </a:extLst>
          </p:cNvPr>
          <p:cNvSpPr txBox="1">
            <a:spLocks/>
          </p:cNvSpPr>
          <p:nvPr/>
        </p:nvSpPr>
        <p:spPr>
          <a:xfrm>
            <a:off x="260683" y="268873"/>
            <a:ext cx="11670631" cy="453022"/>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latin typeface="Arial" panose="020B0604020202020204" pitchFamily="34" charset="0"/>
                <a:ea typeface="Times New Roman" panose="02020603050405020304" pitchFamily="18" charset="0"/>
              </a:rPr>
              <a:t>Annuities – calculating CAPITAL vs INTEREST split for a single payment</a:t>
            </a:r>
            <a:endParaRPr lang="en-ZA" sz="3200" dirty="0">
              <a:solidFill>
                <a:srgbClr val="FF0000"/>
              </a:solidFill>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A804AEF6-5043-16F0-AF94-25D048D0A97A}"/>
              </a:ext>
            </a:extLst>
          </p:cNvPr>
          <p:cNvSpPr txBox="1"/>
          <p:nvPr/>
        </p:nvSpPr>
        <p:spPr>
          <a:xfrm>
            <a:off x="260684" y="840165"/>
            <a:ext cx="11670632" cy="1477328"/>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When a loan is repaid, each payment pays the interest charged on the outstanding balance after the previous payment was made.</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Busi borrows R30 000 and repays it over 4 years with monthly payments starting one month from the date of the loan. Interest is charged at 18% p.a. compounded monthly.</a:t>
            </a:r>
            <a:endParaRPr lang="en-ZA" sz="18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D4FEE3D9-8465-4114-523C-07671E3392D4}"/>
              </a:ext>
            </a:extLst>
          </p:cNvPr>
          <p:cNvSpPr txBox="1"/>
          <p:nvPr/>
        </p:nvSpPr>
        <p:spPr>
          <a:xfrm>
            <a:off x="260684" y="2772590"/>
            <a:ext cx="6096000" cy="369332"/>
          </a:xfrm>
          <a:prstGeom prst="rect">
            <a:avLst/>
          </a:prstGeom>
          <a:noFill/>
        </p:spPr>
        <p:txBody>
          <a:bodyPr wrap="square">
            <a:spAutoFit/>
          </a:bodyPr>
          <a:lstStyle/>
          <a:p>
            <a:pPr marL="342900" lvl="0" indent="-342900" rtl="0">
              <a:buFont typeface="+mj-lt"/>
              <a:buAutoNum type="alphaLcParenR"/>
            </a:pPr>
            <a:r>
              <a:rPr lang="en-US" sz="1800" dirty="0">
                <a:effectLst/>
                <a:latin typeface="Arial" panose="020B0604020202020204" pitchFamily="34" charset="0"/>
                <a:ea typeface="Times New Roman" panose="02020603050405020304" pitchFamily="18" charset="0"/>
              </a:rPr>
              <a:t>Calculate her monthly repayment</a:t>
            </a:r>
            <a:endParaRPr lang="en-ZA" sz="1800" dirty="0">
              <a:effectLst/>
              <a:latin typeface="Times New Roman" panose="02020603050405020304" pitchFamily="18" charset="0"/>
              <a:ea typeface="Times New Roman" panose="02020603050405020304" pitchFamily="18" charset="0"/>
            </a:endParaRPr>
          </a:p>
        </p:txBody>
      </p:sp>
      <p:pic>
        <p:nvPicPr>
          <p:cNvPr id="9" name="Picture 8" descr="&lt;EFOFEX&gt;&#10;id:fxe{7b9c5a95-a347-4d34-b266-845a506d50fc}&#10;&#10;FXData:AAAMh3iczVbpctpIEH4VRVVUoCKhGwRmqJI4bGOMMSGbY5NUCSGQjIRkIRucOFX5u6+5T7Kj6ZY2WR/Zf7uA/fX0Nd0zPT3TuZ95Luncn9A/oGyi3Xc79xZRcpiQeRB5O27i7blZHDlbQVEFUREMQZdl4bEvM7sgssDBTzWMnHNG5jn0iFxn42FBDAqiXxDHBTEqiNOCOCmIMVEYnhM5hykZ5nCZQ/7NvRUJ9YkOpqLyUwTHENGAYDxzmAkmLowH4BhXY0gc8I25MKadA0x69qTd4lm78ZN27rN250/aLZ+1mzxpFz1rZ8Fq27m85NA911sNQTc1kHVe9C968/fTAXcyPx9z0zf2+LTH8aIkvdV6ktSf90Gg12VJGkx4jvezLGlL0n6/r++1epyupflMmg16op9FoS5LuywN3Ky+zJZ8t5Pz6H/PWXY7kZc53NaJPMJfUxU/8w4Zz7nxNvO2GeEVnpNQyfWddOdR3k22Ek3G32V3ocdldwm1zg0ld7fju4nAhQH3ldv7QeaJu8RxvTaXpJ64T53kiPvmp1Toe8Haz9qckhyOuEWcLr1U3AfLzG9zMtUJg/rN1vU9d+Mt2+3ISTdeboVxtTn+o9pQZB40f6Wn5nodiUXb7UiQ+CJe3nGMRXhuRfXFlRMF4V37pZUGTvjyCJi74IvXVswkw/Ee4qZHt1DIXbS3cRo54RFd3KR0SqNZB1sxi5O2nGeJ40WcZXH0Eyv0VtlPjJRNwjjidSYuwtjdiMF2medEJ87XuhxSJb6ryfRDDr9XFbGqvKItxJQUtfa5Kupm7ZOE408dKfmvAjwQFqLE/Z9DnL148RXC/EWU31iYUl5DeUHl5wmOe9EUrAV2BRfOu/WWYMccwhHXsJEy4R7xBvGOqAwPOL6FNmJdQlfZElai/+4euYPeLdOezebM8HIaPbhfrOE/bypo50Po/Qw0atU0kkxQcA60Pcd0Tx54HYNEh1QmMHoH8B7gA4ADgCvnAiwBPIAVwBrgAsAHCACuADYAIUAE8OMdR3cK4DXAHOANwG8Ab4veDvuQIiaIGeIO8Rr36YJcryoHUhUXr8RdWl2oou64tZqkOpXktlnR6oquGC21SUeqXA4bhmaYrWZLUzVTb1SWq6QSBlHVF7tyrbqqHl75NZEC9eNXVreVYX7caY0Gtc9bUalJwSfqrjItm0CQV+22xgRhGFbCeP1Rqauc0aisUqfiSOxCtd5g7HNiyEC9JgojiuqbIb6DqvwCoBQFRZOvN5iCjas1flhag8dKy+qBwRDtvkB5W1PAG8Lc3tLOkeOetGS4Wk2I5+zBNC101H90NgulE+JGwiYSokgYC9FYcMfCZiycU3otbNa5igEBNMGgASP7NaAJEIMwAbgGSHGK95gJlpF1+shjjklGoKgSTdNVrQXH/vzh+h0/mtEH2JkB3TDcOzxDlowBYOHbA3x22EQ1gOqV1BBlx4j9UmIRFfzal0RRTeZxi9UQEwX231oRU1WhAjbENGU4Az4lNQg+JGZTAW5A/YDqmjJ11pqsK0oajGvjkbbHGMtpGcuopPDBak8Qz0rJSRnvlGiwlgouSBPD1gtlyygpE2UtxEYp0UqHs8KhSv78/gejsDVZ3t9P5mF5AfTYK9gm0DtZ8sfY1Ul/Ko52i8vR1bsfKuEUdmwEI3xU9onSVBVFV81mA/yXz8Zjuv74+me8vwB679Z7&#10;&#10;&lt;/EFOFEX&gt;">
            <a:extLst>
              <a:ext uri="{FF2B5EF4-FFF2-40B4-BE49-F238E27FC236}">
                <a16:creationId xmlns:a16="http://schemas.microsoft.com/office/drawing/2014/main" id="{C07AFD04-0562-FA3B-8BE6-D877571A807B}"/>
              </a:ext>
            </a:extLst>
          </p:cNvPr>
          <p:cNvPicPr/>
          <p:nvPr/>
        </p:nvPicPr>
        <p:blipFill>
          <a:blip r:embed="rId2">
            <a:extLst>
              <a:ext uri="{28A0092B-C50C-407E-A947-70E740481C1C}">
                <a14:useLocalDpi xmlns:a14="http://schemas.microsoft.com/office/drawing/2010/main" val="0"/>
              </a:ext>
            </a:extLst>
          </a:blip>
          <a:stretch>
            <a:fillRect/>
          </a:stretch>
        </p:blipFill>
        <p:spPr>
          <a:xfrm>
            <a:off x="783590" y="3260192"/>
            <a:ext cx="2912110" cy="2774997"/>
          </a:xfrm>
          <a:prstGeom prst="rect">
            <a:avLst/>
          </a:prstGeom>
        </p:spPr>
      </p:pic>
      <p:sp>
        <p:nvSpPr>
          <p:cNvPr id="11" name="TextBox 10">
            <a:extLst>
              <a:ext uri="{FF2B5EF4-FFF2-40B4-BE49-F238E27FC236}">
                <a16:creationId xmlns:a16="http://schemas.microsoft.com/office/drawing/2014/main" id="{C34F441F-028D-A8A3-4495-F5555614F1A0}"/>
              </a:ext>
            </a:extLst>
          </p:cNvPr>
          <p:cNvSpPr txBox="1"/>
          <p:nvPr/>
        </p:nvSpPr>
        <p:spPr>
          <a:xfrm>
            <a:off x="5000625" y="2761160"/>
            <a:ext cx="6324600" cy="646331"/>
          </a:xfrm>
          <a:prstGeom prst="rect">
            <a:avLst/>
          </a:prstGeom>
          <a:noFill/>
        </p:spPr>
        <p:txBody>
          <a:bodyPr wrap="square">
            <a:spAutoFit/>
          </a:bodyPr>
          <a:lstStyle/>
          <a:p>
            <a:pPr lvl="0" defTabSz="266700" rtl="0"/>
            <a:r>
              <a:rPr lang="en-US" sz="1800" dirty="0">
                <a:effectLst/>
                <a:latin typeface="Arial" panose="020B0604020202020204" pitchFamily="34" charset="0"/>
                <a:ea typeface="Times New Roman" panose="02020603050405020304" pitchFamily="18" charset="0"/>
              </a:rPr>
              <a:t>b) Calculate how her 36</a:t>
            </a:r>
            <a:r>
              <a:rPr lang="en-US" sz="1800" baseline="30000" dirty="0">
                <a:effectLst/>
                <a:latin typeface="Arial" panose="020B0604020202020204" pitchFamily="34" charset="0"/>
                <a:ea typeface="Times New Roman" panose="02020603050405020304" pitchFamily="18" charset="0"/>
              </a:rPr>
              <a:t>th</a:t>
            </a:r>
            <a:r>
              <a:rPr lang="en-US" sz="1800" dirty="0">
                <a:effectLst/>
                <a:latin typeface="Arial" panose="020B0604020202020204" pitchFamily="34" charset="0"/>
                <a:ea typeface="Times New Roman" panose="02020603050405020304" pitchFamily="18" charset="0"/>
              </a:rPr>
              <a:t> payment is split between interest  	and capital. Can we use </a:t>
            </a:r>
            <a:r>
              <a:rPr lang="en-US" dirty="0">
                <a:latin typeface="Arial" panose="020B0604020202020204" pitchFamily="34" charset="0"/>
                <a:ea typeface="Times New Roman" panose="02020603050405020304" pitchFamily="18" charset="0"/>
              </a:rPr>
              <a:t>m</a:t>
            </a:r>
            <a:r>
              <a:rPr lang="en-US" sz="1800" dirty="0">
                <a:effectLst/>
                <a:latin typeface="Arial" panose="020B0604020202020204" pitchFamily="34" charset="0"/>
                <a:ea typeface="Times New Roman" panose="02020603050405020304" pitchFamily="18" charset="0"/>
              </a:rPr>
              <a:t>ethod 2?</a:t>
            </a:r>
            <a:endParaRPr lang="en-ZA" sz="1800" dirty="0">
              <a:effectLst/>
              <a:latin typeface="Times New Roman" panose="02020603050405020304" pitchFamily="18" charset="0"/>
              <a:ea typeface="Times New Roman" panose="02020603050405020304" pitchFamily="18" charset="0"/>
            </a:endParaRPr>
          </a:p>
        </p:txBody>
      </p:sp>
      <p:pic>
        <p:nvPicPr>
          <p:cNvPr id="12" name="Picture 11" descr="&lt;EFOFEX&gt;&#10;id:fxe{58f802cd-bf60-4905-912c-b2ca0e61b186}&#10;&#10;FXData:AAAMA3iczVbpkto4EH4VL1VUoGJjy8ZgGESVueYChiFkc2+VMQY72NhjNMNMMqnav/ua+yQrq9tOsnNsfm5xfK2+1C21Wurczz2Xdu5P+A+oHjXuu517m5IMpnQRRN5emnoHaR5Hzk4muqwQ2ZTrmiY/9hFmF1STJfjqpplxzukigz7VamI8yolhTgxy4jgnznLiNCdOcmJMicAJ1TKY0VEGlxlkn8xbntCA1sFUIT9FcAwRDSnGs4CZYOLceAiOcTVG1AHfmItg9jKASc+ftFs+azd+0s591m7ypN3qWbvpk3bRs3Y2rHYvkxccvudNvSXrjRbIOr8NLvqLd7OhdLKYjKXZ6974tC+VFFV9Y/RVdbAYgKBe01R1OC1JJZ+xpK2qh8OhdjBqcbpRF3N1PuwrPovCuqbuWRq4rLZiq1K3k/H4v+esup3IY460cyKPlq64is+8W1aS3HjHvB2jJVKSVFRyfSfde5x3zdaKJfh7dhd6ErtLuHVmqLr7fambyFIYSF+lgx8wT9knjuu1pST1lEPqJEfSNz/lQt8LNj5rSyS5PZKWcbryUuUQrJjfljSuEwa1653re+7WW7XbkZNuvcwK42pLpY96g2gl0PwvPT3T66gi2m5HhcSX8epOEixaktZcX1k7URDetV/YaeCEL46AuQ++eG1iJQzHB4ibH91cIXPR3sVp5IRHfHGTwimPZhPsFBYnbS3LEsfLmLE4+okVemv2EyMVkwiOcsWUZRi7WyXYrbKc+MTZWhdDrlTqXvQkZ8147oYpJRHbU8sism5+qBClQl7ylmKpRK/+UVGIUa2qOP7UUZP/TcBffynibyJkNdu8bCezQoZzlp9Ge4nH0YWDZr+h2KpGcLYM7GBCeEC8RryjusBbHN/A+bUv4TjvqKiNX2vgd9A0Nd4sxZwMb4WzB43dHv37ioA+OoKmK8DgVk0zYTLBOdB2gumePPA6BkkdUpnC6C3AO4D3AA4ArpwLsALwANYAG4ALAB8gAPgMsAUIASKAHy8XvlMArwAWAK8Bfgd4kzdV2IcUMUFkiHvEK9ynC3q1Lt/SirJ8qezTylJX6o7Ly0d3yslNs2zUSJ2YLb3JR7pWDBumYVqtZsvQDaveKK/WSTkMooqvdLVqZV25felXFQ7cj19e35RH9PZDhddoUP1jp5CqGnzi7sqzjCtqN8iqdlcVgjAMy2G8+UhqumQ2yuvUKTuquMns1xj7gpoaUK8oEURefXPEt1CVXwBIXlA8+VpDKPRwtcYPS2v4WGnZfTAYod0XKG97BnhNhdsbaoj5D7SlwZ1mQTznD6ZpoaPBo7PZKJ1SN5K3kRxF8liOxrI7lrdjecLpjbzdZComBNAEgwaMeq8ALYAYhAnAFUCKU7zDTLCM7NNHXlFCcgaKOtU1SzOa9aYlTqs9ebiEx48m9R42Z8j3DLcPj5GtYQxY+70hXvk9qptA9QtqhLJjxEEhsXlkQF1SolvC4w4LIqYESsBeU0vXoQi2vOdrcAx8ThoQfEitJgFuwP2A6oYz65DvZ06agtvDU90bYyynRSxnBYWPxd4U8byQnBTxzqgBXZTggjQx7HqubJsFZaGshdgoJEbhcJ471Onff/4lKOxOtvf9uToq7oC+eIH2KLRPkfwxNnY6mCnW+8v6vDn5oRhOYcfOYIQPugElTZ2QuqFBaYy+P9mO+frjy1vw/gFKoKwS&#10;&#10;&lt;/EFOFEX&gt;">
            <a:extLst>
              <a:ext uri="{FF2B5EF4-FFF2-40B4-BE49-F238E27FC236}">
                <a16:creationId xmlns:a16="http://schemas.microsoft.com/office/drawing/2014/main" id="{1280DB72-0B27-7203-FB94-3F3C1449D24D}"/>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415281" y="3418527"/>
            <a:ext cx="3818123" cy="1353498"/>
          </a:xfrm>
          <a:prstGeom prst="rect">
            <a:avLst/>
          </a:prstGeom>
        </p:spPr>
      </p:pic>
      <p:sp>
        <p:nvSpPr>
          <p:cNvPr id="14" name="TextBox 13">
            <a:extLst>
              <a:ext uri="{FF2B5EF4-FFF2-40B4-BE49-F238E27FC236}">
                <a16:creationId xmlns:a16="http://schemas.microsoft.com/office/drawing/2014/main" id="{F0371F9D-9704-2F95-7D91-256AE23FF735}"/>
              </a:ext>
            </a:extLst>
          </p:cNvPr>
          <p:cNvSpPr txBox="1"/>
          <p:nvPr/>
        </p:nvSpPr>
        <p:spPr>
          <a:xfrm>
            <a:off x="5415281" y="4858313"/>
            <a:ext cx="6652894" cy="307777"/>
          </a:xfrm>
          <a:prstGeom prst="rect">
            <a:avLst/>
          </a:prstGeom>
          <a:noFill/>
        </p:spPr>
        <p:txBody>
          <a:bodyPr wrap="square">
            <a:spAutoFit/>
          </a:bodyPr>
          <a:lstStyle/>
          <a:p>
            <a:r>
              <a:rPr lang="en-US" sz="1400" dirty="0">
                <a:effectLst/>
                <a:latin typeface="Arial" panose="020B0604020202020204" pitchFamily="34" charset="0"/>
                <a:ea typeface="Times New Roman" panose="02020603050405020304" pitchFamily="18" charset="0"/>
              </a:rPr>
              <a:t>Now, after making her 35</a:t>
            </a:r>
            <a:r>
              <a:rPr lang="en-US" sz="1400" baseline="30000" dirty="0">
                <a:effectLst/>
                <a:latin typeface="Arial" panose="020B0604020202020204" pitchFamily="34" charset="0"/>
                <a:ea typeface="Times New Roman" panose="02020603050405020304" pitchFamily="18" charset="0"/>
              </a:rPr>
              <a:t>th</a:t>
            </a:r>
            <a:r>
              <a:rPr lang="en-US" sz="1400" dirty="0">
                <a:effectLst/>
                <a:latin typeface="Arial" panose="020B0604020202020204" pitchFamily="34" charset="0"/>
                <a:ea typeface="Times New Roman" panose="02020603050405020304" pitchFamily="18" charset="0"/>
              </a:rPr>
              <a:t> payment the bank charges one month of interest.</a:t>
            </a:r>
            <a:endParaRPr lang="en-ZA" sz="1400" dirty="0">
              <a:effectLst/>
              <a:latin typeface="Times New Roman" panose="02020603050405020304" pitchFamily="18" charset="0"/>
              <a:ea typeface="Times New Roman" panose="02020603050405020304" pitchFamily="18" charset="0"/>
            </a:endParaRPr>
          </a:p>
        </p:txBody>
      </p:sp>
      <p:pic>
        <p:nvPicPr>
          <p:cNvPr id="15" name="Picture 14" descr="&lt;EFOFEX&gt;&#10;id:fxe{a7e864fd-5c0c-41cc-bd14-c5fa67010e27}&#10;&#10;FXData:AAANBXicxVfpcuI4EH4VLVvUwI6NLR9gCKLKXAkJIQwhc+3sVhljYw++YpSQZDJV+3dfc59kZbfsnUyOnX8TQr5WX+qWWi2le79wbNK9P2JfoPpEve91702CM5iRpR86OzRz9mgRh1YkYEUQsaALmiwLT31yszMiCwh+FV3POCdkmcGAyI18PC6IUUEMC+KwII4LYlIQRwUxJTjHUyJnMCfjDN5kkH0yb0VCQ6KBqYgfRHAIEY0Ij2cJM8HEhfEIHPPVGBMLfPNccmY/A5j05Fm71Yt202ft7BftTp+1W79oN3vWLnzRzoTV7mfyksP2vKUqgqK1QNb9ZXg2WH6Yj9DR8nSK5hf96WSAKqIkvVMHkjRcDkGgNWRJGs0qqOJRmnQkab/fN/ZqI0430nIhLUYD0aNhoMnSjqa+TRtruq70uhmP/XWsda8bOtRCkRU6pHLJVDzq3NAKsuOIOhElFVxBEleyPSvdOYx3RV3RyPk7ehs4iN4mzDozlOzdrtJLBBT46Avaez51xF1i2U4HJakj7lMrOUBfvZQJPcffeLSDcHJzgFZxunZSce+vqddBMtMJ/MZVZHuOvXXWnU5opVsns+JxdVDlk9LEcgU0/09PyfS6Uh5trytB4qt4fYtyFqkgl+mLrhX6wW3nlZn6VvDqAJg7/87pYCOhfLyHuNnRLRQyF50oTkMrOGCLm5ROWTQbPxJpnHTkLEs+XsWUxuEDVuC49AEjzSfJOeIlFVdBbG9FP1pnObGJs7Uuh0yp0mNNw5Cw8huWVdUQNEy+fM9hC5D8rOhYJdge8ncI67ogG5JhYEHRWWgy+fKI9bWKaIy6rG6ih/vDl76VLb0dB3Ha+dV1ZfbDZpjMlqPF6HzJdpnZ9X5irla0RtRzUseNUwexfETcEposT059/fHsstxcl/kcmPPJ0px+m5yU1W9WzNlZhlZTNCRzxTuSDb3GfEd4tx5De1F5E8+Fe45XHG+JkuMNH19DCzPfQEeLSH48fuwOu4V7Q2b3RT4n5Rfj8aO7zRx/f0vCVTKGeycHlVm19IQKmM/BbU95ukePvE5BokEqMxi9B/gA8BHAAuArZwOsARwAF2ADcAbgAfgAnwG2AAFACPDt/cp2CuAcYAlwAfAW4F1xr8A+pBwTjpTjjuMl36czculWb0hNXL0Wd2ltpYiaZdfrkmJVk+tWVW1gDettpcVGilwOm7qqG+1WW1VUQ2tW125SDfyw5ok9uV5zazevvbrIgPnxqu51dUxufq/V8Gu//mck4rrk/8HcVecZF4vAr4lRPRcEQVAN4s0n3FCQ3qy6qVW1pPwyNy947Euiy0CdE5wTRfUtOL6HqrwDwEVBseQbzVyhz1dr+ri0Rk+VljkAgzG3u4PyNueAVyR3e03UfP49actwrRsQz8mjadrc0fDJ2UwunRE7FLahEIbCVAingj0VtlPhlNEbYbvJVHQIoAUGTRj1zwENgBiECcAlQMqn+MAz4WVkTp54SOaSY1BUiNI0NFXXdFjJ08crePhkTh9hb0Zsy/ju8VNkyjwEXvr9EX/09ImiAzUoqTGXHXIclhKTKOC3/4Zgxcg9RrweYoKhAkyXGIoCkW+JYchwCjxGqhB8QIwWBq7P/IDqhjG1vDmZnxkJqff5oe5PeSyTMpbjkuLP5f6M40kpOSrjnRMVmijmC9LiYWuFsqmXlMFlbY7NUqKWDheFQ4X889ffOcWbk+n892Afl1fAIH+D9wl0zzz5Q97XyXAu9sP0Qn97/U0tTGDHjmHEn7RDglsKxpqq6G3wXz5aD9n68/89ct6/e7YB8A==&#10;&#10;&lt;/EFOFEX&gt;">
            <a:extLst>
              <a:ext uri="{FF2B5EF4-FFF2-40B4-BE49-F238E27FC236}">
                <a16:creationId xmlns:a16="http://schemas.microsoft.com/office/drawing/2014/main" id="{5B439650-A025-6428-B5E2-24329F87A7E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253162" y="5300003"/>
            <a:ext cx="3496017" cy="1100797"/>
          </a:xfrm>
          <a:prstGeom prst="rect">
            <a:avLst/>
          </a:prstGeom>
        </p:spPr>
      </p:pic>
      <p:sp>
        <p:nvSpPr>
          <p:cNvPr id="2" name="Rectangle 1">
            <a:extLst>
              <a:ext uri="{FF2B5EF4-FFF2-40B4-BE49-F238E27FC236}">
                <a16:creationId xmlns:a16="http://schemas.microsoft.com/office/drawing/2014/main" id="{D72B3651-475E-137D-0648-BEB22C8EE681}"/>
              </a:ext>
            </a:extLst>
          </p:cNvPr>
          <p:cNvSpPr/>
          <p:nvPr/>
        </p:nvSpPr>
        <p:spPr>
          <a:xfrm>
            <a:off x="5989320" y="5680709"/>
            <a:ext cx="3920490" cy="52472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Rectangle 2">
            <a:extLst>
              <a:ext uri="{FF2B5EF4-FFF2-40B4-BE49-F238E27FC236}">
                <a16:creationId xmlns:a16="http://schemas.microsoft.com/office/drawing/2014/main" id="{311622F0-97ED-D9F2-DC4F-3D638387F308}"/>
              </a:ext>
            </a:extLst>
          </p:cNvPr>
          <p:cNvSpPr/>
          <p:nvPr/>
        </p:nvSpPr>
        <p:spPr>
          <a:xfrm>
            <a:off x="5989320" y="6205432"/>
            <a:ext cx="3920490" cy="3886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182305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4" grpId="0"/>
      <p:bldP spid="2" grpId="0" animBg="1"/>
      <p:bldP spid="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ED16837-3B57-2D9F-B2D8-1E0A20BD2129}"/>
              </a:ext>
            </a:extLst>
          </p:cNvPr>
          <p:cNvSpPr txBox="1">
            <a:spLocks/>
          </p:cNvSpPr>
          <p:nvPr/>
        </p:nvSpPr>
        <p:spPr>
          <a:xfrm>
            <a:off x="260683" y="268873"/>
            <a:ext cx="11670631" cy="453022"/>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latin typeface="Arial" panose="020B0604020202020204" pitchFamily="34" charset="0"/>
                <a:ea typeface="Times New Roman" panose="02020603050405020304" pitchFamily="18" charset="0"/>
              </a:rPr>
              <a:t>Annuities – calculating CAPITAL vs INTEREST split for a range of payments</a:t>
            </a:r>
            <a:endParaRPr lang="en-ZA" sz="3200" dirty="0">
              <a:solidFill>
                <a:srgbClr val="FF0000"/>
              </a:solidFill>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98A084BE-277A-515F-ACBF-165135C11470}"/>
              </a:ext>
            </a:extLst>
          </p:cNvPr>
          <p:cNvSpPr txBox="1"/>
          <p:nvPr/>
        </p:nvSpPr>
        <p:spPr>
          <a:xfrm>
            <a:off x="260680" y="741630"/>
            <a:ext cx="11670634" cy="369332"/>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Suppose we know the outstanding balance at two points in time – let’s call them OB1 and OB2</a:t>
            </a:r>
            <a:endParaRPr lang="en-ZA" sz="1800" dirty="0">
              <a:effectLst/>
              <a:latin typeface="Times New Roman" panose="02020603050405020304" pitchFamily="18" charset="0"/>
              <a:ea typeface="Times New Roman" panose="02020603050405020304" pitchFamily="18" charset="0"/>
            </a:endParaRPr>
          </a:p>
        </p:txBody>
      </p:sp>
      <p:pic>
        <p:nvPicPr>
          <p:cNvPr id="7" name="Picture 6" descr="&lt;EFOFEX&gt;&#10;id:fxd{8d8a4280-8149-49c0-bc69-ce01d4f20b88}&#10;&#10;FXData:AAAa6Hic7Vhbc9pGFH7vr1CZYYInEtKutJLALDMCjG/4Eoc0l6adkYVAChLIQjZ26mb62r/ZX9JdnZWMa3DSNg9Nx8Do2z23PXv2cPZA6/bM92jrtkc1WZORRSwZG7p1227d7jBywRxyQp9qHLowcyjRNJAjUhzzUYdz+Lt1u7uibHDCHlUQaGt1AhJDoQ2289k+5c+DUnmH9mEtBEIuB+FOF4gdDrDo4Ua980f1Bhv1vEf1jjbqjR7VO96oFz+q58ABrISZMZtoRbhfWnYgrkxA5m+ssw8nfNJKkTvhXQpH0QcbfTgwYbeOSZKBX304oz5YhozhT0wI+MdW0uSSAj7e5VGHYhC7c5LJlsZEesCgBwMwseK0Q3WWd7Iukq/7ICSf0IosMrVHhIuo4ntMDbITgRcErTH8jUYOgqF9UeRyWaOUxTJBslJ8uJ8EC5f507Bt3cJaIyf8/Rjj0gX8rccYYfLlQQbhR6Osr0aZaMRGxj8Msl66oK8J8iG1ETYJFsW69PFcVCgPzDmvqajeIsz6ypLOUuClwBsR0msxvwJnnBdQ4WZ0z4+u/Cz0XBlhvmXCgyGve+eKN3CXaOwOydfNYHnngB2HBJ/isNmFEsb+Qjr2l9LZPHZnK8mxB6AzLYtlz/204GUdtrz3wOoAOAZs5xhmbwDeArwDcAFE9DyAEYAPMAaYAJwABAAhwAeAKUAEEAOcArwAOAN4CTAEeAXwA8Dr4q6Bs0gFJgIzgQuBF+KsTujFuHpNa8r5c2WR1s6xYrje1paK3WpyZVX1OjIQaWCLzbBWTk2iE7thNXSs24ZZHY2TahTGtUBpa1u1ce36ebClMGB2gur4qtqn1z/Wauh5uPXzTEFbavgTM1c95VSkAL2mzLZyRhRF1Wg+ec+++hIxq+PUrbpqfsE7r4Tvw6I3cV5SlA+KDDwT+AYy8yMAKhKKbb5u5gIdEa3Bw9TaWZdaTvdefXI+ii7pFPCS5mavqJ6vv6QNUUds8OfwwTINYai3djVHcI+pF8vTWI5jeSDHA9kbyNOBfMTGE3k64SIEHLBAwYRZ5yWgDTAHZgJwAZCKJd6KnYg0cvYfuHoInAMQxNQgtsUKVS599DB+u2t39I6KbhKJcuiI75CjCQdi4fuOKHCsYBMYdcuR6FE7uwJ7JYdVR7DbecHqrp1bnIlsmLN7BCrJmNoYQwZMqW1rsImADXVwPqK2hYAaMjsgOmFEIy9Nzgc2JDm1I77SnYHwZb/05aAcHQnescDDkrNX+ntKdSijSATEEm4bhbBDypEteA2BZsnRS4NnhUFM//jt93w0EjH2726qNZfrbtFlnnTei+b0wTXLLtTveyfd4dvTHWlveDSQTl91BvtdqaKo6mu9q6q9YQ8YRl1T1Z3jilQJsixpqupyuawv9fo8najDM/Vsp6sEWRwZmrrI0tDL6qNsVGl/1+LEdivw3VG7FfuZK83c2KeVCyYTZP51VpG8+SzzZxmtoIqkCiEvcNOFz2iX2Vixc/oiu4l8KbtJmDZXVL3Fgi2QyFIUSr9IyyDMfGWRuJ7flJLUV5apm2xLv34XpIwb+OEkyJoSSq63pfN5OvJTZRmOsqApaVwoCuuXMy/wvak/ajZjN536XE241pQq77GJtIoQ/ZwgzgVbau5yu6XC7s/noxspJ9GKNGYKytiNw+im+cxJQzd6tg3ERfjRbyKcZGK+BNfZVVsIcBPN2TyN3WibhzgprTJ/JuFMyeZJU+M7FfPzeZbN43ukyB9n9whpvkpOUS4y5Tyae1MlnI34rtjKPOLllAlV2jyrWmrCtsc3xnfJT5on1X7Rm5X9gMi2A0jzAdUbDcsy17Z18MX8d20dMViDgpG92u5sbJ1NrNWxqdvs1XhMCW9U0rUG+5lskQYxbHODtv5X9z6rVLSJxj2maBPh5yHrE41yBeOpT+Tw1Ce2n/rEpz6x/dX7RNjSU4f4P+0QcwtPHeJTh/hVO0T8H+0QEWoYpG6btkYIMWXMXnWMsIYxsYQJMLnhr0AdEaPOng2Dvb5IHW9W1xFu1C3bYjs2NnWf+mbnP6v+ZZ2keV+YP+F/2/3iIig86FKwACKFHVDrnSqLxcJxuu9W7pB9qEYHMBP/DfcosjBChk6IDlWodPdP5CUgNA==&#10;&#10;&lt;/EFOFEX&gt;">
            <a:extLst>
              <a:ext uri="{FF2B5EF4-FFF2-40B4-BE49-F238E27FC236}">
                <a16:creationId xmlns:a16="http://schemas.microsoft.com/office/drawing/2014/main" id="{CB861022-0A5E-2C8B-F38C-765F083CCB43}"/>
              </a:ext>
            </a:extLst>
          </p:cNvPr>
          <p:cNvPicPr/>
          <p:nvPr/>
        </p:nvPicPr>
        <p:blipFill>
          <a:blip r:embed="rId2">
            <a:extLst>
              <a:ext uri="{28A0092B-C50C-407E-A947-70E740481C1C}">
                <a14:useLocalDpi xmlns:a14="http://schemas.microsoft.com/office/drawing/2010/main" val="0"/>
              </a:ext>
            </a:extLst>
          </a:blip>
          <a:stretch>
            <a:fillRect/>
          </a:stretch>
        </p:blipFill>
        <p:spPr>
          <a:xfrm>
            <a:off x="2720975" y="1470025"/>
            <a:ext cx="4635500" cy="736600"/>
          </a:xfrm>
          <a:prstGeom prst="rect">
            <a:avLst/>
          </a:prstGeom>
        </p:spPr>
      </p:pic>
      <p:sp>
        <p:nvSpPr>
          <p:cNvPr id="9" name="TextBox 8">
            <a:extLst>
              <a:ext uri="{FF2B5EF4-FFF2-40B4-BE49-F238E27FC236}">
                <a16:creationId xmlns:a16="http://schemas.microsoft.com/office/drawing/2014/main" id="{73A3EB2F-7940-F1BA-F07C-A93852A214D5}"/>
              </a:ext>
            </a:extLst>
          </p:cNvPr>
          <p:cNvSpPr txBox="1"/>
          <p:nvPr/>
        </p:nvSpPr>
        <p:spPr>
          <a:xfrm>
            <a:off x="260680" y="2667293"/>
            <a:ext cx="11410950" cy="1115947"/>
          </a:xfrm>
          <a:prstGeom prst="rect">
            <a:avLst/>
          </a:prstGeom>
          <a:noFill/>
        </p:spPr>
        <p:txBody>
          <a:bodyPr wrap="square">
            <a:spAutoFit/>
          </a:bodyPr>
          <a:lstStyle/>
          <a:p>
            <a:pPr>
              <a:tabLst>
                <a:tab pos="657225" algn="l"/>
              </a:tabLst>
            </a:pPr>
            <a:r>
              <a:rPr lang="en-US" sz="1800" dirty="0">
                <a:effectLst/>
                <a:latin typeface="Arial" panose="020B0604020202020204" pitchFamily="34" charset="0"/>
                <a:ea typeface="Times New Roman" panose="02020603050405020304" pitchFamily="18" charset="0"/>
              </a:rPr>
              <a:t>The difference between them OB</a:t>
            </a:r>
            <a:r>
              <a:rPr lang="en-US" sz="1800" baseline="-25000" dirty="0">
                <a:effectLst/>
                <a:latin typeface="Arial" panose="020B0604020202020204" pitchFamily="34" charset="0"/>
                <a:ea typeface="Times New Roman" panose="02020603050405020304" pitchFamily="18" charset="0"/>
              </a:rPr>
              <a:t>1</a:t>
            </a:r>
            <a:r>
              <a:rPr lang="en-US" sz="1800" dirty="0">
                <a:effectLst/>
                <a:latin typeface="Arial" panose="020B0604020202020204" pitchFamily="34" charset="0"/>
                <a:ea typeface="Times New Roman" panose="02020603050405020304" pitchFamily="18" charset="0"/>
              </a:rPr>
              <a:t> – OB</a:t>
            </a:r>
            <a:r>
              <a:rPr lang="en-US" sz="1800" baseline="-25000" dirty="0">
                <a:effectLst/>
                <a:latin typeface="Arial" panose="020B0604020202020204" pitchFamily="34" charset="0"/>
                <a:ea typeface="Times New Roman" panose="02020603050405020304" pitchFamily="18" charset="0"/>
              </a:rPr>
              <a:t>2</a:t>
            </a:r>
            <a:r>
              <a:rPr lang="en-US" sz="1800" dirty="0">
                <a:effectLst/>
                <a:latin typeface="Arial" panose="020B0604020202020204" pitchFamily="34" charset="0"/>
                <a:ea typeface="Times New Roman" panose="02020603050405020304" pitchFamily="18" charset="0"/>
              </a:rPr>
              <a:t> is </a:t>
            </a:r>
            <a:r>
              <a:rPr lang="en-US" sz="1800" b="1" dirty="0">
                <a:solidFill>
                  <a:srgbClr val="0070C0"/>
                </a:solidFill>
                <a:effectLst/>
                <a:latin typeface="Arial" panose="020B0604020202020204" pitchFamily="34" charset="0"/>
                <a:ea typeface="Times New Roman" panose="02020603050405020304" pitchFamily="18" charset="0"/>
              </a:rPr>
              <a:t>CAPITAL</a:t>
            </a:r>
            <a:endParaRPr lang="en-ZA" sz="1800" b="1" dirty="0">
              <a:solidFill>
                <a:srgbClr val="0070C0"/>
              </a:solidFill>
              <a:effectLst/>
              <a:latin typeface="Times New Roman" panose="02020603050405020304" pitchFamily="18" charset="0"/>
              <a:ea typeface="Times New Roman" panose="02020603050405020304" pitchFamily="18" charset="0"/>
            </a:endParaRPr>
          </a:p>
          <a:p>
            <a:pPr>
              <a:tabLst>
                <a:tab pos="657225" algn="l"/>
              </a:tabLst>
            </a:pPr>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pPr>
              <a:lnSpc>
                <a:spcPct val="200000"/>
              </a:lnSpc>
              <a:tabLst>
                <a:tab pos="657225" algn="l"/>
              </a:tabLst>
            </a:pPr>
            <a:endParaRPr lang="en-ZA" sz="1800" b="1" dirty="0">
              <a:solidFill>
                <a:srgbClr val="FF0000"/>
              </a:solidFill>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A42982A1-D8E8-037A-D559-80F8C87FD3D8}"/>
              </a:ext>
            </a:extLst>
          </p:cNvPr>
          <p:cNvSpPr txBox="1"/>
          <p:nvPr/>
        </p:nvSpPr>
        <p:spPr>
          <a:xfrm>
            <a:off x="260679" y="3109319"/>
            <a:ext cx="10702495" cy="1115626"/>
          </a:xfrm>
          <a:prstGeom prst="rect">
            <a:avLst/>
          </a:prstGeom>
          <a:noFill/>
        </p:spPr>
        <p:txBody>
          <a:bodyPr wrap="square">
            <a:spAutoFit/>
          </a:bodyPr>
          <a:lstStyle/>
          <a:p>
            <a:pPr>
              <a:lnSpc>
                <a:spcPct val="200000"/>
              </a:lnSpc>
              <a:tabLst>
                <a:tab pos="657225" algn="l"/>
              </a:tabLst>
            </a:pPr>
            <a:r>
              <a:rPr lang="en-US" sz="1800" dirty="0">
                <a:effectLst/>
                <a:latin typeface="Arial" panose="020B0604020202020204" pitchFamily="34" charset="0"/>
                <a:ea typeface="Times New Roman" panose="02020603050405020304" pitchFamily="18" charset="0"/>
              </a:rPr>
              <a:t>We can work it out as a percentage of the total of all the repayments made between these times.</a:t>
            </a:r>
          </a:p>
          <a:p>
            <a:pPr>
              <a:lnSpc>
                <a:spcPct val="200000"/>
              </a:lnSpc>
              <a:tabLst>
                <a:tab pos="657225" algn="l"/>
              </a:tabLst>
            </a:pPr>
            <a:r>
              <a:rPr lang="en-US" sz="1800" dirty="0">
                <a:effectLst/>
                <a:latin typeface="Arial" panose="020B0604020202020204" pitchFamily="34" charset="0"/>
                <a:ea typeface="Times New Roman" panose="02020603050405020304" pitchFamily="18" charset="0"/>
              </a:rPr>
              <a:t>	think of the extreme end points of a loan </a:t>
            </a:r>
            <a:r>
              <a:rPr lang="en-US" sz="1800" dirty="0">
                <a:effectLst/>
                <a:latin typeface="Arial" panose="020B0604020202020204" pitchFamily="34" charset="0"/>
                <a:ea typeface="Times New Roman" panose="02020603050405020304" pitchFamily="18" charset="0"/>
                <a:sym typeface="Wingdings" panose="05000000000000000000" pitchFamily="2" charset="2"/>
              </a:rPr>
              <a:t></a:t>
            </a:r>
            <a:endParaRPr lang="en-ZA" sz="1800" dirty="0">
              <a:effectLst/>
              <a:latin typeface="Times New Roman" panose="02020603050405020304" pitchFamily="18" charset="0"/>
              <a:ea typeface="Times New Roman" panose="02020603050405020304" pitchFamily="18" charset="0"/>
            </a:endParaRPr>
          </a:p>
        </p:txBody>
      </p:sp>
      <p:sp>
        <p:nvSpPr>
          <p:cNvPr id="13" name="TextBox 12">
            <a:extLst>
              <a:ext uri="{FF2B5EF4-FFF2-40B4-BE49-F238E27FC236}">
                <a16:creationId xmlns:a16="http://schemas.microsoft.com/office/drawing/2014/main" id="{7D65C505-CC87-C7F6-2976-2A05742240E0}"/>
              </a:ext>
            </a:extLst>
          </p:cNvPr>
          <p:cNvSpPr txBox="1"/>
          <p:nvPr/>
        </p:nvSpPr>
        <p:spPr>
          <a:xfrm>
            <a:off x="260679" y="4650710"/>
            <a:ext cx="11635350" cy="561629"/>
          </a:xfrm>
          <a:prstGeom prst="rect">
            <a:avLst/>
          </a:prstGeom>
          <a:noFill/>
        </p:spPr>
        <p:txBody>
          <a:bodyPr wrap="square">
            <a:spAutoFit/>
          </a:bodyPr>
          <a:lstStyle/>
          <a:p>
            <a:pPr>
              <a:lnSpc>
                <a:spcPct val="200000"/>
              </a:lnSpc>
              <a:tabLst>
                <a:tab pos="657225" algn="l"/>
              </a:tabLst>
            </a:pPr>
            <a:r>
              <a:rPr lang="en-US" sz="1800" dirty="0">
                <a:effectLst/>
                <a:latin typeface="Arial" panose="020B0604020202020204" pitchFamily="34" charset="0"/>
                <a:ea typeface="Times New Roman" panose="02020603050405020304" pitchFamily="18" charset="0"/>
              </a:rPr>
              <a:t>This will be the percentage of those payments which went to </a:t>
            </a:r>
            <a:r>
              <a:rPr lang="en-US" sz="1800" b="1" dirty="0">
                <a:solidFill>
                  <a:srgbClr val="0070C0"/>
                </a:solidFill>
                <a:effectLst/>
                <a:latin typeface="Arial" panose="020B0604020202020204" pitchFamily="34" charset="0"/>
                <a:ea typeface="Times New Roman" panose="02020603050405020304" pitchFamily="18" charset="0"/>
              </a:rPr>
              <a:t>CAPITAL</a:t>
            </a:r>
            <a:endParaRPr lang="en-ZA" sz="1800" b="1" dirty="0">
              <a:solidFill>
                <a:srgbClr val="0070C0"/>
              </a:solidFill>
              <a:effectLst/>
              <a:latin typeface="Times New Roman" panose="02020603050405020304" pitchFamily="18" charset="0"/>
              <a:ea typeface="Times New Roman" panose="02020603050405020304" pitchFamily="18" charset="0"/>
            </a:endParaRPr>
          </a:p>
        </p:txBody>
      </p:sp>
      <p:sp>
        <p:nvSpPr>
          <p:cNvPr id="15" name="TextBox 14">
            <a:extLst>
              <a:ext uri="{FF2B5EF4-FFF2-40B4-BE49-F238E27FC236}">
                <a16:creationId xmlns:a16="http://schemas.microsoft.com/office/drawing/2014/main" id="{28A88595-470D-0986-6441-3D292090C5B3}"/>
              </a:ext>
            </a:extLst>
          </p:cNvPr>
          <p:cNvSpPr txBox="1"/>
          <p:nvPr/>
        </p:nvSpPr>
        <p:spPr>
          <a:xfrm>
            <a:off x="295971" y="5212339"/>
            <a:ext cx="11446850" cy="569258"/>
          </a:xfrm>
          <a:prstGeom prst="rect">
            <a:avLst/>
          </a:prstGeom>
          <a:noFill/>
        </p:spPr>
        <p:txBody>
          <a:bodyPr wrap="square">
            <a:spAutoFit/>
          </a:bodyPr>
          <a:lstStyle/>
          <a:p>
            <a:pPr>
              <a:lnSpc>
                <a:spcPct val="200000"/>
              </a:lnSpc>
              <a:tabLst>
                <a:tab pos="657225" algn="l"/>
              </a:tabLst>
            </a:pPr>
            <a:r>
              <a:rPr lang="en-US" sz="1800" dirty="0">
                <a:effectLst/>
                <a:latin typeface="Arial" panose="020B0604020202020204" pitchFamily="34" charset="0"/>
                <a:ea typeface="Times New Roman" panose="02020603050405020304" pitchFamily="18" charset="0"/>
              </a:rPr>
              <a:t>The complement (balance of 100%) will be the percentage of those payments which went to </a:t>
            </a:r>
            <a:r>
              <a:rPr lang="en-US" sz="1800" b="1" dirty="0">
                <a:solidFill>
                  <a:srgbClr val="FF0000"/>
                </a:solidFill>
                <a:effectLst/>
                <a:latin typeface="Arial" panose="020B0604020202020204" pitchFamily="34" charset="0"/>
                <a:ea typeface="Times New Roman" panose="02020603050405020304" pitchFamily="18" charset="0"/>
              </a:rPr>
              <a:t>INTEREST</a:t>
            </a:r>
            <a:endParaRPr lang="en-ZA" dirty="0"/>
          </a:p>
        </p:txBody>
      </p:sp>
    </p:spTree>
    <p:extLst>
      <p:ext uri="{BB962C8B-B14F-4D97-AF65-F5344CB8AC3E}">
        <p14:creationId xmlns:p14="http://schemas.microsoft.com/office/powerpoint/2010/main" val="3506229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ED16837-3B57-2D9F-B2D8-1E0A20BD2129}"/>
              </a:ext>
            </a:extLst>
          </p:cNvPr>
          <p:cNvSpPr txBox="1">
            <a:spLocks/>
          </p:cNvSpPr>
          <p:nvPr/>
        </p:nvSpPr>
        <p:spPr>
          <a:xfrm>
            <a:off x="260683" y="268873"/>
            <a:ext cx="11670631" cy="453022"/>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latin typeface="Arial" panose="020B0604020202020204" pitchFamily="34" charset="0"/>
                <a:ea typeface="Times New Roman" panose="02020603050405020304" pitchFamily="18" charset="0"/>
              </a:rPr>
              <a:t>Annuities – calculating CAPITAL vs INTEREST split for a range of payments</a:t>
            </a:r>
            <a:endParaRPr lang="en-ZA" sz="3200" dirty="0">
              <a:solidFill>
                <a:srgbClr val="FF0000"/>
              </a:solidFill>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F2A23424-C211-00D3-571C-5D839A15178E}"/>
              </a:ext>
            </a:extLst>
          </p:cNvPr>
          <p:cNvSpPr txBox="1"/>
          <p:nvPr/>
        </p:nvSpPr>
        <p:spPr>
          <a:xfrm>
            <a:off x="260680" y="889338"/>
            <a:ext cx="11670634" cy="1200329"/>
          </a:xfrm>
          <a:prstGeom prst="rect">
            <a:avLst/>
          </a:prstGeom>
          <a:noFill/>
        </p:spPr>
        <p:txBody>
          <a:bodyPr wrap="square">
            <a:spAutoFit/>
          </a:bodyPr>
          <a:lstStyle/>
          <a:p>
            <a:pPr>
              <a:tabLst>
                <a:tab pos="657225" algn="l"/>
              </a:tabLst>
            </a:pPr>
            <a:r>
              <a:rPr lang="en-US" sz="1800" dirty="0">
                <a:effectLst/>
                <a:latin typeface="Arial" panose="020B0604020202020204" pitchFamily="34" charset="0"/>
                <a:ea typeface="Times New Roman" panose="02020603050405020304" pitchFamily="18" charset="0"/>
              </a:rPr>
              <a:t>Kabelo borrows R200 000 from the bank. He repays it with quarterly repayments over 5 years, making his first payment one quarter from the date of the loan. Interest at 12% per annum compounded quarterly.</a:t>
            </a:r>
            <a:endParaRPr lang="en-ZA" sz="1800" dirty="0">
              <a:effectLst/>
              <a:latin typeface="Times New Roman" panose="02020603050405020304" pitchFamily="18" charset="0"/>
              <a:ea typeface="Times New Roman" panose="02020603050405020304" pitchFamily="18" charset="0"/>
            </a:endParaRPr>
          </a:p>
          <a:p>
            <a:pPr>
              <a:tabLst>
                <a:tab pos="657225" algn="l"/>
              </a:tabLst>
            </a:pPr>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pPr>
              <a:tabLst>
                <a:tab pos="657225" algn="l"/>
              </a:tabLst>
            </a:pPr>
            <a:r>
              <a:rPr lang="en-US" sz="1800" dirty="0">
                <a:effectLst/>
                <a:latin typeface="Arial" panose="020B0604020202020204" pitchFamily="34" charset="0"/>
                <a:ea typeface="Times New Roman" panose="02020603050405020304" pitchFamily="18" charset="0"/>
              </a:rPr>
              <a:t>What percentage of his payments in the second year goes to capital? To interest?</a:t>
            </a:r>
            <a:endParaRPr lang="en-ZA" sz="1800" dirty="0">
              <a:effectLst/>
              <a:latin typeface="Times New Roman" panose="02020603050405020304" pitchFamily="18" charset="0"/>
              <a:ea typeface="Times New Roman" panose="02020603050405020304" pitchFamily="18" charset="0"/>
            </a:endParaRPr>
          </a:p>
        </p:txBody>
      </p:sp>
      <p:pic>
        <p:nvPicPr>
          <p:cNvPr id="5" name="Picture 4" descr="&lt;EFOFEX&gt;&#10;id:fxe{b2da2b12-3898-4450-9232-46ae752a0041}&#10;&#10;FXData:AAAMjHicxVfpkto4EH4VhSoqUGNjywfXIKrMNRcwhJDNsUmqjDHYwdcYzQDJpGr/7mvuk6yslr3JzrH7L8MwX6svdUutlqZzP3cd0rk/Z1+gekS/73buLYIzmJKFH7o7NHX3aB6HdiRhTZKxZEqGqkqPfbjZNVElBL+aaWacK7LIoE/UGh+PcmKYE4OcOMuJy5y4yInznBgTzHFC1AxmZJTBqwyyT+YtT2hADDCV8U8RnEFEQyLiWcBMMHFuPATHYjVGxAbfIhfO7GUAk149abd81m78pJ3zrN3kSbvVs3bTJ+3CZ+0sWO1eJi84bM/rrYak4ybIOi8G1/3F+9kQnS8mYzR70xtf9FFJVpS3el9RBosBCIyaqijDaQmVPEqTtqLs9/vaXq/F6UZZzJX5sC97NAwMVdnR1HdobUVXpW4n47G/rr3qdkKX2iiyQ5eUbpiKR90DLSEnjqgbUVLCJaQIJcez053LeLd0LTc5f0ePgYvoMWHWmaHi7HalbiKhwEff0N7zqSvvEttx2yhJXXmf2skp+u6lTOi5/sajbYSTwylaxunKTeW9v6JeG6lMJ/Brt5Hjuc7WXbXboZ1u3cxKxNVGpY9aHasl0PwvPS3T6yg82m5HgcSX8eqIOIuU0Jrpy2s79INj+6WV+nbw8hSYO/+r28bNhIrxHuJmRzdXyFy0ozgN7eCULW5SOGXRbPxIpnHSVrMsxXgZUxqHP7ECd01/YqR8Es6Rb6i8DGJnK/vRKsuJTZytdTFkSqXu2k93FO1dFLnuCtEYbaN4jzx/h25u7ZS6aXBEiX0MmUVHSX5VlJqa/ZDD7xUsV/AJ63SaYlQ/V2RNrVYVGH76hfEdyPzFi28QpfJskN95lEpWRFlFZQcKznveFaylaAsOHHjrLREtcwRnXBedlAv3Am8FHonG8SDGd9BHrFfQViLCa/T/XSRHaN4qa9p8Tipup8sHF4w1+vdVBf18BM2fg86sGmZCJSzmELYTke75A69jkBiQyhRG7wDeA3wAsAHEyjkAKwAXYA2wAbgG8AB8gC8AW4AAIAT48ZJjOwXwGmAB8AbgN4C3eXOHfUgFJgKpwJ3AG7FP1+RmXT6Qirw8kXdpZanJhu2w6tHscnLXKOs1bGCzpTXYSFOLYd3UzWar0dI1vWnUy6t1Ug78sOLJXbVaWVcOJ15VZsD8eOX1XXmUHSRWoX71cyTjquJ/Yu7Ks+J4+VnRRlUuCIKgHMSbj7imIbNeXqd22Vb4jWq9EbEviKkC9ZpgTuTVNxf4DqryKwDOC4olX6tzhZ5YrfHD0ho+VlpWHwxGwu4rlLc1A7wl3O0d0fn8e9JS4W5tQjxXD6ZpCUeDR2ezhHRKnFDahlIYSmMpHEvOWNqOpQmjN9J2k6mYEEADDOow6r0GbALEIEwAbgBSMcV7kYkoI+vikdccl1yCokZkDRsNo6nXDf4IsCYP1/Ds0aw+wO4M2aaJ/RPnyFJFEKL4e0Px9ugRzQSqX1AjITsTOCgkFtHAb+8VwRoEF4mKiAmGGrDWpKlpUAVb0myqcA48RuoQfECaDQxcn/kB1Q1jGrw9WV8YaXJuTxzr3ljEclHEcllQ4tXamwq8KiTnRbwzokMbxWJBGiJsI1e2zIJqCllLYL2Q6IXDee5QI3/98SenRHuy3H/ezaPiEujzp3CPQP/kyZ+Jzk4GM3m9OhgTc/xDNVzAjl3CSLwsBwQ3NIwNvdEST8zi7XjG1l/8C8B5fwPRBd4J&#10;&#10;&lt;/EFOFEX&gt;">
            <a:extLst>
              <a:ext uri="{FF2B5EF4-FFF2-40B4-BE49-F238E27FC236}">
                <a16:creationId xmlns:a16="http://schemas.microsoft.com/office/drawing/2014/main" id="{BDB3AE88-DDE6-B106-B5AF-4EE3C6D4433B}"/>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60680" y="2324099"/>
            <a:ext cx="4097660" cy="1771652"/>
          </a:xfrm>
          <a:prstGeom prst="rect">
            <a:avLst/>
          </a:prstGeom>
        </p:spPr>
      </p:pic>
      <p:pic>
        <p:nvPicPr>
          <p:cNvPr id="8" name="Picture 7" descr="&lt;EFOFEX&gt;&#10;id:fxe{331e45c3-474b-4aaf-9fd3-8f2b93934e01}&#10;&#10;FXData:AAANEHiczVd7c9o4EP8qKjNMYWpjyzZgCGLG5pEXkITSS9PHzRgjsIttHOOE0KYz9+99zfskJ2tlX9M8rv/dDZDfal/alVYrpXM/pS7p3B+xH1A20e+7nXuL4AwmZOaHdIsmdIemm9CJJKxJMpbqkqGq0lMfbnZGVAnBV6vXM84pmWXQI2qNj4c5MciJfk4c5sRJThznxFFOjAjmOCZqBufg/YIM77vZJ/OWJ9QnBpjK+EEEh2AzICKeGcwEE+fGg8xjsRpD4oBvkQtn2hnApKfP2s1ftBs9a+e+aDd+1m7xot3kWbvwRTsLVtvO5AUn23O10ZAMUwdh51X/rDe7Oh+go9l4hM7f2aPjHirJinKp9xSlP+uDwKipijKYlFDJS9O4rSi73a6202ubZKXMpsp00JO9NAwMVdmmie+mtUW6KHU7GY/9pc6i2wlp6qDICSkpXTMVL6V3aQm5myilUUpKuIQUoeR6TrKljHeTLmWT87fpPqAo3cfMOjNU3O221I0lFPjoG9p5fkrlbey4tI3ihMq7xIkP0HcvYUKP+isvbSMc3x2g+SZZ0ETe+YvUayOV6QR+7SZyPequ6aLdDp1kTTMrEVcblT5pDayWQPPf9LRMr6PwaLsdBRKfbxZ7xFmkhJZMX146oR/s26+txHeC1wfA3PpfaRubcSrGO4ibnd1cIXPRjjZJ6AQHbHHjwimLZuVHcrqJ22qWpRjPN2m6CR+wArpMHzASPgnnyNepPA827lr2o0WWE5s4W+tiyJRK3Yhx0I6iiNIFSj2KzmzkpJyi0QJtlmhPnQRh5LDRjxyto8T/VdAQ44NoCNYNQ5ew8bGC5Qp+w06GphjV3ysyblSrCgw/k+mrV99+SfP7/yo9/YX0tF9OT/s5PSWr5ayws3MNfSfvTtZctCcXGo91SUTrHkKr0UVH58KdwBuBe6JxvBPjW+hn1gW0t4jwo/JrF9oeLhGVXR58zlTckiePLjpr+POVCffKEC4hDjqzatbjVMJiDmE7FukePfI6AokBqUxg9B7gCuADgAMgVs4FWABQgCXACuAMwAPwAb4ArAECgBDgHOACYArwFmAG8A7gN4DL/JKBfUgExgJTgVuB12Kfzsj1snxHKvL8jbxNKnNNNhyXVY/mlOPbZlmvYQPXW1qTjTS1GDbqet1sNVu6pptGo7xYxuXADyue3FWrlWXl7o1XlRkwP155eVsekruPFVahfvX3SMZVxf/M3JXPMy6vXD8r2qjKBUEQlIPN6hOuaajeKC8Tp+wo/Ga33onYZ6SuAvWWYE7k1TcV+B6q8isAzguKJV9rcAVbrNbocWkNniotqwcGQ2H3FcrbEm+iG8Ld3hKdz78jLRXueBPiOX00TUs46j85myWkE+KG0jqUwlAaSeFIckfSeiSNGb2S1qtMpQ4BNMGgASP7LaAJsAFhDHANkIgprkQmooys4ydelVxyAooa0VutZrPJj6o1frx+h09m9AF2ZsA2TOydOEOWKgIQhW8PxPvHJlodqF5BDYXsUGC/kFhEA7/2BcGayT1Goho2BMP+W0tiahpUwJqYpgpnwGOkDsEHxGxi4PrMD6iuGNOAfL8wss65tjjS9kjEclzEclJQ4uVsTwSeFpKjIt5zokMLxWJBmiJsI1e26gVlCllLYKOQ6IXDae5QI3/98SenRGuy6D9v92FxAfT4c9wm0Dt58oeiq5P+uby6utRPxvSHSjiGHTuBkXjd9gluahgbrMOb4L94vx6y9Rf/hnDe36Y+/KM=&#10;&#10;&lt;/EFOFEX&gt;">
            <a:extLst>
              <a:ext uri="{FF2B5EF4-FFF2-40B4-BE49-F238E27FC236}">
                <a16:creationId xmlns:a16="http://schemas.microsoft.com/office/drawing/2014/main" id="{02722BAA-70BB-25EA-2391-296443419A56}"/>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260680" y="4356652"/>
            <a:ext cx="5709545" cy="2501348"/>
          </a:xfrm>
          <a:prstGeom prst="rect">
            <a:avLst/>
          </a:prstGeom>
        </p:spPr>
      </p:pic>
      <p:pic>
        <p:nvPicPr>
          <p:cNvPr id="10" name="Picture 9" descr="&lt;EFOFEX&gt;&#10;id:fxe{61abfb25-0970-40a3-a94f-0ff1c16f071e}&#10;&#10;FXData:AAAPMnic1Vd7c9pGEP8qVzJMIJGQTg8QmGNGvPzCGGPSxGnaGSEkpCAhWZKNie2Z/tuv2U/S0+2JxPWj/aMzntpOfnu7t6+71d1e+27q2KR9d0D/AdUl6l2nfWcSnMOYzPzQSdHY2aBpFFprASuCiAVd0GRZeOqXqZ0SWUDwp+h6zjkmsxx6RK6x8bAgBgXRL4j9gjgqiMOCOCiIEcEMT4icwwSsn+WQ/+bWioT6RANVET+IYB90BoTHMwNP4LhQHpDhD6sxJBbY5rkwZjcHcHr8rN78Rb3Rs3r2i3onz+otXtQbP6sXvqhnwmp3vy8z5dA9bzbrgqoZIGv/1D/tzS4mA3QwOxmhyYfu6LCHSqIkfVR7ktSf9UGg1WRJGoxLqORlWdySpM1mU9uotShZSrOpNB30RC8LA02W0izx7ay2yBalTjvn0f8da9Fph05mobUVOqR0Sad4mXOTlZAdrTNnnZESLiGJT7I9K0kdyrvKXNFg/DTbBg7KtjHVzhUlO01LnVhAgY9u0cbzM0dMY8t2WihOHHGTWPEeuvcSKvQcf+llLYTjmz00j5KFk4gbf5F5LSTTOYFfu1rbnmOvnEWrFVrJysm1eFwtVPqi1LFcgpn/NE/J57UlFm2nLUHi82ixRYxFSsil80XXCv1g23prJr4VvN0DZup/c1rYiDM+3kDc9NMtJuQmWusoCa1gjy5uvDNKo1n6azGL4pacZ8nH8yjLovABK3Dc7AEjYU4YR7zMxHkQ2SvRXy/ynKjjfK13Qzqp1DmPBOSv0daxEqSgthS/ViC4bhh1WVB0EauqgVVBbpDbJ5j3aEOVUBahNq2Q9cOd4IvcyBfZjoIoab2R6Y/rUgc9c3I4M0d0O6la5xUzzTw/RRsrRdFVhiIXaSi2tiGVp/kIq5qmClh7xQBVXdYaAjakivauCKf6DssyuX1WdF9+xYDzIq7rglLOFzDzHJQ69ENesKp+m35f3v975Vg0p1u62GKe7P1/m63r5vlSJ4fj2WA6OJ/9mK6UH3r5CZhfAHA/FbeYOefXmA0XlPmR8Ct+CHeSym9+JtxwvOK4JQrDGz6+hnvPPINrcE3YmfrvGp8tNBsybTKYz4x3U0ePGiJz+PfWCvqPITQrDFSq1dDjTMDcB9c94ekePLI6AokGqYxh9AngAuAzgAXAV84GWAA4AC7AEuAUwAPwAb4CrAACgBBgAnAGMAU4B5gBfAD4GeBj0YzAPiQcY44Zx5TjJd+nU3Lplm9IRZy/F9OkMldEzbKrVUmxyvF1o6zWsIb1ptKgI0XeDeu6qhvNRlNVVEOrlxduXA78sOKJHblacSs3772qSIHa8crudXlIbn6pVPB7v/rbWsRVyf+VmitPci4WgV8R11UmCIKgHETLL7imIL1edhOrbEmsAzQ/8NhnRJeBOieYEUX1TTl+gqr8BoCLgqLJ1+psQpev1uhxaQ2eKi2zBwpDrvcNytvkvfMVYWavicr8b0hThl7QgHiOH7lpckP9J72ZXDomdiisQiEMhZEQjgR7JKxGwgmll8JqmU/RIYAGKNRh1D0HNAAiEMYAlwAJd3HBM+FlZB4+8fpgkiOYqPDCOXm8cvtP5vIZ9mRAt4rvGv96TJm75iXfHfAOuUsUHajejhpy2T7H/k5iEgXsds8IVlgfba55HUQEw86bLjEUBfZ+RQxDhiQ8SqoQfECMBgauT+3A1CVlauxQMr9SUmfcLv+YuyMey+EulqMdxd9W3THH453kYBfvhKhweGK+IA0etlZMNvUdZXBZk2N9J1F3BqeFQYX8+fsfjOKHkslOJXh2DHdHf4892LoETk2W/D7fXtKfiMfHTfdis/2hBg5hx45gxN8/fYIbCsaapsDHOPz+wqHWiocq4/0FYRG+eg==&#10;&#10;&lt;/EFOFEX&gt;">
            <a:extLst>
              <a:ext uri="{FF2B5EF4-FFF2-40B4-BE49-F238E27FC236}">
                <a16:creationId xmlns:a16="http://schemas.microsoft.com/office/drawing/2014/main" id="{A5AFAEAB-7BEB-73F8-F1AF-7D86D1A8FF92}"/>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330055" y="4356652"/>
            <a:ext cx="5709545" cy="1899166"/>
          </a:xfrm>
          <a:prstGeom prst="rect">
            <a:avLst/>
          </a:prstGeom>
        </p:spPr>
      </p:pic>
      <p:sp>
        <p:nvSpPr>
          <p:cNvPr id="2" name="Rectangle 1">
            <a:extLst>
              <a:ext uri="{FF2B5EF4-FFF2-40B4-BE49-F238E27FC236}">
                <a16:creationId xmlns:a16="http://schemas.microsoft.com/office/drawing/2014/main" id="{EC23924D-B33A-BD08-FE71-462E68F305D3}"/>
              </a:ext>
            </a:extLst>
          </p:cNvPr>
          <p:cNvSpPr/>
          <p:nvPr/>
        </p:nvSpPr>
        <p:spPr>
          <a:xfrm>
            <a:off x="6206490" y="4869180"/>
            <a:ext cx="5833110" cy="2971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Rectangle 5">
            <a:extLst>
              <a:ext uri="{FF2B5EF4-FFF2-40B4-BE49-F238E27FC236}">
                <a16:creationId xmlns:a16="http://schemas.microsoft.com/office/drawing/2014/main" id="{3FBBF23D-F657-7431-A40F-63DB691C877F}"/>
              </a:ext>
            </a:extLst>
          </p:cNvPr>
          <p:cNvSpPr/>
          <p:nvPr/>
        </p:nvSpPr>
        <p:spPr>
          <a:xfrm>
            <a:off x="6206490" y="5166360"/>
            <a:ext cx="5833110" cy="51252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7" name="Rectangle 6">
            <a:extLst>
              <a:ext uri="{FF2B5EF4-FFF2-40B4-BE49-F238E27FC236}">
                <a16:creationId xmlns:a16="http://schemas.microsoft.com/office/drawing/2014/main" id="{E190429D-95FE-4AFA-5712-3920AC5556F2}"/>
              </a:ext>
            </a:extLst>
          </p:cNvPr>
          <p:cNvSpPr/>
          <p:nvPr/>
        </p:nvSpPr>
        <p:spPr>
          <a:xfrm>
            <a:off x="6206490" y="5678887"/>
            <a:ext cx="5833110" cy="2897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9" name="Rectangle 8">
            <a:extLst>
              <a:ext uri="{FF2B5EF4-FFF2-40B4-BE49-F238E27FC236}">
                <a16:creationId xmlns:a16="http://schemas.microsoft.com/office/drawing/2014/main" id="{4FA402D4-E52D-06DC-9CE3-474192FE83E9}"/>
              </a:ext>
            </a:extLst>
          </p:cNvPr>
          <p:cNvSpPr/>
          <p:nvPr/>
        </p:nvSpPr>
        <p:spPr>
          <a:xfrm>
            <a:off x="6206490" y="5976067"/>
            <a:ext cx="5833110" cy="2897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600280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9"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5A32A3B-C825-3B57-8982-395D2D73E133}"/>
              </a:ext>
            </a:extLst>
          </p:cNvPr>
          <p:cNvSpPr txBox="1">
            <a:spLocks/>
          </p:cNvSpPr>
          <p:nvPr/>
        </p:nvSpPr>
        <p:spPr>
          <a:xfrm>
            <a:off x="260683" y="268873"/>
            <a:ext cx="11670631"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latin typeface="Arial" panose="020B0604020202020204" pitchFamily="34" charset="0"/>
                <a:ea typeface="Times New Roman" panose="02020603050405020304" pitchFamily="18" charset="0"/>
              </a:rPr>
              <a:t>Annuities – calculating a last, lesser payment</a:t>
            </a:r>
            <a:endParaRPr lang="en-ZA" sz="3200" dirty="0">
              <a:solidFill>
                <a:srgbClr val="FF0000"/>
              </a:solidFill>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27EAFCB1-5DC0-4DA3-6ABB-F89BF407BFF9}"/>
              </a:ext>
            </a:extLst>
          </p:cNvPr>
          <p:cNvSpPr txBox="1"/>
          <p:nvPr/>
        </p:nvSpPr>
        <p:spPr>
          <a:xfrm>
            <a:off x="260683" y="1027063"/>
            <a:ext cx="11487150" cy="1477328"/>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Often when people repay a loan, they work out what they can afford to pay. This then results in a non-whole number of payments. We have already encountered this, but we sidestepped it by simply rounding our answer to the nearest month.</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As mathematicians we love accuracy so let’s look at calculating the </a:t>
            </a:r>
            <a:r>
              <a:rPr lang="en-US" sz="1800" b="1" dirty="0">
                <a:effectLst/>
                <a:latin typeface="Arial" panose="020B0604020202020204" pitchFamily="34" charset="0"/>
                <a:ea typeface="Times New Roman" panose="02020603050405020304" pitchFamily="18" charset="0"/>
              </a:rPr>
              <a:t>last, lesser payment.</a:t>
            </a:r>
            <a:endParaRPr lang="en-ZA"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014694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5A32A3B-C825-3B57-8982-395D2D73E133}"/>
              </a:ext>
            </a:extLst>
          </p:cNvPr>
          <p:cNvSpPr txBox="1">
            <a:spLocks/>
          </p:cNvSpPr>
          <p:nvPr/>
        </p:nvSpPr>
        <p:spPr>
          <a:xfrm>
            <a:off x="260683" y="268873"/>
            <a:ext cx="11670631"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latin typeface="Arial" panose="020B0604020202020204" pitchFamily="34" charset="0"/>
                <a:ea typeface="Times New Roman" panose="02020603050405020304" pitchFamily="18" charset="0"/>
              </a:rPr>
              <a:t>Annuities – calculating a last, lesser payment</a:t>
            </a:r>
            <a:endParaRPr lang="en-ZA" sz="3200" dirty="0">
              <a:solidFill>
                <a:srgbClr val="FF0000"/>
              </a:solidFill>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313265A4-7955-9B3D-C83E-351F9039D0A8}"/>
              </a:ext>
            </a:extLst>
          </p:cNvPr>
          <p:cNvSpPr txBox="1"/>
          <p:nvPr/>
        </p:nvSpPr>
        <p:spPr>
          <a:xfrm>
            <a:off x="260683" y="890111"/>
            <a:ext cx="11353800" cy="1200329"/>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Sihle borrows R40 000 with interest charged at 9% per annum compounded monthly. He repays R900 per month starting one month from the date of the loan.</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How many payments does he make?</a:t>
            </a:r>
            <a:endParaRPr lang="en-ZA" sz="1800" dirty="0">
              <a:effectLst/>
              <a:latin typeface="Times New Roman" panose="02020603050405020304" pitchFamily="18" charset="0"/>
              <a:ea typeface="Times New Roman" panose="02020603050405020304" pitchFamily="18" charset="0"/>
            </a:endParaRPr>
          </a:p>
        </p:txBody>
      </p:sp>
      <p:pic>
        <p:nvPicPr>
          <p:cNvPr id="5" name="Picture 4" descr="&lt;EFOFEX&gt;&#10;id:fxe{9cf34c97-5a86-4687-89bf-92a3e00ef62b}&#10;&#10;FXData:AAAO/3iczVfpctpIEH4VLVVUIJGQRgeXGarE5QtjbJP7qBJCIAVdFrKxE6dq/+5r7pPsaLqlHNje/HMKm6+nr/nmYKanc3fu2LRzd8D+QepR7a7buTMpyWBCZ17gbISJsxXOo8AKRaKKEhENUVcU8b4PDzuliijAn2oYmeaYzjLoU6XG26NcGObCIBf2c+EoFw5z4SAXxpRwPKFKBlM6yuAsg+yTZcsHNKA6hErkJwb7wGhIkc8MeoKO8+AhJMbZGFELcuNYuLKXAXR6/GDc/NG48YNx9qNxJw/GLR6NmzwYFzwaZ8Js975PM9OwNTc0IraUOtg6fw1O+7O306FwMDsZC9OXvfFhXyhJsvxa68vyYDYAg15TZHk4KQklN03jtixvt9vaVqtFyUqencvnw77kpoGvK/ImTTw7rS3SRanbyXTs27EW3U7gpJYQWoFDS5fMxU2dm7Qk2FGYOmFKS6QkyOhku1aycZjuKl1KTa7fpLe+I6S3MYvOAmV7syl1Y1HwPeGrsHW91JE2sWU7bSFOHGmbWPGe8M1NmNF1vJWbtgUS3+wJ8yhZOIm09Rap2xYU5uN7tavQdh177Sza7cBK1k4WhbzaQumDWidKCTz/z0/N/DoyZ9vtyDDwebS4FbiKloQl85eWVuD5t+1nZuJZ/rM9UG68L06bNOMU21vgzX66uUOWoh1GSWD5e2xy4yIpY7PyQimN4raSjRLb8yhNo+Anle8s058UCe+Ea6TLVJr7kb2WvHCRjYl1nM110WROpS7joyi0pSjvK0SqkBdsS7VkolY/VaSwWpWx+bEjx0/KUGYM6WMM/wSCz5EL3eX5hPR+pcLY7TB+QnpSSP1o9eEHlpV7CD7lBIZU+uMZfv0tit84Rzk7wbLjLDvN4bLJryRzjneSDbeN+ZrifT2CC0bDa5wbt4hXiLdU5XiD7Wu4xMwzuNNCyg/I36tibqFyUFjFwPtMsTQ62qluzNGvdRIUEyOoPDhoLKphxKlIsA+MPcHhHuxkHYNFh6FMoPUG4C3AOwALAGfOBlgAOABLgBXAKYAL4AF8BlgD+AABwI8VFlspgAuAGcBLgFcAr/PKAtYhQYwRU8QN4iWu0ym9XJZvaEWav5A2SWWuSrplsyNWtcrxdaOs1YhOjJbaYC1VKZp1QzOarUZLU7WmXi8vlnHZ94KKK3WVamVZuXnhViUGLI9bXl6XR/TmfYVtVK/6KZRIVfY+snTlaablx6aXH+zM4Pt+OdvXpKYKRr28TKyyJfNyznyJ3GfUUEC6oIQL+e47R3wDu/ILAMk3FBt8jVdNZg9na7y7tYb3bS2zDwEjjPsC29ucAl5Rnvaaarz/LbtcobBrAp/jnW5amGhwb28mWifUDsR1IAaBOBaDsWiPxfVYPGHySlyvMhcDCDQgoA6t3gVgEyACYwxwCZBgF29xJLiNzMN7nhLccgSOKk7xye7M7d87lncQMGRLhauGvx5Twa5xy/eGWO72qGqA1C+kEdr2EQeFxaQq5O2dUaI2ecYQSUaUwMqbS9pUVVj7NW02Fdj9LhM1IO/TZoOA1mN5wHXFlDo/lMzPTDSg5MYfc2+MXA4LLkeFhA+l3gTxuLAcFHynVIPDk+CENJC2njubRiE10dZCrBcWrUh4nidU6b9//8MlPJRM5/sbYlQc/X3++upRODX54PfxPKeDqTROXs3eqfMf9sAhrNgRtPAxM6CkoRKi6w1dg/yzvKt9Nv/46uS6/wA8j53P&#10;&#10;&lt;/EFOFEX&gt;">
            <a:extLst>
              <a:ext uri="{FF2B5EF4-FFF2-40B4-BE49-F238E27FC236}">
                <a16:creationId xmlns:a16="http://schemas.microsoft.com/office/drawing/2014/main" id="{C90AE352-CBFD-C3F7-ACAB-1EE6801B3FD0}"/>
              </a:ext>
            </a:extLst>
          </p:cNvPr>
          <p:cNvPicPr/>
          <p:nvPr/>
        </p:nvPicPr>
        <p:blipFill>
          <a:blip r:embed="rId2">
            <a:extLst>
              <a:ext uri="{28A0092B-C50C-407E-A947-70E740481C1C}">
                <a14:useLocalDpi xmlns:a14="http://schemas.microsoft.com/office/drawing/2010/main" val="0"/>
              </a:ext>
            </a:extLst>
          </a:blip>
          <a:stretch>
            <a:fillRect/>
          </a:stretch>
        </p:blipFill>
        <p:spPr>
          <a:xfrm>
            <a:off x="1744662" y="2258656"/>
            <a:ext cx="2579688" cy="4347157"/>
          </a:xfrm>
          <a:prstGeom prst="rect">
            <a:avLst/>
          </a:prstGeom>
        </p:spPr>
      </p:pic>
      <p:sp>
        <p:nvSpPr>
          <p:cNvPr id="8" name="TextBox 7">
            <a:extLst>
              <a:ext uri="{FF2B5EF4-FFF2-40B4-BE49-F238E27FC236}">
                <a16:creationId xmlns:a16="http://schemas.microsoft.com/office/drawing/2014/main" id="{F16BFDA6-C705-CDDB-5DEA-737E8DCE3363}"/>
              </a:ext>
            </a:extLst>
          </p:cNvPr>
          <p:cNvSpPr txBox="1"/>
          <p:nvPr/>
        </p:nvSpPr>
        <p:spPr>
          <a:xfrm>
            <a:off x="5162550" y="3785903"/>
            <a:ext cx="4724400" cy="646331"/>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So, he makes 54 payments of R900 and one </a:t>
            </a:r>
            <a:r>
              <a:rPr lang="en-US" sz="1800" b="1" dirty="0">
                <a:effectLst/>
                <a:latin typeface="Arial" panose="020B0604020202020204" pitchFamily="34" charset="0"/>
                <a:ea typeface="Times New Roman" panose="02020603050405020304" pitchFamily="18" charset="0"/>
              </a:rPr>
              <a:t>last, lesser payment.</a:t>
            </a:r>
            <a:r>
              <a:rPr lang="en-US" sz="1800" dirty="0">
                <a:effectLst/>
                <a:latin typeface="Arial" panose="020B0604020202020204" pitchFamily="34" charset="0"/>
                <a:ea typeface="Times New Roman" panose="02020603050405020304" pitchFamily="18" charset="0"/>
              </a:rPr>
              <a:t> </a:t>
            </a:r>
            <a:endParaRPr lang="en-ZA" dirty="0"/>
          </a:p>
        </p:txBody>
      </p:sp>
      <p:sp>
        <p:nvSpPr>
          <p:cNvPr id="2" name="TextBox 1">
            <a:extLst>
              <a:ext uri="{FF2B5EF4-FFF2-40B4-BE49-F238E27FC236}">
                <a16:creationId xmlns:a16="http://schemas.microsoft.com/office/drawing/2014/main" id="{E02658C5-6950-4E60-E12A-374205109593}"/>
              </a:ext>
            </a:extLst>
          </p:cNvPr>
          <p:cNvSpPr txBox="1"/>
          <p:nvPr/>
        </p:nvSpPr>
        <p:spPr>
          <a:xfrm>
            <a:off x="5852160" y="4976261"/>
            <a:ext cx="5356723" cy="923330"/>
          </a:xfrm>
          <a:prstGeom prst="rect">
            <a:avLst/>
          </a:prstGeom>
          <a:solidFill>
            <a:schemeClr val="tx1"/>
          </a:solidFill>
        </p:spPr>
        <p:txBody>
          <a:bodyPr wrap="none" rtlCol="0">
            <a:spAutoFit/>
          </a:bodyPr>
          <a:lstStyle/>
          <a:p>
            <a:r>
              <a:rPr lang="en-US" b="1" dirty="0">
                <a:solidFill>
                  <a:schemeClr val="bg1"/>
                </a:solidFill>
              </a:rPr>
              <a:t>Note:</a:t>
            </a:r>
          </a:p>
          <a:p>
            <a:r>
              <a:rPr lang="en-US" dirty="0">
                <a:solidFill>
                  <a:schemeClr val="bg1"/>
                </a:solidFill>
              </a:rPr>
              <a:t>We cannot work out the final payment by calculating</a:t>
            </a:r>
          </a:p>
          <a:p>
            <a:r>
              <a:rPr lang="en-US" dirty="0">
                <a:solidFill>
                  <a:schemeClr val="bg1"/>
                </a:solidFill>
              </a:rPr>
              <a:t>0,26 of a payment. We would get R238,04</a:t>
            </a:r>
            <a:endParaRPr lang="en-ZA" dirty="0">
              <a:solidFill>
                <a:schemeClr val="bg1"/>
              </a:solidFill>
            </a:endParaRPr>
          </a:p>
        </p:txBody>
      </p:sp>
    </p:spTree>
    <p:extLst>
      <p:ext uri="{BB962C8B-B14F-4D97-AF65-F5344CB8AC3E}">
        <p14:creationId xmlns:p14="http://schemas.microsoft.com/office/powerpoint/2010/main" val="1726739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5A32A3B-C825-3B57-8982-395D2D73E133}"/>
              </a:ext>
            </a:extLst>
          </p:cNvPr>
          <p:cNvSpPr txBox="1">
            <a:spLocks/>
          </p:cNvSpPr>
          <p:nvPr/>
        </p:nvSpPr>
        <p:spPr>
          <a:xfrm>
            <a:off x="260683" y="268873"/>
            <a:ext cx="11670631"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latin typeface="Arial" panose="020B0604020202020204" pitchFamily="34" charset="0"/>
                <a:ea typeface="Times New Roman" panose="02020603050405020304" pitchFamily="18" charset="0"/>
              </a:rPr>
              <a:t>Annuities – calculating a last, lesser payment</a:t>
            </a:r>
            <a:endParaRPr lang="en-ZA" sz="3200" dirty="0">
              <a:solidFill>
                <a:srgbClr val="FF0000"/>
              </a:solidFill>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9D4F8972-A8EF-88F1-DB1A-8F2707671E5B}"/>
              </a:ext>
            </a:extLst>
          </p:cNvPr>
          <p:cNvSpPr txBox="1"/>
          <p:nvPr/>
        </p:nvSpPr>
        <p:spPr>
          <a:xfrm>
            <a:off x="260683" y="882134"/>
            <a:ext cx="6096000" cy="369332"/>
          </a:xfrm>
          <a:prstGeom prst="rect">
            <a:avLst/>
          </a:prstGeom>
          <a:noFill/>
        </p:spPr>
        <p:txBody>
          <a:bodyPr wrap="square">
            <a:spAutoFit/>
          </a:bodyPr>
          <a:lstStyle/>
          <a:p>
            <a:r>
              <a:rPr lang="en-US" sz="1800" b="1">
                <a:effectLst/>
                <a:latin typeface="Arial" panose="020B0604020202020204" pitchFamily="34" charset="0"/>
                <a:ea typeface="Times New Roman" panose="02020603050405020304" pitchFamily="18" charset="0"/>
              </a:rPr>
              <a:t>Method 1</a:t>
            </a:r>
            <a:endParaRPr lang="en-ZA" dirty="0"/>
          </a:p>
        </p:txBody>
      </p:sp>
      <p:sp>
        <p:nvSpPr>
          <p:cNvPr id="12" name="TextBox 11">
            <a:extLst>
              <a:ext uri="{FF2B5EF4-FFF2-40B4-BE49-F238E27FC236}">
                <a16:creationId xmlns:a16="http://schemas.microsoft.com/office/drawing/2014/main" id="{B544B6C1-E599-A441-A2A0-C25CC16CBB01}"/>
              </a:ext>
            </a:extLst>
          </p:cNvPr>
          <p:cNvSpPr txBox="1"/>
          <p:nvPr/>
        </p:nvSpPr>
        <p:spPr>
          <a:xfrm>
            <a:off x="260683" y="1251466"/>
            <a:ext cx="4959017" cy="1477328"/>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Remember that the present value of</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rPr>
              <a:t>all of the payments must equal the value</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rPr>
              <a:t>of the loan. Let’s let the last payment be</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800" i="1" dirty="0">
                <a:effectLst/>
                <a:latin typeface="Arial" panose="020B0604020202020204" pitchFamily="34" charset="0"/>
                <a:ea typeface="Times New Roman" panose="02020603050405020304" pitchFamily="18" charset="0"/>
              </a:rPr>
              <a:t>x</a:t>
            </a:r>
            <a:endParaRPr lang="en-ZA" sz="1800" dirty="0">
              <a:effectLst/>
              <a:latin typeface="Times New Roman" panose="02020603050405020304" pitchFamily="18" charset="0"/>
              <a:ea typeface="Times New Roman" panose="02020603050405020304" pitchFamily="18" charset="0"/>
            </a:endParaRPr>
          </a:p>
          <a:p>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cs typeface="Times New Roman" panose="02020603050405020304" pitchFamily="18" charset="0"/>
              </a:rPr>
              <a:t>Remember</a:t>
            </a:r>
            <a:endParaRPr lang="en-ZA" dirty="0"/>
          </a:p>
        </p:txBody>
      </p:sp>
      <p:pic>
        <p:nvPicPr>
          <p:cNvPr id="13" name="Picture 12" descr="&lt;EFOFEX&gt;&#10;id:fxe{ba90ede9-4a8a-4443-b4d8-d149310ef4c4}&#10;&#10;FXData:AAALKnicjVZ7c9pGEP8qqmaYwFhCbxCYY0bi4RfG2CFNnKadEUIgBQnJ4mxs153pv/2a/SQ93a6UpH60g81vb997t7dc7+kq8Env6Zj9A+US46nfe3KIVsCUzKMk2AnTYC9cpYm3lTRdkjXJkkxVlV76cLMLokoC/OmWVXDOyLyAAVGbfD0uiVFJDEviqCROS+KkJI5LYkI0judELWBGxgVcFlB8Cm9lQUNigqms/ZDBEWQ0IpjPHCJB4NJ4BI5xN8bEA99YC2e6BUDQs1ftFm/aTV6189+0O3/Vbvmm3fRVu+RNOwd22/22zYzDztxsW1LLBFHvp+HFYH49GwnH8/OJMPvgTk4GgigrykdjoCjD+RAEZlNVlNFUFMSQ0qyrKPv9vrk3mmm+VuZXytVoIIc0iU1V2dE88mlzSZdiv1fw2HfgLfu9JKCesPWSgIg3TCWkwT0VBT/d0mBLiaiJgoJKfujlu4DxbulKtjl/Rx/iQKAPGbMuDBV/txP7mSTEkfC7sA8jGsi7zPODrpDlgbzPvexQ+CPMmTAMonVIu4KW3R8KizRfBrm8j5Y07Aoq04mj5u3WDwN/Eyy73cTLN0FhhXl1BfGL3tJUETT/S08v9HoKz7bfU6DwRbp8EDiLiMKK6csrL4nih+47J4+8+N0hMHfRY9DV7Izieg95s5tbKhQuuts0T7z4kG1uVjll2ayjrUzTrKsWVeJ6kVKaJj+w4mBFf2DkPAjnyDdUXsSpv5Gj7bKoiQUu9rpaMiWx75BZXTuIGr9thV0qzIgDq7q87SkZq7motii9OHnoy7J7nQW2rw+N6XwkeLXH0IwG3ngu3CPeIj4QneM9ru+g351LaP8t4Zv5/wbeAwwZlQ0XHpPiFD19Ngid8b9HKsydMQwpDgazalsZlTSMgbbnWO7xM68TkJhQyhRWnwCuAT4DeAC4cz7AEiAAWAGsAS4AQoAI4CvABiAGSAC+H8bspADeA8wBPgD8DPCxHEJwDjlihkgRd4g3eE4X5GZVuyd1eXEg7/L6QpdNz280FN2rZXftmtHUTM3q6G220tVq2bIMy+60O4Zu2GartlxltThK6qHcVxv1Vf3+IGzIDJifsLa6q43J/S91bE9ZayjRr8xdbVZwNblq1AYXxHFci9P1F62pC1artsq9mqfwye98wNznxFKBek80TpTdd4X4CbryEUArG4oV32xxBRd3a/K8tUYvtZYzAIMx2j1CezszwFvC3d4Rg8ffk44KvwE25HP2LEwHHQ1fjOagdEr8RNokUpJIEymZSP5E2kykc0avpc26ULEggTYYtGDlvge0AVIQZgA3ADmGuMZKsI2ckxdeHVxyCoo6bvH58507erGWz2AwYkeFp4a3x1ExNLa8O8JfRpfoFlCDihqj7AhxWEkcooNf95Jous09bjHJlGhw8s6K2LoOZ78htq1C94eMNCD5mNhtDbgR8wOqa8Y0+VByvjLS4lwXL7M7wVxOqlxOKwrfVO4U8aySHFf5zogBw1PDDWlj2map7FgVZaOsg9iqJEbl8Kp0qJO///yLUziUnODbc2Ncjf4Bf6i5BKYm93GE85wMZ/L1Xcf+tMm/64ETOLFTWOG7Z0i0tq5ppmnb316BEOqI7T8+UDnvH0LQa/k=&#10;&#10;&lt;/EFOFEX&gt;">
            <a:extLst>
              <a:ext uri="{FF2B5EF4-FFF2-40B4-BE49-F238E27FC236}">
                <a16:creationId xmlns:a16="http://schemas.microsoft.com/office/drawing/2014/main" id="{5E7238F3-AE7E-F436-CDE5-2EA43DCABF3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738312" y="2445702"/>
            <a:ext cx="2637382" cy="230823"/>
          </a:xfrm>
          <a:prstGeom prst="rect">
            <a:avLst/>
          </a:prstGeom>
        </p:spPr>
      </p:pic>
      <p:pic>
        <p:nvPicPr>
          <p:cNvPr id="14" name="Picture 13" descr="&lt;EFOFEX&gt;&#10;id:fxe{5452d14b-9740-48de-9d17-8e6fa050e98c}&#10;&#10;FXData:AAANfXiczVfpctpIEH4VWVVUoCyhC4HADFXi8oUxIWRzp0oIgRQkJIuxwYlTtX/3NfdJdjTdUg4fyb9NAf56+p6Znp5x+27quaR9d8J+QHWJcddp39lEy2BMZkHkbYWxtxOmceRsJE2XZE0ypZqqSg99uNklUSUBvrppZpxzMsugR9QqHw9zYpAT/Zw4zomznDjNiZOcGBGN4wVRM5iQYQbPM8g+mbd8Qn1SA1NZ+yGDY8hoQDCfGUSCwLnxABzjagyJA75xLpzZzQCCnj9qN3/SbvSonfuk3cWjdosn7caP2kVP2tmw2t1vy8w4bM8bdUsymwbI2gf9y97szWQgnMwuRsLkZXd02hNEWVFeGT1F6c/6IKhVVUUZjEVB9ClNWoqy2+2qO6MapytlNlWmg57s0yisqcqWpoFLqwu6EDvtjMf+es6i04486ggbJ/KIeMVUfOrtqSi48YZ6G0pETRQUVHJ9J916jHdNl7LF+Vt6G3oCvU2YdWaouNut2EkkIQyEL8LOD6gnbxPH9VpCknryLnWSI+GrnzKh7wUrn7YELdkfCfM4XXipvAsW1G8JKtMJg+r1xvU9d+0tWq3ISddeZoV5tQTxvV7XVBE0f6WnZ3pthWfbaSsw8Xm8uBU4i4jCkunLSycKwtvWMzsNnPDZETC3wWevpVkJxfEO8mZHN1fIXLQ2cRo54RFb3KRwyrJZBRuZxklLzWaJ43lMaRz9wAq9Jf2BkfIgnCNfUXkexu5aDjaLbE4scLbWxZApiR2Wj6qSpqq+K2tyWTtkJdVUNL3ysSybtcoHBccfDvc/Cc1KW0n+16zlX2dN/qisv/xu2l//rLz3ZHpw8KX8u9lXlPK97CtfDw5UPgUlOz/ZYcp6CbS6vCHac+yILvQ6+xXB22II7c3AS4QLd4jXiLdE57jH8Q20UPs5dNQN4cfz9+7QW7i3VHZf8ZgUL+aze3erPfz5loarbAj3HgeDWTXMhEoaxkDbC5zuyT2vI5DUYCpjGL0GeAPwFsABwJVzARYAHsASYAVwCeADBACfANYAIUAE8P39znYK4AXADOAlwF8Ar/J7DfYhRUwQKeIW8Qr36ZJcLUt7Upbnh/I2Lc91uea4lYqiO6XkplEyqlpNM5t6g410tRjWTcO0mo2moRtWrV5aLJNSGERlX+6olfKyvD/0KzID5scvLW9KQ7J/l1VnUPm4kbWKEnxg7kqTjMtrOsjqdVPhgjAMS2G8eq9VdcGsl5apU3IU/piwX2LuM2KqQL0gGify6psivoaq/Ayg5QXFJl+tc4UurtbofmkNHiotuwcGQ7T7DOVtTwCvCXd7Qwwef8daOzwrLMjn/F6YJjrqPxjNRumYuJG0jqQokkZSNJLckbQeSReMXknrVaZiQgINMKjDqPsC0AKIQZgAXAGkGOINzgTLyD594CHLJWegqOMSX9xfueMH5/IWDAZsq3DX8PTYKobGku8O8LHVJboJVK+ghig7RuwXEpvo4Lf7nGi6xT1uMMmYaLDz9pJYug57vyaWpUL1+4w0IPmQWA0NuAHzA6orxqzxpmR/YqTJuV08zN0R5nJa5HJWUPhM744RzwvJSZHvhBjQPDVckAamXcuVbbOgLJQ1EeuFxCgcTnOHOvn37384hU3J9r69YIdF6+/xt3+XQNfkkz/Gfk76E5muG1e7dPldDZzCjp3BCJ/SfaI1dE2rsZ5QB/+zPNQxW3/8n4fz/gPaZRpp&#10;&#10;&lt;/EFOFEX&gt;">
            <a:extLst>
              <a:ext uri="{FF2B5EF4-FFF2-40B4-BE49-F238E27FC236}">
                <a16:creationId xmlns:a16="http://schemas.microsoft.com/office/drawing/2014/main" id="{6FA03C72-9729-C969-E037-35F1E25D19F4}"/>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443864" y="2817177"/>
            <a:ext cx="4838201" cy="3669348"/>
          </a:xfrm>
          <a:prstGeom prst="rect">
            <a:avLst/>
          </a:prstGeom>
        </p:spPr>
      </p:pic>
      <p:sp>
        <p:nvSpPr>
          <p:cNvPr id="16" name="TextBox 15">
            <a:extLst>
              <a:ext uri="{FF2B5EF4-FFF2-40B4-BE49-F238E27FC236}">
                <a16:creationId xmlns:a16="http://schemas.microsoft.com/office/drawing/2014/main" id="{107CBC76-3731-8FB1-0C25-D0ED7AC87535}"/>
              </a:ext>
            </a:extLst>
          </p:cNvPr>
          <p:cNvSpPr txBox="1"/>
          <p:nvPr/>
        </p:nvSpPr>
        <p:spPr>
          <a:xfrm>
            <a:off x="6219825" y="882134"/>
            <a:ext cx="6096000" cy="369332"/>
          </a:xfrm>
          <a:prstGeom prst="rect">
            <a:avLst/>
          </a:prstGeom>
          <a:noFill/>
        </p:spPr>
        <p:txBody>
          <a:bodyPr wrap="square">
            <a:spAutoFit/>
          </a:bodyPr>
          <a:lstStyle/>
          <a:p>
            <a:r>
              <a:rPr lang="en-US" sz="1800" b="1" dirty="0">
                <a:effectLst/>
                <a:latin typeface="Arial" panose="020B0604020202020204" pitchFamily="34" charset="0"/>
                <a:ea typeface="Times New Roman" panose="02020603050405020304" pitchFamily="18" charset="0"/>
              </a:rPr>
              <a:t>Method 2</a:t>
            </a:r>
            <a:endParaRPr lang="en-ZA" dirty="0"/>
          </a:p>
        </p:txBody>
      </p:sp>
      <p:sp>
        <p:nvSpPr>
          <p:cNvPr id="18" name="TextBox 17">
            <a:extLst>
              <a:ext uri="{FF2B5EF4-FFF2-40B4-BE49-F238E27FC236}">
                <a16:creationId xmlns:a16="http://schemas.microsoft.com/office/drawing/2014/main" id="{61596843-048C-3480-A4E8-1AAF100EB4B2}"/>
              </a:ext>
            </a:extLst>
          </p:cNvPr>
          <p:cNvSpPr txBox="1"/>
          <p:nvPr/>
        </p:nvSpPr>
        <p:spPr>
          <a:xfrm>
            <a:off x="6188869" y="1251466"/>
            <a:ext cx="6157912" cy="646331"/>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Calculate the outstanding balance after 54</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payments and add one month of interest!</a:t>
            </a:r>
            <a:endParaRPr lang="en-ZA" sz="1800" dirty="0">
              <a:effectLst/>
              <a:latin typeface="Times New Roman" panose="02020603050405020304" pitchFamily="18" charset="0"/>
              <a:ea typeface="Times New Roman" panose="02020603050405020304" pitchFamily="18" charset="0"/>
            </a:endParaRPr>
          </a:p>
        </p:txBody>
      </p:sp>
      <p:cxnSp>
        <p:nvCxnSpPr>
          <p:cNvPr id="20" name="Straight Connector 19">
            <a:extLst>
              <a:ext uri="{FF2B5EF4-FFF2-40B4-BE49-F238E27FC236}">
                <a16:creationId xmlns:a16="http://schemas.microsoft.com/office/drawing/2014/main" id="{C9346460-ECB3-4D4F-556D-79CC2B66D142}"/>
              </a:ext>
            </a:extLst>
          </p:cNvPr>
          <p:cNvCxnSpPr/>
          <p:nvPr/>
        </p:nvCxnSpPr>
        <p:spPr>
          <a:xfrm>
            <a:off x="5705475" y="882134"/>
            <a:ext cx="0" cy="5842516"/>
          </a:xfrm>
          <a:prstGeom prst="line">
            <a:avLst/>
          </a:prstGeom>
          <a:ln w="76200"/>
        </p:spPr>
        <p:style>
          <a:lnRef idx="2">
            <a:schemeClr val="accent6"/>
          </a:lnRef>
          <a:fillRef idx="0">
            <a:schemeClr val="accent6"/>
          </a:fillRef>
          <a:effectRef idx="1">
            <a:schemeClr val="accent6"/>
          </a:effectRef>
          <a:fontRef idx="minor">
            <a:schemeClr val="tx1"/>
          </a:fontRef>
        </p:style>
      </p:cxnSp>
      <p:pic>
        <p:nvPicPr>
          <p:cNvPr id="21" name="Picture 20" descr="&lt;EFOFEX&gt;&#10;id:fxe{97cd9a33-ef4d-4c4b-802c-d0e7d666113c}&#10;&#10;FXData:AAAORnicxVfpcts2EH4VWDOaSA0p3rosaIbU4UuWFUVpjiaZoShSpMXLFGxZiTPTv33NPklBLMg69dH2l0fHt9gLi8VyAfbu5q6De3fH9AeUhbW7fu/OxEoOU7wIIneLpu4OzZPIjgVFFURFMARdloXHPszsAssCgq9qGDnnDC9yGGC5wcbjghgVxLAgjgritCBOCuK4ICZYYXiO5RxmeJzDmxzyT+6tWNAQ62AqKj9FcAQRjTCPZwEzwcSF8Qgc82yMsQ2++VoY08oBJj170m75rN3kSTvnWbvzJ+1Wz9pNn7SLnrUzIdtWLi85dM9bqioYqgay3sHwYrD4OBuh48X5BM3eWZOTAaqIkvReG0jScDEEgd6QJWk0raCKT0jalaTdbtfYaY0kW0uLuTQfDUSfRKEuS1uSBQ5prMiq0u/lPPrv2qt+L3KJjWI7cnHliqr4xL0lFeQkMXFjgitKBUlcyfHtbOtS3jXxxDbjb8k+dBHZp9Q6N5Sc7bbSTwUUBug72vkBccVtajtuF6WZK+4yOz1EP/yMCn03WPuki5T09hAtk2zlZuIuWBG/i2SqEwaN69jxXWfjrrrdyM42bm7F4+qiyme1qcgV0Pw3PTXX60ks2n5PgoUvk9UeMRauII/qi54dBeG++8rMAjt8dQjMbfDN7SrtlPDxDuKmj26hkLvoxkkW2eEhTW5aOqXRrINYJEnalfNV8vEyISSJfmKFrkd+YmRsEsYRr4i4DBNnIwbxKl8TnTjPdTmkSpX+hYVsj9C1GzpK7X1EJduelL5UOJjmR5Zrymta2h1JUetfDV3syPJvtXs8ylLqEh99eclov///cH+8YLxxskM7F0XXW4Ls1QolMR3QWvRR4qGAVn7mbskLxqdqTaGj/nIvdy+5ufODg+8PI/pxcCCzqKS8EeRdIW+K0LOLzm4ueWt3oGmb7zE/9sbQpzV+GjLhjuM1xz1WGd7y8Q2cBeYbOBpizPrMf7sM7OEAlunBy+Yk/IZx+uCSYI7/ed2AM3kMBzgDjVq1jJQICp+D257z5R4/8DoBiQ5LmcLoA8BHgE8ANgDPnAOwAnABPIA1wAWADxAAXAJsAEKACOD+RYXuFMBbgAXAO4BfAd4XBzTsQ8Yx5Ug4bjle8X26wFde9RbXxOVrcZvVlqqo2069Lql2Nb1pVbWGoitGR23RkSqXw6ahGe1Oq6OpWltvVldeWg2DqOaLfble82q3r/26SIH68aveTXWMb1mTCepf47y9BF+ou+os5yoi8GtiXGeCMAyrYbL+rDRUZDSrXmZXbYndisx3PPYFNmSg3mKFEUX1zTl+gKr8BqAUBUUX32gyBYtna/KwtEaPlZY5AIMxt/sG5W3OAK8xc3uDNTb/DndkuB+1IZ6zB9N0uKPho7OZXDrFTiRsIiGKhIkQTQRnImwmwjml18JmnasYEEALDJowst4CtgESEKYAVwAZn+IjXwkvI/PkkRs5k5yCospTfP4wc0ePruUTGIzoVvFd40+PKfOpeclbI35rtLBqADUoqTGXHXEclhITq+DXeoMVtc08xjzIBCuw86aH26oKe7/B7bYM1e9TUoPgQ9xuKcANqB9QXVOmzpqSeUlJg3Et/jBbEx7LSRnLaUnx9w1ryvGslByX8c6wBs1T4Qlp8bD1Qtk0SqrNZR2OzVKilQ7nhUMV//n7H4ziTcl0/37jGZetf8BeYiwMXZMt/oj3czycia10cnbZce7VwAns2CmM+DvBECstVVF0w2jr4L+89R/R/POXN8b7CxFibcU=&#10;&#10;&lt;/EFOFEX&gt;">
            <a:extLst>
              <a:ext uri="{FF2B5EF4-FFF2-40B4-BE49-F238E27FC236}">
                <a16:creationId xmlns:a16="http://schemas.microsoft.com/office/drawing/2014/main" id="{D48D8ABB-3134-2C7F-ACE8-7B54E2E66153}"/>
              </a:ext>
            </a:extLst>
          </p:cNvPr>
          <p:cNvPicPr/>
          <p:nvPr/>
        </p:nvPicPr>
        <p:blipFill>
          <a:blip r:embed="rId4">
            <a:extLst>
              <a:ext uri="{28A0092B-C50C-407E-A947-70E740481C1C}">
                <a14:useLocalDpi xmlns:a14="http://schemas.microsoft.com/office/drawing/2010/main" val="0"/>
              </a:ext>
            </a:extLst>
          </a:blip>
          <a:stretch>
            <a:fillRect/>
          </a:stretch>
        </p:blipFill>
        <p:spPr>
          <a:xfrm>
            <a:off x="6219825" y="2267129"/>
            <a:ext cx="4863000" cy="3409771"/>
          </a:xfrm>
          <a:prstGeom prst="rect">
            <a:avLst/>
          </a:prstGeom>
        </p:spPr>
      </p:pic>
      <p:sp>
        <p:nvSpPr>
          <p:cNvPr id="22" name="Rectangle 21">
            <a:extLst>
              <a:ext uri="{FF2B5EF4-FFF2-40B4-BE49-F238E27FC236}">
                <a16:creationId xmlns:a16="http://schemas.microsoft.com/office/drawing/2014/main" id="{17601D82-D0DC-A2F2-3395-15F57B12401F}"/>
              </a:ext>
            </a:extLst>
          </p:cNvPr>
          <p:cNvSpPr/>
          <p:nvPr/>
        </p:nvSpPr>
        <p:spPr>
          <a:xfrm>
            <a:off x="365760" y="2728794"/>
            <a:ext cx="5053260" cy="140041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3" name="Rectangle 22">
            <a:extLst>
              <a:ext uri="{FF2B5EF4-FFF2-40B4-BE49-F238E27FC236}">
                <a16:creationId xmlns:a16="http://schemas.microsoft.com/office/drawing/2014/main" id="{BCB85DC4-252C-E827-4EEF-DC8F0C47DD40}"/>
              </a:ext>
            </a:extLst>
          </p:cNvPr>
          <p:cNvSpPr/>
          <p:nvPr/>
        </p:nvSpPr>
        <p:spPr>
          <a:xfrm>
            <a:off x="365760" y="4131000"/>
            <a:ext cx="5053260" cy="140041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4" name="Rectangle 23">
            <a:extLst>
              <a:ext uri="{FF2B5EF4-FFF2-40B4-BE49-F238E27FC236}">
                <a16:creationId xmlns:a16="http://schemas.microsoft.com/office/drawing/2014/main" id="{75E06462-2047-AD50-9AF8-60E3D519049D}"/>
              </a:ext>
            </a:extLst>
          </p:cNvPr>
          <p:cNvSpPr/>
          <p:nvPr/>
        </p:nvSpPr>
        <p:spPr>
          <a:xfrm>
            <a:off x="365760" y="5531414"/>
            <a:ext cx="5053260" cy="70575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5" name="Rectangle 24">
            <a:extLst>
              <a:ext uri="{FF2B5EF4-FFF2-40B4-BE49-F238E27FC236}">
                <a16:creationId xmlns:a16="http://schemas.microsoft.com/office/drawing/2014/main" id="{E75D912A-DF8A-72C6-3B46-B7915D07C646}"/>
              </a:ext>
            </a:extLst>
          </p:cNvPr>
          <p:cNvSpPr/>
          <p:nvPr/>
        </p:nvSpPr>
        <p:spPr>
          <a:xfrm>
            <a:off x="365760" y="6222029"/>
            <a:ext cx="5053260" cy="5026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6" name="Rectangle 25">
            <a:extLst>
              <a:ext uri="{FF2B5EF4-FFF2-40B4-BE49-F238E27FC236}">
                <a16:creationId xmlns:a16="http://schemas.microsoft.com/office/drawing/2014/main" id="{9307719D-FD54-8E97-B787-21199AB04CB5}"/>
              </a:ext>
            </a:extLst>
          </p:cNvPr>
          <p:cNvSpPr/>
          <p:nvPr/>
        </p:nvSpPr>
        <p:spPr>
          <a:xfrm>
            <a:off x="6188869" y="2518782"/>
            <a:ext cx="5226666" cy="18204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7" name="Rectangle 26">
            <a:extLst>
              <a:ext uri="{FF2B5EF4-FFF2-40B4-BE49-F238E27FC236}">
                <a16:creationId xmlns:a16="http://schemas.microsoft.com/office/drawing/2014/main" id="{DE3827B2-52A5-902B-4BE4-AD273554C15B}"/>
              </a:ext>
            </a:extLst>
          </p:cNvPr>
          <p:cNvSpPr/>
          <p:nvPr/>
        </p:nvSpPr>
        <p:spPr>
          <a:xfrm>
            <a:off x="6188869" y="4339218"/>
            <a:ext cx="5226666" cy="107802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8" name="Rectangle 27">
            <a:extLst>
              <a:ext uri="{FF2B5EF4-FFF2-40B4-BE49-F238E27FC236}">
                <a16:creationId xmlns:a16="http://schemas.microsoft.com/office/drawing/2014/main" id="{EC05C586-5116-CB1E-30BC-41885953D42C}"/>
              </a:ext>
            </a:extLst>
          </p:cNvPr>
          <p:cNvSpPr/>
          <p:nvPr/>
        </p:nvSpPr>
        <p:spPr>
          <a:xfrm>
            <a:off x="6188869" y="5417248"/>
            <a:ext cx="5226666" cy="37857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 name="Picture 1" descr="A green square with a white x&#10;&#10;Description automatically generated">
            <a:extLst>
              <a:ext uri="{FF2B5EF4-FFF2-40B4-BE49-F238E27FC236}">
                <a16:creationId xmlns:a16="http://schemas.microsoft.com/office/drawing/2014/main" id="{AF3E7989-2A01-DC0B-E7D2-A268540258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21650" y="5497465"/>
            <a:ext cx="1181100" cy="1111624"/>
          </a:xfrm>
          <a:prstGeom prst="rect">
            <a:avLst/>
          </a:prstGeom>
        </p:spPr>
      </p:pic>
      <p:sp>
        <p:nvSpPr>
          <p:cNvPr id="6" name="TextBox 5">
            <a:extLst>
              <a:ext uri="{FF2B5EF4-FFF2-40B4-BE49-F238E27FC236}">
                <a16:creationId xmlns:a16="http://schemas.microsoft.com/office/drawing/2014/main" id="{EA376E91-79CF-CB8D-3AFA-62E769EDA5A7}"/>
              </a:ext>
            </a:extLst>
          </p:cNvPr>
          <p:cNvSpPr txBox="1"/>
          <p:nvPr/>
        </p:nvSpPr>
        <p:spPr>
          <a:xfrm>
            <a:off x="9490364" y="2149449"/>
            <a:ext cx="1758815" cy="369332"/>
          </a:xfrm>
          <a:prstGeom prst="rect">
            <a:avLst/>
          </a:prstGeom>
          <a:noFill/>
        </p:spPr>
        <p:txBody>
          <a:bodyPr wrap="none" rtlCol="0">
            <a:spAutoFit/>
          </a:bodyPr>
          <a:lstStyle/>
          <a:p>
            <a:r>
              <a:rPr lang="en-US" dirty="0"/>
              <a:t>Which method?</a:t>
            </a:r>
            <a:endParaRPr lang="en-ZA" dirty="0"/>
          </a:p>
        </p:txBody>
      </p:sp>
      <p:sp>
        <p:nvSpPr>
          <p:cNvPr id="5" name="Rectangle 4">
            <a:extLst>
              <a:ext uri="{FF2B5EF4-FFF2-40B4-BE49-F238E27FC236}">
                <a16:creationId xmlns:a16="http://schemas.microsoft.com/office/drawing/2014/main" id="{110C7CB3-BBBA-D0C4-820F-31FEF530FD42}"/>
              </a:ext>
            </a:extLst>
          </p:cNvPr>
          <p:cNvSpPr/>
          <p:nvPr/>
        </p:nvSpPr>
        <p:spPr>
          <a:xfrm>
            <a:off x="6188869" y="2148209"/>
            <a:ext cx="5226665" cy="37057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3090282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0" nodeType="clickEffect">
                                  <p:stCondLst>
                                    <p:cond delay="0"/>
                                  </p:stCondLst>
                                  <p:childTnLst>
                                    <p:set>
                                      <p:cBhvr>
                                        <p:cTn id="17" dur="1" fill="hold">
                                          <p:stCondLst>
                                            <p:cond delay="0"/>
                                          </p:stCondLst>
                                        </p:cTn>
                                        <p:tgtEl>
                                          <p:spTgt spid="2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0" nodeType="clickEffect">
                                  <p:stCondLst>
                                    <p:cond delay="0"/>
                                  </p:stCondLst>
                                  <p:childTnLst>
                                    <p:set>
                                      <p:cBhvr>
                                        <p:cTn id="25" dur="1" fill="hold">
                                          <p:stCondLst>
                                            <p:cond delay="0"/>
                                          </p:stCondLst>
                                        </p:cTn>
                                        <p:tgtEl>
                                          <p:spTgt spid="25"/>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20"/>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grpId="0" nodeType="clickEffect">
                                  <p:stCondLst>
                                    <p:cond delay="0"/>
                                  </p:stCondLst>
                                  <p:childTnLst>
                                    <p:set>
                                      <p:cBhvr>
                                        <p:cTn id="39" dur="1" fill="hold">
                                          <p:stCondLst>
                                            <p:cond delay="0"/>
                                          </p:stCondLst>
                                        </p:cTn>
                                        <p:tgtEl>
                                          <p:spTgt spid="5"/>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grpId="0" nodeType="clickEffect">
                                  <p:stCondLst>
                                    <p:cond delay="0"/>
                                  </p:stCondLst>
                                  <p:childTnLst>
                                    <p:set>
                                      <p:cBhvr>
                                        <p:cTn id="43" dur="1" fill="hold">
                                          <p:stCondLst>
                                            <p:cond delay="0"/>
                                          </p:stCondLst>
                                        </p:cTn>
                                        <p:tgtEl>
                                          <p:spTgt spid="26"/>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grpId="0" nodeType="clickEffect">
                                  <p:stCondLst>
                                    <p:cond delay="0"/>
                                  </p:stCondLst>
                                  <p:childTnLst>
                                    <p:set>
                                      <p:cBhvr>
                                        <p:cTn id="47" dur="1" fill="hold">
                                          <p:stCondLst>
                                            <p:cond delay="0"/>
                                          </p:stCondLst>
                                        </p:cTn>
                                        <p:tgtEl>
                                          <p:spTgt spid="27"/>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grpId="0" nodeType="clickEffect">
                                  <p:stCondLst>
                                    <p:cond delay="0"/>
                                  </p:stCondLst>
                                  <p:childTnLst>
                                    <p:set>
                                      <p:cBhvr>
                                        <p:cTn id="51" dur="1" fill="hold">
                                          <p:stCondLst>
                                            <p:cond delay="0"/>
                                          </p:stCondLst>
                                        </p:cTn>
                                        <p:tgtEl>
                                          <p:spTgt spid="28"/>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18" grpId="0"/>
      <p:bldP spid="22" grpId="0" animBg="1"/>
      <p:bldP spid="23" grpId="0" animBg="1"/>
      <p:bldP spid="24" grpId="0" animBg="1"/>
      <p:bldP spid="25" grpId="0" animBg="1"/>
      <p:bldP spid="26" grpId="0" animBg="1"/>
      <p:bldP spid="27" grpId="0" animBg="1"/>
      <p:bldP spid="28" grpId="0" animBg="1"/>
      <p:bldP spid="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844B4D9-D442-256C-5C2B-E0E4BD325202}"/>
              </a:ext>
            </a:extLst>
          </p:cNvPr>
          <p:cNvGraphicFramePr>
            <a:graphicFrameLocks noGrp="1"/>
          </p:cNvGraphicFramePr>
          <p:nvPr>
            <p:extLst>
              <p:ext uri="{D42A27DB-BD31-4B8C-83A1-F6EECF244321}">
                <p14:modId xmlns:p14="http://schemas.microsoft.com/office/powerpoint/2010/main" val="3173391417"/>
              </p:ext>
            </p:extLst>
          </p:nvPr>
        </p:nvGraphicFramePr>
        <p:xfrm>
          <a:off x="1322638" y="1332235"/>
          <a:ext cx="6851650" cy="2515870"/>
        </p:xfrm>
        <a:graphic>
          <a:graphicData uri="http://schemas.openxmlformats.org/drawingml/2006/table">
            <a:tbl>
              <a:tblPr firstRow="1" firstCol="1" bandRow="1">
                <a:tableStyleId>{5940675A-B579-460E-94D1-54222C63F5DA}</a:tableStyleId>
              </a:tblPr>
              <a:tblGrid>
                <a:gridCol w="3425825">
                  <a:extLst>
                    <a:ext uri="{9D8B030D-6E8A-4147-A177-3AD203B41FA5}">
                      <a16:colId xmlns:a16="http://schemas.microsoft.com/office/drawing/2014/main" val="509705118"/>
                    </a:ext>
                  </a:extLst>
                </a:gridCol>
                <a:gridCol w="3425825">
                  <a:extLst>
                    <a:ext uri="{9D8B030D-6E8A-4147-A177-3AD203B41FA5}">
                      <a16:colId xmlns:a16="http://schemas.microsoft.com/office/drawing/2014/main" val="2717949724"/>
                    </a:ext>
                  </a:extLst>
                </a:gridCol>
              </a:tblGrid>
              <a:tr h="0">
                <a:tc>
                  <a:txBody>
                    <a:bodyPr/>
                    <a:lstStyle/>
                    <a:p>
                      <a:r>
                        <a:rPr lang="en-US" sz="1800" b="1" dirty="0">
                          <a:effectLst/>
                        </a:rPr>
                        <a:t>Future Value</a:t>
                      </a:r>
                      <a:endParaRPr lang="en-ZA" sz="1200" b="1"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rgbClr val="92D050"/>
                    </a:solidFill>
                  </a:tcPr>
                </a:tc>
                <a:tc>
                  <a:txBody>
                    <a:bodyPr/>
                    <a:lstStyle/>
                    <a:p>
                      <a:r>
                        <a:rPr lang="en-US" sz="1800" b="1" dirty="0">
                          <a:effectLst/>
                        </a:rPr>
                        <a:t>Present Value</a:t>
                      </a:r>
                      <a:endParaRPr lang="en-ZA" sz="1200" b="1"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rgbClr val="FF9999"/>
                    </a:solidFill>
                  </a:tcPr>
                </a:tc>
                <a:extLst>
                  <a:ext uri="{0D108BD9-81ED-4DB2-BD59-A6C34878D82A}">
                    <a16:rowId xmlns:a16="http://schemas.microsoft.com/office/drawing/2014/main" val="3383489377"/>
                  </a:ext>
                </a:extLst>
              </a:tr>
              <a:tr h="741680">
                <a:tc>
                  <a:txBody>
                    <a:bodyPr/>
                    <a:lstStyle/>
                    <a:p>
                      <a:endParaRPr lang="en-US"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92D050"/>
                    </a:solidFill>
                  </a:tcPr>
                </a:tc>
                <a:tc>
                  <a:txBody>
                    <a:bodyPr/>
                    <a:lstStyle/>
                    <a:p>
                      <a:endParaRPr lang="en-US"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F9999"/>
                    </a:solidFill>
                  </a:tcPr>
                </a:tc>
                <a:extLst>
                  <a:ext uri="{0D108BD9-81ED-4DB2-BD59-A6C34878D82A}">
                    <a16:rowId xmlns:a16="http://schemas.microsoft.com/office/drawing/2014/main" val="2473165375"/>
                  </a:ext>
                </a:extLst>
              </a:tr>
              <a:tr h="524510">
                <a:tc>
                  <a:txBody>
                    <a:bodyPr/>
                    <a:lstStyle/>
                    <a:p>
                      <a:r>
                        <a:rPr lang="en-US" sz="1600" dirty="0">
                          <a:effectLst/>
                        </a:rPr>
                        <a:t>For saving / investing</a:t>
                      </a:r>
                      <a:endParaRPr lang="en-ZA" sz="16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rgbClr val="92D050"/>
                    </a:solidFill>
                  </a:tcPr>
                </a:tc>
                <a:tc>
                  <a:txBody>
                    <a:bodyPr/>
                    <a:lstStyle/>
                    <a:p>
                      <a:r>
                        <a:rPr lang="en-US" sz="1600" dirty="0">
                          <a:effectLst/>
                        </a:rPr>
                        <a:t>For repaying a debt</a:t>
                      </a:r>
                      <a:endParaRPr lang="en-ZA" sz="16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rgbClr val="FF9999"/>
                    </a:solidFill>
                  </a:tcPr>
                </a:tc>
                <a:extLst>
                  <a:ext uri="{0D108BD9-81ED-4DB2-BD59-A6C34878D82A}">
                    <a16:rowId xmlns:a16="http://schemas.microsoft.com/office/drawing/2014/main" val="1669316140"/>
                  </a:ext>
                </a:extLst>
              </a:tr>
              <a:tr h="886460">
                <a:tc>
                  <a:txBody>
                    <a:bodyPr/>
                    <a:lstStyle/>
                    <a:p>
                      <a:r>
                        <a:rPr lang="en-US" sz="1600" dirty="0">
                          <a:effectLst/>
                        </a:rPr>
                        <a:t>The formula gives the future value of all the payments immediately after the last payment has been made</a:t>
                      </a:r>
                      <a:endParaRPr lang="en-ZA" sz="16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rgbClr val="92D050"/>
                    </a:solidFill>
                  </a:tcPr>
                </a:tc>
                <a:tc>
                  <a:txBody>
                    <a:bodyPr/>
                    <a:lstStyle/>
                    <a:p>
                      <a:r>
                        <a:rPr lang="en-US" sz="1600" dirty="0">
                          <a:effectLst/>
                        </a:rPr>
                        <a:t>The formula gives the present value of all the payments given that the first payment is made in one period from now</a:t>
                      </a:r>
                      <a:endParaRPr lang="en-ZA" sz="16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rgbClr val="FF9999"/>
                    </a:solidFill>
                  </a:tcPr>
                </a:tc>
                <a:extLst>
                  <a:ext uri="{0D108BD9-81ED-4DB2-BD59-A6C34878D82A}">
                    <a16:rowId xmlns:a16="http://schemas.microsoft.com/office/drawing/2014/main" val="3314704478"/>
                  </a:ext>
                </a:extLst>
              </a:tr>
            </a:tbl>
          </a:graphicData>
        </a:graphic>
      </p:graphicFrame>
      <p:pic>
        <p:nvPicPr>
          <p:cNvPr id="29699" name="Picture 60" descr="&lt;EFOFEX&gt;&#10;id:fxe{fc1e7c44-049c-4368-9456-ea0e34dc452a}&#10;&#10;FXData:AAALJnicjVZ7c9pGEP8qqmaYwERCOgnxMseMePmFMcY4TtK0M0IIpCAhWZyNnbgz/bdfs5+kp9uVEtePdrD57e3rdvf2lus8zjyXdh6P+D9QPWo+djuPNiUZTOg8iLydNPH20iyOnK1CDEUliqXUdF156SPMzqmuSPBnWFbGOaXzDPpUr4r1KCeGOTHIicOcOMmJ45w4yokxJQLPqJ7BFLxfZJB9Mm95QgNaA1OVPIngEGyGFOOZw06wcW48pKOfqjGiDvjGXASzlwFsevqq3eJNu/Grdu6bdmev2i3ftJu8ahe9aWdDtXs/ysw5/MyNRk0hpAWyzi+D8/7803QoHc3PxtL0qjc+7kuyqmnXZl/TBvMBCGpVXdOGE1mSfcaStqbt9/vq3qzG6Vqbz7TZsK/6LAprurZjaeCy6pIt5W4n4/Fvz1l2O5HHHGnrRB6Vb7iKz7x7JktuvGXellGZyJKGSq7vpDuP827ZSm0K/o49hJ7EHhJunRlq7m4ndxNFCgPpu7T3A+apu8RxvbaUpJ66T53kQPrDT7nQ94K1z9oSSe4PpEWcLr1U3QdL5rclneuEQfV26/qeu/GW7XbkpBsvs8K42pL8xagTXQbN/9IzMr2OJqLtdjRIfBEvHyTBorK04vrqyomC8KH9zk4DJ3x3AMxd8M1rk2bCcL2HuPnVzRUyF+1tnEZOeMCLmxROeTTrYKuyOGnrWZa4XsSMxdETVuit2BNGKjYRHPWGqYswdjdqsF1mOfGNs1oXS64kd0f0/tdymbwPKr9vVVLRgt86WsJzzbLMUs5OHBoyb1t7gX3rQkfa1xTv9Aia0MSrLoR7xFvEB2oIvMf1HTS6fQF9v6WiiP9v0j3AdNH5VBF7MhyfJ88moD369yyFgTOC6STA5FYNK2EKwT3Q9gzTPXrmdQySGqQygdVHgE8AnwEcAKycC7AE8ABWAGuAcwAfIAD4CrABCAEigCnABcAM4BJgDnAF8AHgOp8+cA4pYoLIEHeIN3hO5/RmVbqnZXXxXt2l5YWh1hy3UtEMp5TcNUpmldSI1TIafGXoxbJumVaz1WiZhtms1UvLVVIKg6jsq129Ul6V79/7FZUD9+OXVnel503J3ZWmGZeowC+r24oQhGFYCuP1F1I1JKteWqVOydHEyLevMPY5tXSgLikRRN59M8SP0JXfAEjeUDz5al0o9LBa4+etNXyptew+GIzQ7hu0t40/lrdUuL2jpth/T1s6DP8mxHP6bJsWOhq8uJuN0gl1I2UTKVGkjJVorLhjZTNWzji9VjbrTMWCABpgUIdV7xKwCRCDMAG4AUhxi0+YCbaRffzCc0NITkDR4CU3xD21z54X7/DFdD7DsQy5KR4cXiBbx90jDHyIv4o9alhA9QtqhLJDxEEhsakBfnsXlBhN4XGLrRBTAodvr2jTMOD4N7TZ1OEC+Jw0IfiQNhsEuAH3A6przqxBvl85aQluD+9zb4yxHBexnBQUvqd6E8TTQnJUxDulJsxPggVpYNi1XNm2CqqJshZivZCYhcNZ7tCgf//5l6CWWGPvx1NjVEz/vnik9SgMTuHjEEc6HUzV+QfzaDVxfmqDY/B2Ait88wwoaRhENxt1swH+i60Oef3xcSp4/wA0zmrY&#10;&#10;&lt;/EFOFEX&gt;">
            <a:extLst>
              <a:ext uri="{FF2B5EF4-FFF2-40B4-BE49-F238E27FC236}">
                <a16:creationId xmlns:a16="http://schemas.microsoft.com/office/drawing/2014/main" id="{053FDD91-824B-FE46-4654-37D9A0AA15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9062" y="1748267"/>
            <a:ext cx="1155700" cy="469900"/>
          </a:xfrm>
          <a:prstGeom prst="rect">
            <a:avLst/>
          </a:prstGeom>
          <a:noFill/>
          <a:extLst>
            <a:ext uri="{909E8E84-426E-40DD-AFC4-6F175D3DCCD1}">
              <a14:hiddenFill xmlns:a14="http://schemas.microsoft.com/office/drawing/2010/main">
                <a:solidFill>
                  <a:srgbClr val="FFFFFF"/>
                </a:solidFill>
              </a14:hiddenFill>
            </a:ext>
          </a:extLst>
        </p:spPr>
      </p:pic>
      <p:pic>
        <p:nvPicPr>
          <p:cNvPr id="29698" name="Picture 85" descr="&lt;EFOFEX&gt;&#10;id:fxe{81456f98-3f8d-4239-8519-37bf617dc2d6}&#10;&#10;FXData:AAALLXicjVZ7c5tGEP8qlBlN5DEIDoRe1mkGvfySZcVR4iRNO4MACSIQGJ0ty3Vn+m+/Zj9Jj9uFxvWjHdn67e3rdvf2Vtd9vPJd2n084f9A9an52Os+2pTkMKXzMPa30tTfSVdJ7GwUYigqUSylruvKSx9hdkl1RYI/w7Jyzjmd5zCgek2sxwUxKohhQRwXxFlBnBbESUFMKBF4QfUcZnScw/sc8k/urUhoSOtgqpInERxDRCOK8cxhJ9i4MB6BY6zGmDrgG3MRzH4OsOn5q3aLN+0mr9q5b9pdvGrnvWk3fdUuftPOhmr3c3nJ4WdutNu8L1DW/Wl4OZh/mY2kk/nFRJp97E9OB5Ksatq1OdC04XwIgnpN17TRVJbkgLG0o2m73a62M2tJttLmV9rVaKAGLI7qurZlWeiymsc8udfNefzbd7xeN/aZI22c2KfyDVcJmH/PZMlNNszfMCoTWdJQyQ2cbOtz3i1bqi3B37J95Etsn3Lr3FBzt1u5lypSFEq/SbsgZL66TR3X70hp5qu7zEmPpN+DjAsDP1wFrCOR9P5IWiSZ52fqLvRY0JF0rhOFtduNG/ju2vc6ndjJ1n5uhXF1JPmb0SC6DJr/pWfkel1NRNvrapD4IvH2kmBRWVpyfXXpxGG077yzs9CJ3h0Bcxs++B3SShmudxA3v7qFQu6is0my2ImOeHHT0imPZhVuVJakHT3PEteLhLEkfsKK/CV7wsjEJoKj3jB1ESXuWg03Xp4T3zivdbnkSnJvRu9/rhK1Sg7Dg1+r6ubgQAt/6WopTzdPNM86P3ToyaJz7QW2rgtNaV9TvNZj6EMTb7sQ7hBvEffUEHiP6zvodfs9tP6Gijr+v2G3hwGj88Ei9mQ4Qc+eDUF7/O9xCjNnDANKgMmtmlbKFIJ7oO0FpnvyzOsEJHVIZQqrzwBfAL4COABYORfAA/ABlgArgEuAACAE+A6wBogAYoAfBzE/KYAPAHOAjwCfAK6LAQTnkCGmiAxxi3iD53RJb5aVe1pVF4fqNqsuDLXuuLxvDKeS3jUrZo3UidU2mnxl6OWyYZlWq91sm4bZqjcq3jKtRGFcDdSeflBdVu8PgwOVA/cTVJZ3lXHel9CVG5XkTcndVV7s1koURZUoWX0jNUOyGpVl5lQcTUx9+yPGPqeWDtQHSgRRdN8V4mfoygcAUjQUT77WEAp9rNbkeWuNXmotewAGY7R7gPa2Z4C3VLi9o6bYf0fbOsz/FsRz/mybNjoavribjdIpdWNlHStxrEyUeKK4E2U9US44vVLWq1zFggCaYNCAVf8DYAsgAWEKcAOQ4RZfMBNsI/v0hReHkJyBokEJqTfaJoF7f/G8gMcvpvQVjmbETwwPDy+RrWMEMQY/wh/HPjUsoAYlNUbZMeKwlNjUAL/995QYLeFxg+2QUAINYC9pyzCgBda01dLhEgScNCH4iLaaBLgh9wOqK86si9lkf+ekJbh9vNP9CcZyWsZyVlL4rOpPEc9LyUkZ74yaUEuCBWli2PVC2bZKqoWyNmKjlJilw6vCoUH/+uNPQXlYY/+fF8e4/AUYiLdan8LwFD6OcazT4UzdN71PzU9nP7TCKXg7gxU+fYaUNA2im2293gT/5VbHvP74RhW8vwHAyWwb&#10;&#10;&lt;/EFOFEX&gt;">
            <a:extLst>
              <a:ext uri="{FF2B5EF4-FFF2-40B4-BE49-F238E27FC236}">
                <a16:creationId xmlns:a16="http://schemas.microsoft.com/office/drawing/2014/main" id="{0CDD5227-AC33-76FB-5125-E3F519CE15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0431" y="1748267"/>
            <a:ext cx="1257300" cy="476250"/>
          </a:xfrm>
          <a:prstGeom prst="rect">
            <a:avLst/>
          </a:prstGeom>
          <a:noFill/>
          <a:extLst>
            <a:ext uri="{909E8E84-426E-40DD-AFC4-6F175D3DCCD1}">
              <a14:hiddenFill xmlns:a14="http://schemas.microsoft.com/office/drawing/2010/main">
                <a:solidFill>
                  <a:srgbClr val="FFFFFF"/>
                </a:solidFill>
              </a14:hiddenFill>
            </a:ext>
          </a:extLst>
        </p:spPr>
      </p:pic>
      <p:pic>
        <p:nvPicPr>
          <p:cNvPr id="29697" name="Picture 73" descr="&lt;EFOFEX&gt;&#10;id:fxd{b2200b16-2900-465c-9ff9-7e6c73f3b5c7}&#10;&#10;FXData:AACW7nic7Z3rbts4Fse/z1NoDRiToJItkpIouZEB59ZcnDRN3el0truAY8uxJ77VVuOk2x3s133NfZKleChZcXyRW2cwKU6T+kgk/+QhRVE/KpS88/UyaPg7X/d9Uzd1wm2uU4vxr+WdrwciOI6sRQGHvhmZPdir+LZpQjpb6/Wird0oJvrZ+foqJbaigCPfIKA2CzakqCk15C33jv3o8yQRH/iHUBaBRPXIKHf2IHA3MlDo6ULd1VJddaGusVR3tlDXXKo7X6jrLdVV4ACkmllElkgq8WGSs8iSQwrK9JW/tqcT8SN3ItUfZpLRNMtTn1BCTTiaSTlXqgoNcK7y3leH9xCKZ+qoy8iJsp+VvfeptHdq/xaqUXkDTdD3j4LubRB2GnWdUN0guq1bZtRTH/9I4T10NlN0MlluCMVXTkT31uCX2tK/iuhxnV4w1s6DiXY56NX70P8OoXrSMKHi9jAULQNlKO2ZqvLRo1yrEGNBdc5h71cwH8D8BqYORrVeA0wTTACmBeYazGswbTAdML+DuQHTBdMDcwHmDZhLMG/B1MC8A/MLmPdxZ4RjMVJ2qGyo7FjZT+pYvfY/tfJ3/pZx9cIYj7auqGHVG9vbRVrPD295nhWIRWyPcrFHzWTXsZntetxjlLmWk2+2hvlup7fVNsrm9lZr6+5Fe9sQRuTTzrdu84f+3d+3tsiLzvY/+wbZLnb+IbLLX0ShxIDwLaO/LSO63W6+O7j+SApUs518a1TP14tyBKi8U77X4sGr8tYnciPugZfK/go98wsYEncoUfmCIxPsqtaqPu5aB/O6VmUPBIdK90UNoxdgP/sy21ufyfInvmfCWOCCP6ePivFURvtzS6uo2HO/0dNvenqvp1f1XlVvVPWbqn4mtq/1m+soiQ0OcBA4sLf7FqwLZgCRQzCfwIxUER9UTVQ3qhw/cvUUYk4gIfWZ6zicQmOdPW6/V3Nr9JuvLjfEVMdOnUMVUznQU74fqHFSjH02bO0lW+oitvtK2f0kpuJTyHf3jRjoXJljX/WGgU/g+Fdavksp9IAb33VNOAfaYpOB813f5QRCOyIfSHotAi05NFV+F5u2DN1Vp/RuVflynPhykmydqbhzZU+TmKPE3wufwTBKVINw5bYVJ67YyZar4jxlnSSGJRlexhlS/3//+a/caqo2DqYXH3HNKVAxPEI/lSW/ii9DdzIfBRWpoVNAxd/2X+/VPlwcaEe1s6p28W63eryn5Yxi8T3bKxb3a/sQYRXMYvHgPKfl2mE4LBWLk8mkMGGFwei6WLssXh7sGe2w17XM4jgcdRphoRk2c+WfdqLA8k47qDfLO70grGv9ei/wc59EmnYY3IU5rTHoh0E/9HMkpxVVoka7PhoHIuxz2DJcGT4O77uBFt4PhToSFhvjsShgqGvdjvYvbdLuhIExHtYbQUkbjgJjMqoPX2r//qk9ErHtoHPdDksaGd691K4Go2YwMiadZtguaWaUqNspfO432kHjJmiWSr366CaIZMq1kpb7SB1i5lTSVQmpTLhTlC6Xd4pQ+6tB816TQX5OawmB0ar3Ot370s+VUafe/fklBI47X4ISocNQ7U/AdXGdjRNEWZT6g1Gv3n0ZNfEwyVX4c93pG+FgWDKjmqr9q0EYDnoPgrpBK3wQMJKlyBDjU2hcdQeNG6PTb0a1EiVHLZ7sikS58t1OcSjqFtUqqmJ0mKMedawQwk9IQHW1E+jg8uSCDjsl2l3ghEoKl4Qy6bPQu9XGPmxAFikwqvgOc2ydUuKq9KBPzo8/SDqtQ62CQynzbJctE9HFIpeIPc+0mUu8BWr2yL1VohgtrQeRJpzNQINijKRzKoVkiGQoLZJhGclwM2ToCmKyKQzOSIZIhpsjw6cGw1VcmAULs1NhVij8k5gQkVBJuDjDC8QVpz81PV1QHis4tsWZ6cV3PyHH+ZDIPW4WXEKIuPyRTGq6WM1dcWWybOosFLPFjq8QZ4NGa1pJvJ9YRmpEakRqfCJqJMxyTQeqhtyI3IjciNz4nLiRmpS6Kf6izFkHHKlpuTzFfhnkdIncZUzRn5nlRuOs86vkmejRSt1yxHuOZaRHpEekxyehR2LbJiUW59CUiI+Ij4iPiI/PCh+J47E0PhJvLXwknk3T+LhaTpfIXeKshY8zzq+SZ8PH1M1HOgcf38c0JHUXct3ppfysyU9FS1VfdtBsvPf4yvHGdySwieFb/hfBcad4q6KioFR0FPUupYqjVdScIe4IhrgD34WRzrBSA98vMEq+FtcoWKN7Gi+0TV8D54yLohfPcOZVTIWylyvAfsiPH6ZHeNM9XBCSqTPFSau6M12RmD5KTBcnZrNeLEq7tF/aHtQvWvcRu8zm9EuBAToRZYi+JjfUaumDeAl2DQ75gr5wHM9zVh7Px0eJbuQocVtnZqajFKUtmPIflSfW0kal8xqVqHPdnhZg/XBtSglPGoqI8cJjLEPrplXM0dkCVabm5dMS7LkzcYPbhDKPWza05J80HV9jaMapeBmn4jgV/6tPxQ0iLq7E4RaQH87Ff8i5+MXHW5kTLg/H5eEbm5SLTvWt03IirjZi7skddx7DbWL2YnGLC0Dx1BxuORdbll3wRGJOKV0mootFnmcXiJhDW66TZfEPuLdKlG3enZrfOAiLZYRFhEWExad5ihDqhIz4IzLiITIiMuKmGfHwr8yI0Z+g3YJNPZsw1xOE4vCCuLBxanOVA+S46J434bxgcTOiN5JFTZeoPcctiBwot1gWfpx1fZU8E0na5hxXcf0PcqS0yJFl5MgNcaSAMOLiDccfFyZx8Q8u/vlxF/94hFnptT8miRfvqAwgw/nc6DGPpVf+rBTTxWLuueus+5nxe5U6EzRGI9yjohAaERqlRWgsIzRuCBodblObUcRGxEbERsTG54eNxLSJ84Ab6TprxokZLTBMk+NKOV0i5563DjvOOr9Kng0ep3+7nreMFOER4RHhEeFxA/AoDjulcOojOiI6IjoiOj4rdCQepd/+uKHAKJd8++OGs/I1HzecdX4jjxuyaUPNf0QG0RHREdER0fF70VFMfAV0cerhyyqQHpEekR6fIT0yRvi3v+uMMJs73/6us1n5mu86m3V+I+86Y9N3nc1/ZgbpEekR6RHp8bvpUaZDaERoRGhEaHxW0Gg5rjN/lWMmaLQ8y56/zjETNM7I11zpOOv8RpY6MispiyM0IjQiNCI0Pgk0QpUQGhEaERoRGp8VNDqmS74DGh1mmd8BjTPydaFxxvnNQOP0+RgXoRGhEaERoRGhEaERoRGhEaERuCt6sO/Bd7jytaCRc9d68CWuK+V0iTzaWwcaZ5xfJc8GjdPnYjyERoRGhEaExqf587TDKHGIjfCI8IjwiPD4DOHRdZ30S22It94dR4/Q9Bt1MsjpEjl317vjOOP8KnkmeLTMh4mjT/iuneQ7qGIP9nzIAZLE+YBs/8IY3d6O3+3VUheOYxh6TmDvAMy+gGBKCOOe5cCQk7j7f4I4tXs=&#10;&#10;&lt;/EFOFEX&gt;">
            <a:extLst>
              <a:ext uri="{FF2B5EF4-FFF2-40B4-BE49-F238E27FC236}">
                <a16:creationId xmlns:a16="http://schemas.microsoft.com/office/drawing/2014/main" id="{783D6756-BC59-D042-9BBA-236E33CA1B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8237" y="5406983"/>
            <a:ext cx="6362700" cy="9779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C16C899-35EB-BDF3-B50B-CB46CE90DCE5}"/>
              </a:ext>
            </a:extLst>
          </p:cNvPr>
          <p:cNvSpPr>
            <a:spLocks noChangeArrowheads="1"/>
          </p:cNvSpPr>
          <p:nvPr/>
        </p:nvSpPr>
        <p:spPr bwMode="auto">
          <a:xfrm>
            <a:off x="221381" y="707330"/>
            <a:ext cx="359604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We have two types of annuity:</a:t>
            </a:r>
            <a:endParaRPr kumimoji="0" lang="en-ZA" altLang="en-US" sz="1100" b="0" i="0" u="none" strike="noStrike" cap="none" normalizeH="0" baseline="0" dirty="0">
              <a:ln>
                <a:noFill/>
              </a:ln>
              <a:solidFill>
                <a:schemeClr val="tx1"/>
              </a:solidFill>
              <a:effectLst/>
            </a:endParaRPr>
          </a:p>
        </p:txBody>
      </p:sp>
      <p:sp>
        <p:nvSpPr>
          <p:cNvPr id="6" name="Rectangle 5">
            <a:extLst>
              <a:ext uri="{FF2B5EF4-FFF2-40B4-BE49-F238E27FC236}">
                <a16:creationId xmlns:a16="http://schemas.microsoft.com/office/drawing/2014/main" id="{0AAF35E9-DB38-C653-F4D5-E48E1F175393}"/>
              </a:ext>
            </a:extLst>
          </p:cNvPr>
          <p:cNvSpPr>
            <a:spLocks noChangeArrowheads="1"/>
          </p:cNvSpPr>
          <p:nvPr/>
        </p:nvSpPr>
        <p:spPr bwMode="auto">
          <a:xfrm>
            <a:off x="485240" y="4018487"/>
            <a:ext cx="1059233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With both, the payments are </a:t>
            </a:r>
            <a:r>
              <a:rPr kumimoji="0" lang="en-US" altLang="en-US"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made</a:t>
            </a:r>
            <a:r>
              <a:rPr kumimoji="0" lang="en-US"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in the </a:t>
            </a:r>
            <a:r>
              <a:rPr kumimoji="0" lang="en-US" altLang="en-U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future</a:t>
            </a:r>
            <a:r>
              <a:rPr kumimoji="0" lang="en-US"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but with a future value annuity, we are interested in the value of the payments in the future. Such annuities apply to </a:t>
            </a:r>
            <a:r>
              <a:rPr kumimoji="0" lang="en-US" altLang="en-US" b="1" i="0" u="none" strike="noStrike" cap="none" normalizeH="0" baseline="0" dirty="0">
                <a:ln>
                  <a:noFill/>
                </a:ln>
                <a:solidFill>
                  <a:srgbClr val="00B050"/>
                </a:solidFill>
                <a:effectLst/>
                <a:latin typeface="Arial" panose="020B0604020202020204" pitchFamily="34" charset="0"/>
                <a:ea typeface="Times New Roman" panose="02020603050405020304" pitchFamily="18" charset="0"/>
                <a:cs typeface="Arial" panose="020B0604020202020204" pitchFamily="34" charset="0"/>
              </a:rPr>
              <a:t>savings</a:t>
            </a:r>
            <a:r>
              <a:rPr kumimoji="0" lang="en-US"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With a present value annuity, which is</a:t>
            </a:r>
            <a:r>
              <a:rPr kumimoji="0" lang="en-US" altLang="en-US" b="0" i="0" u="none" strike="noStrike" cap="none" normalizeH="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used for </a:t>
            </a:r>
            <a:r>
              <a:rPr kumimoji="0" lang="en-US" altLang="en-US" b="1" i="0" u="none" strike="noStrike" cap="none" normalizeH="0" dirty="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loans</a:t>
            </a:r>
            <a:r>
              <a:rPr kumimoji="0" lang="en-US"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we are interested in the value of the payments today</a:t>
            </a:r>
            <a:r>
              <a:rPr kumimoji="0" lang="en-US" altLang="en-US" b="0" i="0" u="none" strike="noStrike" cap="none" normalizeH="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as that is when we are borrowing the money.</a:t>
            </a:r>
            <a:endParaRPr kumimoji="0" lang="en-ZA" altLang="en-US" sz="1050" b="0" i="0" u="none" strike="noStrike" cap="none" normalizeH="0" baseline="0" dirty="0">
              <a:ln>
                <a:noFill/>
              </a:ln>
              <a:solidFill>
                <a:schemeClr val="tx1"/>
              </a:solidFill>
              <a:effectLst/>
            </a:endParaRPr>
          </a:p>
        </p:txBody>
      </p:sp>
      <p:sp>
        <p:nvSpPr>
          <p:cNvPr id="7" name="Rectangle 6">
            <a:extLst>
              <a:ext uri="{FF2B5EF4-FFF2-40B4-BE49-F238E27FC236}">
                <a16:creationId xmlns:a16="http://schemas.microsoft.com/office/drawing/2014/main" id="{2260C9E2-A890-2DF8-641D-157C5A44F79D}"/>
              </a:ext>
            </a:extLst>
          </p:cNvPr>
          <p:cNvSpPr>
            <a:spLocks noChangeArrowheads="1"/>
          </p:cNvSpPr>
          <p:nvPr/>
        </p:nvSpPr>
        <p:spPr bwMode="auto">
          <a:xfrm>
            <a:off x="2891556" y="502645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sp>
        <p:nvSpPr>
          <p:cNvPr id="8" name="Title 1">
            <a:extLst>
              <a:ext uri="{FF2B5EF4-FFF2-40B4-BE49-F238E27FC236}">
                <a16:creationId xmlns:a16="http://schemas.microsoft.com/office/drawing/2014/main" id="{C46B4BE5-EE3B-FF6C-655B-05758C3C7779}"/>
              </a:ext>
            </a:extLst>
          </p:cNvPr>
          <p:cNvSpPr txBox="1">
            <a:spLocks/>
          </p:cNvSpPr>
          <p:nvPr/>
        </p:nvSpPr>
        <p:spPr>
          <a:xfrm>
            <a:off x="260683" y="268873"/>
            <a:ext cx="11670631"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0070C0"/>
                </a:solidFill>
                <a:latin typeface="Arial" panose="020B0604020202020204" pitchFamily="34" charset="0"/>
                <a:ea typeface="Times New Roman" panose="02020603050405020304" pitchFamily="18" charset="0"/>
              </a:rPr>
              <a:t>SUMMARY</a:t>
            </a:r>
            <a:endParaRPr lang="en-ZA" sz="3200" dirty="0">
              <a:solidFill>
                <a:srgbClr val="0070C0"/>
              </a:solidFill>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93E03C46-159C-9DAC-FD8B-BDF443E0D1A5}"/>
              </a:ext>
            </a:extLst>
          </p:cNvPr>
          <p:cNvSpPr txBox="1"/>
          <p:nvPr/>
        </p:nvSpPr>
        <p:spPr>
          <a:xfrm>
            <a:off x="766763" y="5406983"/>
            <a:ext cx="2643187" cy="92333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It is vital to remember out what each formula gives us:</a:t>
            </a:r>
            <a:endParaRPr kumimoji="0" lang="en-ZA" altLang="en-US" sz="105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840146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29699"/>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2969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96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60C9E2-A890-2DF8-641D-157C5A44F79D}"/>
              </a:ext>
            </a:extLst>
          </p:cNvPr>
          <p:cNvSpPr>
            <a:spLocks noChangeArrowheads="1"/>
          </p:cNvSpPr>
          <p:nvPr/>
        </p:nvSpPr>
        <p:spPr bwMode="auto">
          <a:xfrm>
            <a:off x="2891556" y="502645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sp>
        <p:nvSpPr>
          <p:cNvPr id="8" name="Title 1">
            <a:extLst>
              <a:ext uri="{FF2B5EF4-FFF2-40B4-BE49-F238E27FC236}">
                <a16:creationId xmlns:a16="http://schemas.microsoft.com/office/drawing/2014/main" id="{C46B4BE5-EE3B-FF6C-655B-05758C3C7779}"/>
              </a:ext>
            </a:extLst>
          </p:cNvPr>
          <p:cNvSpPr txBox="1">
            <a:spLocks/>
          </p:cNvSpPr>
          <p:nvPr/>
        </p:nvSpPr>
        <p:spPr>
          <a:xfrm>
            <a:off x="260683" y="268873"/>
            <a:ext cx="11670631"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0070C0"/>
                </a:solidFill>
                <a:latin typeface="Arial" panose="020B0604020202020204" pitchFamily="34" charset="0"/>
                <a:ea typeface="Times New Roman" panose="02020603050405020304" pitchFamily="18" charset="0"/>
              </a:rPr>
              <a:t>A final question…</a:t>
            </a:r>
            <a:endParaRPr lang="en-ZA" sz="3200" dirty="0">
              <a:solidFill>
                <a:srgbClr val="0070C0"/>
              </a:solidFill>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2C3691EE-C73A-8DB6-5298-52D0829D2B5F}"/>
              </a:ext>
            </a:extLst>
          </p:cNvPr>
          <p:cNvSpPr txBox="1"/>
          <p:nvPr/>
        </p:nvSpPr>
        <p:spPr>
          <a:xfrm>
            <a:off x="260683" y="898863"/>
            <a:ext cx="11430000" cy="1200329"/>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A man invests R5000 per month for 25 years into an account paying 10% p.a. compounded monthly. Thereafter he retires. If he plans to live for 15 years. How much can he withdraw each month if his money now earns interest at 8% p.a. compounded monthly? You can assume he wishes to die penniless!</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p:txBody>
      </p:sp>
      <p:pic>
        <p:nvPicPr>
          <p:cNvPr id="9" name="Picture 8" descr="&lt;EFOFEX&gt;&#10;id:fxe{49baca9b-f712-4674-96d5-29c1de9aace7}&#10;&#10;FXData:AAAOs3iczVfpbts4EH4V1oBRB5UsUbJs2TENyFcu52jqbu8CsixbqnVFZmK7TYH9u6+5T7Ikh1LbzdH9l0WObzgXZzjDQ93bS98j3dtD9gdUn5i3ve6tQzCHMzINY3+NzvwNukxjN1GwoahYsZSGriv3/Qizc6IrCH4Ny+KcEzLlMCB6XYzHBTEqiGFBHBTEcUEcFcRhQUwIFnhKdA4XZMzhJQf+w70VCQ1JA0xV/EsEBxDRiMh4pjATTFwYj8CxXI0xccG3zEUw+xxg0pMH7WaP2k0etPMetTt90G7+qN3Zg3bxo3YOrHb/xzIzDq+5btlKq22BsPtseD6YvrsYocPp6QRdvO5PjgaoomraG3OgacPpEASNuq5po7MKqgSUZh1N22w29Y1ZT/OlNr3ULkcDNaBx1NC1Nc1Dj9bndF7pdTmP/ffdea8b+9RFiRv7pHLFVALqb2kFeWlC/YSSCq4gTSp5gZuvfca7pgvVFvw13UU+oruMWXNDzVuvK71MQVGIvqFNEFJfXWeu53dQlvvqJnezffQ9yJkw8MNlQDsIZ9t9NEvzuZ+rm3BOgw7SmU4U1q8TL/C9lT/vdGI3X/ncSsbVQZWPRhPrFdD8nZ7B9bqaiLbX1SDxWTrfIcEiFbRg+urCjcNo13nu5KEbPd8H5jr86newnVE53kDcbO8WCtxFJ0nz2I322eJmpVMWzTJMVJpmHZ1nKcezlNI0/oUV+Qv6CyMXkwiOekXVWZR6KzVM5jwnNjFf63LIlCo9d0FZ4oaFdj6rEltdFLhrZOm6/qFWwy9Yg2nY2Pts6rqK9zQYfiKXz559+40OW7fsqZJK0o3CS7kOWXcgGriUJxalbrJmo3CN4jTxd4imbOSjmZusWM+lKPczd4eCMH7C0FlkNIh2KL1hkWNZlvoTBtRsmg3cbCk6JtsPNayKguu2qHhNxba+x0suGJ+eMMwtKePU0P86Tr53fsT6u1BhG2n80OEnED+A4YIorhFnJu8RD24I5w2Rd+wY7gRTXr1CuJF4LXFHDIFbOb6Bi8d5CfdQQsSZ9t9eHju47XV2y4s5qXzOHN95kTjjf79t4AEwhteCAJNZtayMKljOIW1PZbqHd7xOQNKAVM5g9BbgHcB7ABdArpwHMAfwARYAS4BzgAAgBPgCsAKIAGKAn19FrFIArwCmAK8B/gB4U7wGoA65xEwilbiWeCXrdE6uFtUtqamzF+o6r80MteF6rH0Mt5rdtKpmHTew1TZabGTo5bBpmZbdbrVNw7Qbzep8kVWjMK4Fak/fqy1q2xfBnsqA+Qmqi5vqmO981qTh3ueEn/DhJ+auelGeByFv22RPCKIoqkbp8iOuG8hqVhe5W3U18QRzXsvYp4RdHYJ6RbAgiu67lPgWuvIrAC4aiiVfbwqFvlytyd3WGt3XWs4ADMbS7iu0t3MBeE2E2xtiivk3pK3DY8yGeE7uTNOWjob3zuZI6RnxYmUVK3GsTJR4ongTZTVRThm9VFZLrmJBAC0waMKo/wrQBkhBmAFcAeRyincyE9lGztE9z38hOQZFQy7x6d2VO7g3l/dgMGKlklWTu8fR5dSy5fsj+UTtE8MCalBSYyk7kDgsJQ4xwG//JcGGLTwmMsiUYKi8syC2YUDtV8S2dej+gJEmBB8Ru4WBGzI/oLpkzIY4lJwvjLQEty83c38iYzkqYzkuKflx0z+TeFJKDst4L4gJhyeWC9KSYTcKZccqKVvK2hKbpcQsHV4WDg3y959/CUoeSo7/490/Lo/+gfhi6hM4NUXyB/I8J8MLdWufZJvF7qceOIKKHcNIfoAMCW4ZGLdxwzLA/7SY6oCtv/xSFLx/APJ7jTY=&#10;&#10;&lt;/EFOFEX&gt;">
            <a:extLst>
              <a:ext uri="{FF2B5EF4-FFF2-40B4-BE49-F238E27FC236}">
                <a16:creationId xmlns:a16="http://schemas.microsoft.com/office/drawing/2014/main" id="{5E595E56-2559-6499-AE76-9C643AA83769}"/>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838571" y="1940925"/>
            <a:ext cx="6274224" cy="4648202"/>
          </a:xfrm>
          <a:prstGeom prst="rect">
            <a:avLst/>
          </a:prstGeom>
        </p:spPr>
      </p:pic>
      <p:sp>
        <p:nvSpPr>
          <p:cNvPr id="11" name="Rectangle 10">
            <a:extLst>
              <a:ext uri="{FF2B5EF4-FFF2-40B4-BE49-F238E27FC236}">
                <a16:creationId xmlns:a16="http://schemas.microsoft.com/office/drawing/2014/main" id="{099FE3FC-7E31-531F-16B3-FD64DFB35069}"/>
              </a:ext>
            </a:extLst>
          </p:cNvPr>
          <p:cNvSpPr/>
          <p:nvPr/>
        </p:nvSpPr>
        <p:spPr>
          <a:xfrm>
            <a:off x="2743200" y="3152775"/>
            <a:ext cx="6505575" cy="609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Rectangle 11">
            <a:extLst>
              <a:ext uri="{FF2B5EF4-FFF2-40B4-BE49-F238E27FC236}">
                <a16:creationId xmlns:a16="http://schemas.microsoft.com/office/drawing/2014/main" id="{C2B0D6C7-BFC3-740C-051B-DDD0D9AFF7B6}"/>
              </a:ext>
            </a:extLst>
          </p:cNvPr>
          <p:cNvSpPr/>
          <p:nvPr/>
        </p:nvSpPr>
        <p:spPr>
          <a:xfrm>
            <a:off x="2743200" y="3784816"/>
            <a:ext cx="6505575" cy="12824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Rectangle 12">
            <a:extLst>
              <a:ext uri="{FF2B5EF4-FFF2-40B4-BE49-F238E27FC236}">
                <a16:creationId xmlns:a16="http://schemas.microsoft.com/office/drawing/2014/main" id="{0EAA9AB9-F481-BA9E-33CC-AE79EDFE2730}"/>
              </a:ext>
            </a:extLst>
          </p:cNvPr>
          <p:cNvSpPr/>
          <p:nvPr/>
        </p:nvSpPr>
        <p:spPr>
          <a:xfrm>
            <a:off x="2743200" y="5077921"/>
            <a:ext cx="6505575" cy="16117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Explosion: 14 Points 1">
            <a:extLst>
              <a:ext uri="{FF2B5EF4-FFF2-40B4-BE49-F238E27FC236}">
                <a16:creationId xmlns:a16="http://schemas.microsoft.com/office/drawing/2014/main" id="{0EE850EB-318C-DCB4-D360-0F266A5DFF13}"/>
              </a:ext>
            </a:extLst>
          </p:cNvPr>
          <p:cNvSpPr/>
          <p:nvPr/>
        </p:nvSpPr>
        <p:spPr>
          <a:xfrm>
            <a:off x="525780" y="2099192"/>
            <a:ext cx="2217420" cy="3120390"/>
          </a:xfrm>
          <a:prstGeom prst="irregularSeal2">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Future value or present value?</a:t>
            </a:r>
            <a:endParaRPr lang="en-ZA" dirty="0"/>
          </a:p>
        </p:txBody>
      </p:sp>
      <p:sp>
        <p:nvSpPr>
          <p:cNvPr id="4" name="Explosion: 14 Points 3">
            <a:extLst>
              <a:ext uri="{FF2B5EF4-FFF2-40B4-BE49-F238E27FC236}">
                <a16:creationId xmlns:a16="http://schemas.microsoft.com/office/drawing/2014/main" id="{38AEB18A-3722-04C2-A4B9-CAE1423D186C}"/>
              </a:ext>
            </a:extLst>
          </p:cNvPr>
          <p:cNvSpPr/>
          <p:nvPr/>
        </p:nvSpPr>
        <p:spPr>
          <a:xfrm>
            <a:off x="525780" y="2099192"/>
            <a:ext cx="2143125" cy="2016708"/>
          </a:xfrm>
          <a:prstGeom prst="irregularSeal2">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BOTH!</a:t>
            </a:r>
            <a:endParaRPr lang="en-ZA" dirty="0"/>
          </a:p>
        </p:txBody>
      </p:sp>
    </p:spTree>
    <p:extLst>
      <p:ext uri="{BB962C8B-B14F-4D97-AF65-F5344CB8AC3E}">
        <p14:creationId xmlns:p14="http://schemas.microsoft.com/office/powerpoint/2010/main" val="2747014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2" grpId="0" animBg="1"/>
      <p:bldP spid="2" grpId="1" animBg="1"/>
      <p:bldP spid="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60C9E2-A890-2DF8-641D-157C5A44F79D}"/>
              </a:ext>
            </a:extLst>
          </p:cNvPr>
          <p:cNvSpPr>
            <a:spLocks noChangeArrowheads="1"/>
          </p:cNvSpPr>
          <p:nvPr/>
        </p:nvSpPr>
        <p:spPr bwMode="auto">
          <a:xfrm>
            <a:off x="2891556" y="4795627"/>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sz="2400"/>
          </a:p>
        </p:txBody>
      </p:sp>
      <p:sp>
        <p:nvSpPr>
          <p:cNvPr id="8" name="Title 1">
            <a:extLst>
              <a:ext uri="{FF2B5EF4-FFF2-40B4-BE49-F238E27FC236}">
                <a16:creationId xmlns:a16="http://schemas.microsoft.com/office/drawing/2014/main" id="{C46B4BE5-EE3B-FF6C-655B-05758C3C7779}"/>
              </a:ext>
            </a:extLst>
          </p:cNvPr>
          <p:cNvSpPr txBox="1">
            <a:spLocks/>
          </p:cNvSpPr>
          <p:nvPr/>
        </p:nvSpPr>
        <p:spPr>
          <a:xfrm>
            <a:off x="260683" y="268873"/>
            <a:ext cx="11670631"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0070C0"/>
                </a:solidFill>
                <a:latin typeface="Arial" panose="020B0604020202020204" pitchFamily="34" charset="0"/>
                <a:ea typeface="Times New Roman" panose="02020603050405020304" pitchFamily="18" charset="0"/>
              </a:rPr>
              <a:t>A final, final question…</a:t>
            </a:r>
            <a:endParaRPr lang="en-ZA" sz="3200" dirty="0">
              <a:solidFill>
                <a:srgbClr val="0070C0"/>
              </a:solidFill>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2C3691EE-C73A-8DB6-5298-52D0829D2B5F}"/>
              </a:ext>
            </a:extLst>
          </p:cNvPr>
          <p:cNvSpPr txBox="1"/>
          <p:nvPr/>
        </p:nvSpPr>
        <p:spPr>
          <a:xfrm>
            <a:off x="260683" y="898863"/>
            <a:ext cx="11430000" cy="1631216"/>
          </a:xfrm>
          <a:prstGeom prst="rect">
            <a:avLst/>
          </a:prstGeom>
          <a:noFill/>
        </p:spPr>
        <p:txBody>
          <a:bodyPr wrap="square">
            <a:spAutoFit/>
          </a:bodyPr>
          <a:lstStyle/>
          <a:p>
            <a:r>
              <a:rPr lang="en-US" sz="2000" dirty="0">
                <a:effectLst/>
                <a:latin typeface="Arial" panose="020B0604020202020204" pitchFamily="34" charset="0"/>
                <a:ea typeface="Times New Roman" panose="02020603050405020304" pitchFamily="18" charset="0"/>
              </a:rPr>
              <a:t>A lady buys a house costing R2 000 000. She takes a bond over 20 years and makes monthly repayments starting one month from the date of the loan. Interest is charged at 11% p.a. compounded monthly. After 5 </a:t>
            </a:r>
            <a:r>
              <a:rPr lang="en-US" sz="2000" dirty="0">
                <a:latin typeface="Arial" panose="020B0604020202020204" pitchFamily="34" charset="0"/>
                <a:ea typeface="Times New Roman" panose="02020603050405020304" pitchFamily="18" charset="0"/>
              </a:rPr>
              <a:t>years she decides to put in a swimming pool costing R170 000 and she borrows this money from the bank without extending the duration of the loan. How much extra does she need to pay per month to enjoy her pool?</a:t>
            </a:r>
            <a:endParaRPr lang="en-ZA" sz="2000" dirty="0">
              <a:effectLst/>
              <a:latin typeface="Times New Roman" panose="02020603050405020304" pitchFamily="18" charset="0"/>
              <a:ea typeface="Times New Roman" panose="02020603050405020304" pitchFamily="18" charset="0"/>
            </a:endParaRPr>
          </a:p>
        </p:txBody>
      </p:sp>
      <p:pic>
        <p:nvPicPr>
          <p:cNvPr id="1026" name="Picture 2" descr="Free swimming pool, Download Free swimming pool png images, Free ...">
            <a:extLst>
              <a:ext uri="{FF2B5EF4-FFF2-40B4-BE49-F238E27FC236}">
                <a16:creationId xmlns:a16="http://schemas.microsoft.com/office/drawing/2014/main" id="{42BB375D-68DC-86E3-149F-F9DD5EB588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9161" y="3131820"/>
            <a:ext cx="4167498" cy="323594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8FDD413-5CDA-DBF5-06E3-101499E4BBFC}"/>
              </a:ext>
            </a:extLst>
          </p:cNvPr>
          <p:cNvSpPr txBox="1"/>
          <p:nvPr/>
        </p:nvSpPr>
        <p:spPr>
          <a:xfrm>
            <a:off x="720090" y="2708910"/>
            <a:ext cx="6057899" cy="3539430"/>
          </a:xfrm>
          <a:prstGeom prst="rect">
            <a:avLst/>
          </a:prstGeom>
          <a:noFill/>
        </p:spPr>
        <p:txBody>
          <a:bodyPr wrap="square" rtlCol="0">
            <a:spAutoFit/>
          </a:bodyPr>
          <a:lstStyle/>
          <a:p>
            <a:pPr marL="285750" indent="-285750">
              <a:buFont typeface="Arial" panose="020B0604020202020204" pitchFamily="34" charset="0"/>
              <a:buChar char="•"/>
            </a:pPr>
            <a:r>
              <a:rPr lang="en-US" sz="2800" dirty="0"/>
              <a:t>Calculate the monthly payment</a:t>
            </a:r>
          </a:p>
          <a:p>
            <a:pPr marL="285750" indent="-285750">
              <a:buFont typeface="Arial" panose="020B0604020202020204" pitchFamily="34" charset="0"/>
              <a:buChar char="•"/>
            </a:pPr>
            <a:r>
              <a:rPr lang="en-US" sz="2800" dirty="0"/>
              <a:t>Work out the outstanding balance after 60 months</a:t>
            </a:r>
          </a:p>
          <a:p>
            <a:pPr marL="285750" indent="-285750">
              <a:buFont typeface="Arial" panose="020B0604020202020204" pitchFamily="34" charset="0"/>
              <a:buChar char="•"/>
            </a:pPr>
            <a:r>
              <a:rPr lang="en-US" sz="2800" dirty="0"/>
              <a:t>Add R170 000</a:t>
            </a:r>
          </a:p>
          <a:p>
            <a:pPr marL="285750" indent="-285750">
              <a:buFont typeface="Arial" panose="020B0604020202020204" pitchFamily="34" charset="0"/>
              <a:buChar char="•"/>
            </a:pPr>
            <a:r>
              <a:rPr lang="en-US" sz="2800" dirty="0"/>
              <a:t>Work out the monthly payment on a new loan over 180 months</a:t>
            </a:r>
            <a:endParaRPr lang="en-ZA" sz="2800" dirty="0"/>
          </a:p>
          <a:p>
            <a:pPr marL="285750" indent="-285750">
              <a:buFont typeface="Arial" panose="020B0604020202020204" pitchFamily="34" charset="0"/>
              <a:buChar char="•"/>
            </a:pPr>
            <a:r>
              <a:rPr lang="en-ZA" sz="2800" dirty="0"/>
              <a:t>Find the difference between the two payments</a:t>
            </a:r>
            <a:endParaRPr lang="en-US" sz="2800" dirty="0"/>
          </a:p>
        </p:txBody>
      </p:sp>
    </p:spTree>
    <p:extLst>
      <p:ext uri="{BB962C8B-B14F-4D97-AF65-F5344CB8AC3E}">
        <p14:creationId xmlns:p14="http://schemas.microsoft.com/office/powerpoint/2010/main" val="1555302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2F83DE4-DA1C-B976-E9D3-80D1EF6B4A1D}"/>
              </a:ext>
            </a:extLst>
          </p:cNvPr>
          <p:cNvSpPr txBox="1">
            <a:spLocks/>
          </p:cNvSpPr>
          <p:nvPr/>
        </p:nvSpPr>
        <p:spPr>
          <a:xfrm>
            <a:off x="260683" y="268873"/>
            <a:ext cx="11670631"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0070C0"/>
                </a:solidFill>
                <a:latin typeface="Arial" panose="020B0604020202020204" pitchFamily="34" charset="0"/>
                <a:ea typeface="Times New Roman" panose="02020603050405020304" pitchFamily="18" charset="0"/>
              </a:rPr>
              <a:t>A final, final consideration…</a:t>
            </a:r>
            <a:endParaRPr lang="en-ZA" sz="3200" dirty="0">
              <a:solidFill>
                <a:srgbClr val="0070C0"/>
              </a:solidFill>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F26BFD31-CDC0-3AE7-5520-BF262F4E21BC}"/>
              </a:ext>
            </a:extLst>
          </p:cNvPr>
          <p:cNvSpPr txBox="1"/>
          <p:nvPr/>
        </p:nvSpPr>
        <p:spPr>
          <a:xfrm>
            <a:off x="546233" y="878925"/>
            <a:ext cx="6097604" cy="369332"/>
          </a:xfrm>
          <a:prstGeom prst="rect">
            <a:avLst/>
          </a:prstGeom>
          <a:noFill/>
        </p:spPr>
        <p:txBody>
          <a:bodyPr wrap="square">
            <a:spAutoFit/>
          </a:bodyPr>
          <a:lstStyle/>
          <a:p>
            <a:r>
              <a:rPr lang="en-US" sz="1800" b="1">
                <a:effectLst/>
                <a:latin typeface="Arial" panose="020B0604020202020204" pitchFamily="34" charset="0"/>
                <a:ea typeface="Times New Roman" panose="02020603050405020304" pitchFamily="18" charset="0"/>
              </a:rPr>
              <a:t>The dilemma of compound interest</a:t>
            </a:r>
            <a:endParaRPr lang="en-ZA" sz="18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3E5A4C94-7E8F-FBAD-2187-E8AEA881702A}"/>
              </a:ext>
            </a:extLst>
          </p:cNvPr>
          <p:cNvSpPr txBox="1"/>
          <p:nvPr/>
        </p:nvSpPr>
        <p:spPr>
          <a:xfrm>
            <a:off x="544627" y="1244906"/>
            <a:ext cx="9714298" cy="646331"/>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Suppose my money is being compounded annually. If I visit the bank after 364 days, I will receive no interest. This hardly seems fair </a:t>
            </a:r>
            <a:r>
              <a:rPr lang="en-US" sz="1800" dirty="0">
                <a:effectLst/>
                <a:latin typeface="Arial" panose="020B0604020202020204" pitchFamily="34" charset="0"/>
                <a:ea typeface="Times New Roman" panose="02020603050405020304" pitchFamily="18" charset="0"/>
                <a:sym typeface="Wingdings" panose="05000000000000000000" pitchFamily="2" charset="2"/>
              </a:rPr>
              <a:t></a:t>
            </a:r>
            <a:r>
              <a:rPr lang="en-US" sz="1800" dirty="0">
                <a:effectLst/>
                <a:latin typeface="Arial" panose="020B0604020202020204" pitchFamily="34" charset="0"/>
                <a:ea typeface="Times New Roman" panose="02020603050405020304" pitchFamily="18" charset="0"/>
              </a:rPr>
              <a:t>.</a:t>
            </a:r>
            <a:endParaRPr lang="en-ZA" sz="1800" dirty="0">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665633B2-E048-DB3F-11E3-D8D494916084}"/>
              </a:ext>
            </a:extLst>
          </p:cNvPr>
          <p:cNvSpPr txBox="1"/>
          <p:nvPr/>
        </p:nvSpPr>
        <p:spPr>
          <a:xfrm>
            <a:off x="544627" y="1957798"/>
            <a:ext cx="11102742" cy="923330"/>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We know that compounding more often is more beneficial. So, what do banks do?</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Consider R1 invested for 1 year at 100% interest but with different compounding periods:</a:t>
            </a:r>
            <a:endParaRPr lang="en-ZA" sz="1800" dirty="0">
              <a:effectLst/>
              <a:latin typeface="Times New Roman" panose="02020603050405020304" pitchFamily="18" charset="0"/>
              <a:ea typeface="Times New Roman" panose="02020603050405020304" pitchFamily="18" charset="0"/>
            </a:endParaRPr>
          </a:p>
        </p:txBody>
      </p:sp>
      <p:graphicFrame>
        <p:nvGraphicFramePr>
          <p:cNvPr id="11" name="Table 10">
            <a:extLst>
              <a:ext uri="{FF2B5EF4-FFF2-40B4-BE49-F238E27FC236}">
                <a16:creationId xmlns:a16="http://schemas.microsoft.com/office/drawing/2014/main" id="{E35F92E9-EBCE-8B58-0415-D9792281D36C}"/>
              </a:ext>
            </a:extLst>
          </p:cNvPr>
          <p:cNvGraphicFramePr>
            <a:graphicFrameLocks noGrp="1"/>
          </p:cNvGraphicFramePr>
          <p:nvPr>
            <p:extLst>
              <p:ext uri="{D42A27DB-BD31-4B8C-83A1-F6EECF244321}">
                <p14:modId xmlns:p14="http://schemas.microsoft.com/office/powerpoint/2010/main" val="612944082"/>
              </p:ext>
            </p:extLst>
          </p:nvPr>
        </p:nvGraphicFramePr>
        <p:xfrm>
          <a:off x="1836017" y="2947689"/>
          <a:ext cx="7131518" cy="3840480"/>
        </p:xfrm>
        <a:graphic>
          <a:graphicData uri="http://schemas.openxmlformats.org/drawingml/2006/table">
            <a:tbl>
              <a:tblPr firstRow="1" firstCol="1" bandRow="1">
                <a:tableStyleId>{5940675A-B579-460E-94D1-54222C63F5DA}</a:tableStyleId>
              </a:tblPr>
              <a:tblGrid>
                <a:gridCol w="3565759">
                  <a:extLst>
                    <a:ext uri="{9D8B030D-6E8A-4147-A177-3AD203B41FA5}">
                      <a16:colId xmlns:a16="http://schemas.microsoft.com/office/drawing/2014/main" val="2096382177"/>
                    </a:ext>
                  </a:extLst>
                </a:gridCol>
                <a:gridCol w="3565759">
                  <a:extLst>
                    <a:ext uri="{9D8B030D-6E8A-4147-A177-3AD203B41FA5}">
                      <a16:colId xmlns:a16="http://schemas.microsoft.com/office/drawing/2014/main" val="1305699790"/>
                    </a:ext>
                  </a:extLst>
                </a:gridCol>
              </a:tblGrid>
              <a:tr h="0">
                <a:tc>
                  <a:txBody>
                    <a:bodyPr/>
                    <a:lstStyle/>
                    <a:p>
                      <a:r>
                        <a:rPr lang="en-US" sz="1800" dirty="0">
                          <a:effectLst/>
                        </a:rPr>
                        <a:t>Compounded</a:t>
                      </a:r>
                      <a:endParaRPr lang="en-ZA"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r>
                        <a:rPr lang="en-US" sz="1800">
                          <a:effectLst/>
                        </a:rPr>
                        <a:t>Final amount</a:t>
                      </a:r>
                      <a:endParaRPr lang="en-ZA"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372494523"/>
                  </a:ext>
                </a:extLst>
              </a:tr>
              <a:tr h="396240">
                <a:tc>
                  <a:txBody>
                    <a:bodyPr/>
                    <a:lstStyle/>
                    <a:p>
                      <a:r>
                        <a:rPr lang="en-US" sz="1800" dirty="0">
                          <a:effectLst/>
                        </a:rPr>
                        <a:t>annually</a:t>
                      </a:r>
                      <a:endParaRPr lang="en-ZA"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r>
                        <a:rPr lang="en-US" sz="1800">
                          <a:effectLst/>
                        </a:rPr>
                        <a:t> R2,000000000 </a:t>
                      </a:r>
                      <a:endParaRPr lang="en-ZA"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688004084"/>
                  </a:ext>
                </a:extLst>
              </a:tr>
              <a:tr h="396240">
                <a:tc>
                  <a:txBody>
                    <a:bodyPr/>
                    <a:lstStyle/>
                    <a:p>
                      <a:r>
                        <a:rPr lang="en-US" sz="1800">
                          <a:effectLst/>
                        </a:rPr>
                        <a:t>semi-annually</a:t>
                      </a:r>
                      <a:endParaRPr lang="en-ZA"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r>
                        <a:rPr lang="en-US" sz="1800">
                          <a:effectLst/>
                        </a:rPr>
                        <a:t> R2,250000000 </a:t>
                      </a:r>
                      <a:endParaRPr lang="en-ZA"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327615156"/>
                  </a:ext>
                </a:extLst>
              </a:tr>
              <a:tr h="396240">
                <a:tc>
                  <a:txBody>
                    <a:bodyPr/>
                    <a:lstStyle/>
                    <a:p>
                      <a:r>
                        <a:rPr lang="en-US" sz="1800">
                          <a:effectLst/>
                        </a:rPr>
                        <a:t>monthly</a:t>
                      </a:r>
                      <a:endParaRPr lang="en-ZA"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r>
                        <a:rPr lang="en-US" sz="1800">
                          <a:effectLst/>
                        </a:rPr>
                        <a:t> R2,613035290 </a:t>
                      </a:r>
                      <a:endParaRPr lang="en-ZA"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063689845"/>
                  </a:ext>
                </a:extLst>
              </a:tr>
              <a:tr h="396240">
                <a:tc>
                  <a:txBody>
                    <a:bodyPr/>
                    <a:lstStyle/>
                    <a:p>
                      <a:r>
                        <a:rPr lang="en-US" sz="1800">
                          <a:effectLst/>
                        </a:rPr>
                        <a:t>weekly</a:t>
                      </a:r>
                      <a:endParaRPr lang="en-ZA"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r>
                        <a:rPr lang="en-US" sz="1800">
                          <a:effectLst/>
                        </a:rPr>
                        <a:t> R2,692596954 </a:t>
                      </a:r>
                      <a:endParaRPr lang="en-ZA"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098468651"/>
                  </a:ext>
                </a:extLst>
              </a:tr>
              <a:tr h="396240">
                <a:tc>
                  <a:txBody>
                    <a:bodyPr/>
                    <a:lstStyle/>
                    <a:p>
                      <a:r>
                        <a:rPr lang="en-US" sz="1800">
                          <a:effectLst/>
                        </a:rPr>
                        <a:t>daily</a:t>
                      </a:r>
                      <a:endParaRPr lang="en-ZA"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r>
                        <a:rPr lang="en-US" sz="1800">
                          <a:effectLst/>
                        </a:rPr>
                        <a:t> R2,714567482 </a:t>
                      </a:r>
                      <a:endParaRPr lang="en-ZA"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873795190"/>
                  </a:ext>
                </a:extLst>
              </a:tr>
              <a:tr h="396240">
                <a:tc>
                  <a:txBody>
                    <a:bodyPr/>
                    <a:lstStyle/>
                    <a:p>
                      <a:r>
                        <a:rPr lang="en-US" sz="1800">
                          <a:effectLst/>
                        </a:rPr>
                        <a:t>hourly</a:t>
                      </a:r>
                      <a:endParaRPr lang="en-ZA"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r>
                        <a:rPr lang="en-US" sz="1800">
                          <a:effectLst/>
                        </a:rPr>
                        <a:t> R2,718126692 </a:t>
                      </a:r>
                      <a:endParaRPr lang="en-ZA"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271121276"/>
                  </a:ext>
                </a:extLst>
              </a:tr>
              <a:tr h="396240">
                <a:tc>
                  <a:txBody>
                    <a:bodyPr/>
                    <a:lstStyle/>
                    <a:p>
                      <a:r>
                        <a:rPr lang="en-US" sz="1800">
                          <a:effectLst/>
                        </a:rPr>
                        <a:t>every minute</a:t>
                      </a:r>
                      <a:endParaRPr lang="en-ZA"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r>
                        <a:rPr lang="en-US" sz="1800">
                          <a:effectLst/>
                        </a:rPr>
                        <a:t> R2,718279243 </a:t>
                      </a:r>
                      <a:endParaRPr lang="en-ZA"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230150033"/>
                  </a:ext>
                </a:extLst>
              </a:tr>
              <a:tr h="396240">
                <a:tc>
                  <a:txBody>
                    <a:bodyPr/>
                    <a:lstStyle/>
                    <a:p>
                      <a:r>
                        <a:rPr lang="en-US" sz="1800">
                          <a:effectLst/>
                        </a:rPr>
                        <a:t>every second</a:t>
                      </a:r>
                      <a:endParaRPr lang="en-ZA"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r>
                        <a:rPr lang="en-US" sz="1800">
                          <a:effectLst/>
                        </a:rPr>
                        <a:t> R2,718281781 </a:t>
                      </a:r>
                      <a:endParaRPr lang="en-ZA"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132540109"/>
                  </a:ext>
                </a:extLst>
              </a:tr>
              <a:tr h="396240">
                <a:tc>
                  <a:txBody>
                    <a:bodyPr/>
                    <a:lstStyle/>
                    <a:p>
                      <a:r>
                        <a:rPr lang="en-US" sz="1800">
                          <a:effectLst/>
                        </a:rPr>
                        <a:t>every millisecond</a:t>
                      </a:r>
                      <a:endParaRPr lang="en-ZA"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r>
                        <a:rPr lang="en-US" sz="1800" dirty="0">
                          <a:effectLst/>
                        </a:rPr>
                        <a:t> R2,718277881 </a:t>
                      </a:r>
                      <a:endParaRPr lang="en-ZA"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360752766"/>
                  </a:ext>
                </a:extLst>
              </a:tr>
            </a:tbl>
          </a:graphicData>
        </a:graphic>
      </p:graphicFrame>
      <p:sp>
        <p:nvSpPr>
          <p:cNvPr id="13" name="TextBox 12">
            <a:extLst>
              <a:ext uri="{FF2B5EF4-FFF2-40B4-BE49-F238E27FC236}">
                <a16:creationId xmlns:a16="http://schemas.microsoft.com/office/drawing/2014/main" id="{72815926-94D5-4DBA-2197-FD4BC49FB767}"/>
              </a:ext>
            </a:extLst>
          </p:cNvPr>
          <p:cNvSpPr txBox="1"/>
          <p:nvPr/>
        </p:nvSpPr>
        <p:spPr>
          <a:xfrm>
            <a:off x="9353752" y="3858768"/>
            <a:ext cx="2004461" cy="1754326"/>
          </a:xfrm>
          <a:prstGeom prst="rect">
            <a:avLst/>
          </a:prstGeom>
          <a:noFill/>
        </p:spPr>
        <p:txBody>
          <a:bodyPr wrap="square">
            <a:spAutoFit/>
          </a:bodyPr>
          <a:lstStyle/>
          <a:p>
            <a:r>
              <a:rPr lang="en-US" sz="1800" dirty="0">
                <a:solidFill>
                  <a:srgbClr val="FF0000"/>
                </a:solidFill>
                <a:effectLst/>
                <a:latin typeface="Arial" panose="020B0604020202020204" pitchFamily="34" charset="0"/>
                <a:ea typeface="Times New Roman" panose="02020603050405020304" pitchFamily="18" charset="0"/>
              </a:rPr>
              <a:t>The amount approaches a limit of </a:t>
            </a:r>
            <a:r>
              <a:rPr lang="en-US" sz="1800" i="1" dirty="0">
                <a:solidFill>
                  <a:srgbClr val="FF0000"/>
                </a:solidFill>
                <a:effectLst/>
                <a:latin typeface="Arial" panose="020B0604020202020204" pitchFamily="34" charset="0"/>
                <a:ea typeface="Times New Roman" panose="02020603050405020304" pitchFamily="18" charset="0"/>
              </a:rPr>
              <a:t>e</a:t>
            </a:r>
            <a:r>
              <a:rPr lang="en-US" sz="1800" dirty="0">
                <a:solidFill>
                  <a:srgbClr val="FF0000"/>
                </a:solidFill>
                <a:effectLst/>
                <a:latin typeface="Arial" panose="020B0604020202020204" pitchFamily="34" charset="0"/>
                <a:ea typeface="Times New Roman" panose="02020603050405020304" pitchFamily="18" charset="0"/>
              </a:rPr>
              <a:t> – like pi, it is a famous irrational constant.</a:t>
            </a:r>
            <a:endParaRPr lang="en-ZA" sz="1800" dirty="0">
              <a:solidFill>
                <a:srgbClr val="FF0000"/>
              </a:solidFill>
              <a:effectLst/>
              <a:latin typeface="Times New Roman" panose="02020603050405020304" pitchFamily="18" charset="0"/>
              <a:ea typeface="Times New Roman" panose="02020603050405020304" pitchFamily="18" charset="0"/>
            </a:endParaRPr>
          </a:p>
        </p:txBody>
      </p:sp>
      <p:sp>
        <p:nvSpPr>
          <p:cNvPr id="14" name="Rectangle 13">
            <a:extLst>
              <a:ext uri="{FF2B5EF4-FFF2-40B4-BE49-F238E27FC236}">
                <a16:creationId xmlns:a16="http://schemas.microsoft.com/office/drawing/2014/main" id="{5A7A4C40-8E77-140B-8130-C8275C8E0B44}"/>
              </a:ext>
            </a:extLst>
          </p:cNvPr>
          <p:cNvSpPr/>
          <p:nvPr/>
        </p:nvSpPr>
        <p:spPr>
          <a:xfrm>
            <a:off x="5505651" y="3282215"/>
            <a:ext cx="1674795" cy="28875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Rectangle 14">
            <a:extLst>
              <a:ext uri="{FF2B5EF4-FFF2-40B4-BE49-F238E27FC236}">
                <a16:creationId xmlns:a16="http://schemas.microsoft.com/office/drawing/2014/main" id="{6508DA1E-F426-7DD1-0ABB-4DF3F9E847D4}"/>
              </a:ext>
            </a:extLst>
          </p:cNvPr>
          <p:cNvSpPr/>
          <p:nvPr/>
        </p:nvSpPr>
        <p:spPr>
          <a:xfrm>
            <a:off x="5505651" y="3676034"/>
            <a:ext cx="1674795" cy="28875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Rectangle 15">
            <a:extLst>
              <a:ext uri="{FF2B5EF4-FFF2-40B4-BE49-F238E27FC236}">
                <a16:creationId xmlns:a16="http://schemas.microsoft.com/office/drawing/2014/main" id="{B54E0F80-3F50-6193-7C12-99BFADFAC400}"/>
              </a:ext>
            </a:extLst>
          </p:cNvPr>
          <p:cNvSpPr/>
          <p:nvPr/>
        </p:nvSpPr>
        <p:spPr>
          <a:xfrm>
            <a:off x="5505651" y="4069853"/>
            <a:ext cx="1674795" cy="28875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7" name="Rectangle 16">
            <a:extLst>
              <a:ext uri="{FF2B5EF4-FFF2-40B4-BE49-F238E27FC236}">
                <a16:creationId xmlns:a16="http://schemas.microsoft.com/office/drawing/2014/main" id="{83B09E7C-98D6-5B48-7607-992A1BB98829}"/>
              </a:ext>
            </a:extLst>
          </p:cNvPr>
          <p:cNvSpPr/>
          <p:nvPr/>
        </p:nvSpPr>
        <p:spPr>
          <a:xfrm>
            <a:off x="5505651" y="4496994"/>
            <a:ext cx="1674795" cy="28875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Rectangle 17">
            <a:extLst>
              <a:ext uri="{FF2B5EF4-FFF2-40B4-BE49-F238E27FC236}">
                <a16:creationId xmlns:a16="http://schemas.microsoft.com/office/drawing/2014/main" id="{FBABC68A-2538-B41D-D6BA-2243EA9DF202}"/>
              </a:ext>
            </a:extLst>
          </p:cNvPr>
          <p:cNvSpPr/>
          <p:nvPr/>
        </p:nvSpPr>
        <p:spPr>
          <a:xfrm>
            <a:off x="5505651" y="4842868"/>
            <a:ext cx="1674795" cy="28875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9" name="Rectangle 18">
            <a:extLst>
              <a:ext uri="{FF2B5EF4-FFF2-40B4-BE49-F238E27FC236}">
                <a16:creationId xmlns:a16="http://schemas.microsoft.com/office/drawing/2014/main" id="{A948D755-3833-03BE-FAB1-830F7CCB5118}"/>
              </a:ext>
            </a:extLst>
          </p:cNvPr>
          <p:cNvSpPr/>
          <p:nvPr/>
        </p:nvSpPr>
        <p:spPr>
          <a:xfrm>
            <a:off x="5505651" y="5252961"/>
            <a:ext cx="1674795" cy="28875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1" name="Rectangle 20">
            <a:extLst>
              <a:ext uri="{FF2B5EF4-FFF2-40B4-BE49-F238E27FC236}">
                <a16:creationId xmlns:a16="http://schemas.microsoft.com/office/drawing/2014/main" id="{3D817EBA-B7C4-2D48-75DC-915493A751A1}"/>
              </a:ext>
            </a:extLst>
          </p:cNvPr>
          <p:cNvSpPr/>
          <p:nvPr/>
        </p:nvSpPr>
        <p:spPr>
          <a:xfrm>
            <a:off x="5505651" y="5663054"/>
            <a:ext cx="1674795" cy="28875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2" name="Rectangle 21">
            <a:extLst>
              <a:ext uri="{FF2B5EF4-FFF2-40B4-BE49-F238E27FC236}">
                <a16:creationId xmlns:a16="http://schemas.microsoft.com/office/drawing/2014/main" id="{D9897AE3-B112-7D97-47B3-A8122C98FB1F}"/>
              </a:ext>
            </a:extLst>
          </p:cNvPr>
          <p:cNvSpPr/>
          <p:nvPr/>
        </p:nvSpPr>
        <p:spPr>
          <a:xfrm>
            <a:off x="5505651" y="6026880"/>
            <a:ext cx="1674795" cy="28875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3" name="Rectangle 22">
            <a:extLst>
              <a:ext uri="{FF2B5EF4-FFF2-40B4-BE49-F238E27FC236}">
                <a16:creationId xmlns:a16="http://schemas.microsoft.com/office/drawing/2014/main" id="{7ED68DAA-A123-B943-81EE-3E7294250EED}"/>
              </a:ext>
            </a:extLst>
          </p:cNvPr>
          <p:cNvSpPr/>
          <p:nvPr/>
        </p:nvSpPr>
        <p:spPr>
          <a:xfrm>
            <a:off x="5505651" y="6444748"/>
            <a:ext cx="1674795" cy="28875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1210783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grpId="0" nodeType="clickEffect">
                                  <p:stCondLst>
                                    <p:cond delay="0"/>
                                  </p:stCondLst>
                                  <p:childTnLst>
                                    <p:set>
                                      <p:cBhvr>
                                        <p:cTn id="44" dur="1" fill="hold">
                                          <p:stCondLst>
                                            <p:cond delay="0"/>
                                          </p:stCondLst>
                                        </p:cTn>
                                        <p:tgtEl>
                                          <p:spTgt spid="21"/>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0" nodeType="clickEffect">
                                  <p:stCondLst>
                                    <p:cond delay="0"/>
                                  </p:stCondLst>
                                  <p:childTnLst>
                                    <p:set>
                                      <p:cBhvr>
                                        <p:cTn id="48" dur="1" fill="hold">
                                          <p:stCondLst>
                                            <p:cond delay="0"/>
                                          </p:stCondLst>
                                        </p:cTn>
                                        <p:tgtEl>
                                          <p:spTgt spid="22"/>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0" nodeType="clickEffect">
                                  <p:stCondLst>
                                    <p:cond delay="0"/>
                                  </p:stCondLst>
                                  <p:childTnLst>
                                    <p:set>
                                      <p:cBhvr>
                                        <p:cTn id="52" dur="1" fill="hold">
                                          <p:stCondLst>
                                            <p:cond delay="0"/>
                                          </p:stCondLst>
                                        </p:cTn>
                                        <p:tgtEl>
                                          <p:spTgt spid="23"/>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3" grpId="0"/>
      <p:bldP spid="14" grpId="0" animBg="1"/>
      <p:bldP spid="15" grpId="0" animBg="1"/>
      <p:bldP spid="16" grpId="0" animBg="1"/>
      <p:bldP spid="17" grpId="0" animBg="1"/>
      <p:bldP spid="18" grpId="0" animBg="1"/>
      <p:bldP spid="19" grpId="0" animBg="1"/>
      <p:bldP spid="21" grpId="0" animBg="1"/>
      <p:bldP spid="22" grpId="0" animBg="1"/>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5755A-19EA-B161-2BD9-914B9B68D09D}"/>
              </a:ext>
            </a:extLst>
          </p:cNvPr>
          <p:cNvSpPr>
            <a:spLocks noGrp="1"/>
          </p:cNvSpPr>
          <p:nvPr>
            <p:ph type="title"/>
          </p:nvPr>
        </p:nvSpPr>
        <p:spPr>
          <a:xfrm>
            <a:off x="314325" y="365126"/>
            <a:ext cx="11563350" cy="558899"/>
          </a:xfrm>
        </p:spPr>
        <p:txBody>
          <a:bodyPr>
            <a:normAutofit fontScale="90000"/>
          </a:bodyPr>
          <a:lstStyle/>
          <a:p>
            <a:r>
              <a:rPr lang="en-US" sz="3600" dirty="0">
                <a:effectLst/>
                <a:latin typeface="Arial" panose="020B0604020202020204" pitchFamily="34" charset="0"/>
                <a:ea typeface="Times New Roman" panose="02020603050405020304" pitchFamily="18" charset="0"/>
              </a:rPr>
              <a:t>Using </a:t>
            </a:r>
            <a:r>
              <a:rPr lang="en-US" sz="3600" dirty="0">
                <a:effectLst/>
                <a:highlight>
                  <a:srgbClr val="FFFF00"/>
                </a:highlight>
                <a:latin typeface="Arial" panose="020B0604020202020204" pitchFamily="34" charset="0"/>
                <a:ea typeface="Times New Roman" panose="02020603050405020304" pitchFamily="18" charset="0"/>
              </a:rPr>
              <a:t>multipliers</a:t>
            </a:r>
            <a:r>
              <a:rPr lang="en-US" sz="3600" dirty="0">
                <a:effectLst/>
                <a:latin typeface="Arial" panose="020B0604020202020204" pitchFamily="34" charset="0"/>
                <a:ea typeface="Times New Roman" panose="02020603050405020304" pitchFamily="18" charset="0"/>
              </a:rPr>
              <a:t> greatly simplifies these types of questions</a:t>
            </a:r>
            <a:br>
              <a:rPr lang="en-ZA" sz="1800" dirty="0">
                <a:effectLst/>
                <a:latin typeface="Times New Roman" panose="02020603050405020304" pitchFamily="18" charset="0"/>
                <a:ea typeface="Times New Roman" panose="02020603050405020304" pitchFamily="18" charset="0"/>
              </a:rPr>
            </a:br>
            <a:endParaRPr lang="en-ZA" dirty="0"/>
          </a:p>
        </p:txBody>
      </p:sp>
      <p:sp>
        <p:nvSpPr>
          <p:cNvPr id="5" name="TextBox 4">
            <a:extLst>
              <a:ext uri="{FF2B5EF4-FFF2-40B4-BE49-F238E27FC236}">
                <a16:creationId xmlns:a16="http://schemas.microsoft.com/office/drawing/2014/main" id="{7285F151-A1E2-F31E-F7D7-4D3F03C2CFBF}"/>
              </a:ext>
            </a:extLst>
          </p:cNvPr>
          <p:cNvSpPr txBox="1"/>
          <p:nvPr/>
        </p:nvSpPr>
        <p:spPr>
          <a:xfrm>
            <a:off x="245744" y="924025"/>
            <a:ext cx="11877675" cy="461665"/>
          </a:xfrm>
          <a:prstGeom prst="rect">
            <a:avLst/>
          </a:prstGeom>
          <a:noFill/>
        </p:spPr>
        <p:txBody>
          <a:bodyPr wrap="square">
            <a:spAutoFit/>
          </a:bodyPr>
          <a:lstStyle/>
          <a:p>
            <a:r>
              <a:rPr lang="en-US" sz="2400" dirty="0">
                <a:effectLst/>
                <a:latin typeface="Arial" panose="020B0604020202020204" pitchFamily="34" charset="0"/>
                <a:ea typeface="Times New Roman" panose="02020603050405020304" pitchFamily="18" charset="0"/>
              </a:rPr>
              <a:t>The price of a share drops by 20% and then increases by 20%. What is the net effect? </a:t>
            </a:r>
            <a:endParaRPr lang="en-ZA" sz="2400" dirty="0">
              <a:effectLst/>
              <a:latin typeface="Times New Roman" panose="02020603050405020304" pitchFamily="18" charset="0"/>
              <a:ea typeface="Times New Roman" panose="02020603050405020304" pitchFamily="18" charset="0"/>
            </a:endParaRPr>
          </a:p>
        </p:txBody>
      </p:sp>
      <p:pic>
        <p:nvPicPr>
          <p:cNvPr id="7" name="Picture 6" descr="&lt;EFOFEX&gt;&#10;id:fxe{b687003b-1a42-4940-a621-420a2f95b13c}&#10;&#10;FXData:AAALK3icjVZ7c9pGEP8qqmaYwERCLwQy5piReNjGGBOHNI+mnRFCIAW9LJ2Nnboz/bdfs5+kp9uVktSPdrD57e1791aLBg9XvkcGD6fsHyiHGA/DwYNNtBIWZBXGfiEs/INwlcZuImm6JGuSKXVUVXrqw80uiSoJ8KebZsk5J6sSRkRt8/O0IiYVMa6Ik4qYVcRZRZxWxJxoHC+IWsKSTEt4U0L5Kb1VBY1JB0xl7YcMTiCjCcF8VhAJAlfGE3CM3ZgSF3xjLZzplABBz5+1W79oN3/WznvR7uJZu82Ldotn7eIX7WzotvOtzYzD7ryj9yS4ZocMfhpfjlYflxPhdHUxF5bvnPnZSBBlRXlvjBRlvBqDoNNWFWWyEAUxoDTrK8rhcGgfjHaa75TVlXI1GckBjaOOqhQ0Dz3a3tCNOByUPPbtu5vhIPapKyRu7BPxmqkE1L+jouClCfUTSkRNFBRU8gI3L3zGu6Fb2eL8gt5HvkDvM2ZdGipeUYjDTBKiUPhdOAQh9eUicz2/L2S5Lx9yNzsW/ghyJgz8cBfQvqBld8fCOs03fi4fwg0N+oLKdKKwfZN4ge/t/U2/H7v53i+tMK++IH7Wu5oqguZ/6eml3kDh2Q4HChS+Tjf3AmcRUdgyfXnrxmF0339l56EbvToGZhF+9fualVE8HyBv9uRWCqWLfpLmsRsds+ZmtVOWzS5MZJpmfbWsEs/rlNI0/oEV+Vv6AyPnQThHvqbyOkq9vRwmm7ImFrjsdX1kSuKwuMmytPCFMAkpy561O/R84eAWQjZQMlZ0WW5Ze3n1MJjV+NprnF8PJtN+T/DZnsI0GvjIc+EB8Qbxnugc7/B8CwNvv4H5Twjv5v/bePewZVS2XXhMimt09mgT2tN/71RYPFPYUhwMZtUzMyppGANtL7Dc00de5yDpQCkLOH0A+AjwCcAFwM55ABsAH2ALsAO4BAgAQoAvAHuACCAG+H4bs5sCeAuwAngH8DPA+2oLwT3kiBkiRSwQr/GeLsn1tnFHmvL6tVzkzbUud1yv1VJ0t5Hd9hpGW+to5pHeYyddrY9d0zCto96RoRtWp9vYbLNGFMbNQB6qrea2efc6aMkMmJ+gsb1tTMndL82m9jps/ZbIWksJf2XuGsuSq8nAb8pJiwuiKGpE6e6z1tYFs9vY5m7DVfjqt99h7itiqkC9JRonqum7QvwAU/kVQKsGihXf7nIFB7s1fzxak6dGyx6BwRTtvsJ420vAG8Ld3hKDxz+QIxV+BCzI5/xRmCN0NH4ymo3SBfFiaR9LcSzNpXgueXNpP5cuGL2T9rtSxYQEemDQhZPzFtACSEGYAVwD5BjiI1aCY2SfPfHawSUzUNSxxRePO3fyZC2fwGDCrgpvDZ8eW8XQOPLOBH8aHaKbQI1qaoqyE8RxLbGJDn6dN0TTLe4xwSRTosHN21ti6Trc/Z5YlgrTHzDSgOQjYvU04IbMD6juGLPDl5L9hZEm5zr4MDtzzOWszmVWU/hS5SwQz2vJaZ3vkhiwPDVsSA/T7lTKtllTFsqOELu1xKgdXlUOdfL3n39xCpeS7X9735jWq3/E39QcAluT+zjBfU7GS7k7W14b7uy7GTiDG5vBCV98xkTr6ZpqWqaGb0CrKtQJ6z++oXLePzeLbwY=&#10;&#10;&lt;/EFOFEX&gt;">
            <a:extLst>
              <a:ext uri="{FF2B5EF4-FFF2-40B4-BE49-F238E27FC236}">
                <a16:creationId xmlns:a16="http://schemas.microsoft.com/office/drawing/2014/main" id="{A4D7C34A-042B-DE97-1A53-C535AAFD8832}"/>
              </a:ext>
            </a:extLst>
          </p:cNvPr>
          <p:cNvPicPr/>
          <p:nvPr/>
        </p:nvPicPr>
        <p:blipFill>
          <a:blip r:embed="rId2">
            <a:extLst>
              <a:ext uri="{28A0092B-C50C-407E-A947-70E740481C1C}">
                <a14:useLocalDpi xmlns:a14="http://schemas.microsoft.com/office/drawing/2010/main" val="0"/>
              </a:ext>
            </a:extLst>
          </a:blip>
          <a:stretch>
            <a:fillRect/>
          </a:stretch>
        </p:blipFill>
        <p:spPr>
          <a:xfrm>
            <a:off x="2896403" y="1852256"/>
            <a:ext cx="3946964" cy="369331"/>
          </a:xfrm>
          <a:prstGeom prst="rect">
            <a:avLst/>
          </a:prstGeom>
        </p:spPr>
      </p:pic>
      <p:sp>
        <p:nvSpPr>
          <p:cNvPr id="14" name="TextBox 13">
            <a:extLst>
              <a:ext uri="{FF2B5EF4-FFF2-40B4-BE49-F238E27FC236}">
                <a16:creationId xmlns:a16="http://schemas.microsoft.com/office/drawing/2014/main" id="{D43C8D2D-8010-D29D-EE53-B940CF4C0F0D}"/>
              </a:ext>
            </a:extLst>
          </p:cNvPr>
          <p:cNvSpPr txBox="1"/>
          <p:nvPr/>
        </p:nvSpPr>
        <p:spPr>
          <a:xfrm>
            <a:off x="2896403" y="3743440"/>
            <a:ext cx="5169142" cy="461665"/>
          </a:xfrm>
          <a:prstGeom prst="rect">
            <a:avLst/>
          </a:prstGeom>
          <a:noFill/>
        </p:spPr>
        <p:txBody>
          <a:bodyPr wrap="square">
            <a:spAutoFit/>
          </a:bodyPr>
          <a:lstStyle/>
          <a:p>
            <a:r>
              <a:rPr lang="en-US" sz="2400" dirty="0">
                <a:effectLst/>
                <a:latin typeface="Arial" panose="020B0604020202020204" pitchFamily="34" charset="0"/>
                <a:ea typeface="Times New Roman" panose="02020603050405020304" pitchFamily="18" charset="0"/>
              </a:rPr>
              <a:t>A net </a:t>
            </a:r>
            <a:r>
              <a:rPr lang="en-US" sz="2400" dirty="0">
                <a:solidFill>
                  <a:srgbClr val="FF0000"/>
                </a:solidFill>
                <a:effectLst/>
                <a:latin typeface="Arial" panose="020B0604020202020204" pitchFamily="34" charset="0"/>
                <a:ea typeface="Times New Roman" panose="02020603050405020304" pitchFamily="18" charset="0"/>
              </a:rPr>
              <a:t>loss</a:t>
            </a:r>
            <a:r>
              <a:rPr lang="en-US" sz="2400" dirty="0">
                <a:effectLst/>
                <a:latin typeface="Arial" panose="020B0604020202020204" pitchFamily="34" charset="0"/>
                <a:ea typeface="Times New Roman" panose="02020603050405020304" pitchFamily="18" charset="0"/>
              </a:rPr>
              <a:t> of 4%</a:t>
            </a:r>
            <a:endParaRPr lang="en-ZA" sz="2400" dirty="0"/>
          </a:p>
        </p:txBody>
      </p:sp>
      <p:pic>
        <p:nvPicPr>
          <p:cNvPr id="9" name="Picture 8">
            <a:extLst>
              <a:ext uri="{FF2B5EF4-FFF2-40B4-BE49-F238E27FC236}">
                <a16:creationId xmlns:a16="http://schemas.microsoft.com/office/drawing/2014/main" id="{58C20444-FF7F-D2FE-C42F-586E1DB4AAD7}"/>
              </a:ext>
            </a:extLst>
          </p:cNvPr>
          <p:cNvPicPr/>
          <p:nvPr/>
        </p:nvPicPr>
        <p:blipFill>
          <a:blip r:embed="rId3">
            <a:extLst>
              <a:ext uri="{28A0092B-C50C-407E-A947-70E740481C1C}">
                <a14:useLocalDpi xmlns:a14="http://schemas.microsoft.com/office/drawing/2010/main" val="0"/>
              </a:ext>
            </a:extLst>
          </a:blip>
          <a:stretch>
            <a:fillRect/>
          </a:stretch>
        </p:blipFill>
        <p:spPr>
          <a:xfrm>
            <a:off x="2896403" y="2372075"/>
            <a:ext cx="3783530" cy="352971"/>
          </a:xfrm>
          <a:prstGeom prst="rect">
            <a:avLst/>
          </a:prstGeom>
        </p:spPr>
      </p:pic>
      <p:pic>
        <p:nvPicPr>
          <p:cNvPr id="10" name="Picture 9">
            <a:extLst>
              <a:ext uri="{FF2B5EF4-FFF2-40B4-BE49-F238E27FC236}">
                <a16:creationId xmlns:a16="http://schemas.microsoft.com/office/drawing/2014/main" id="{63195434-DA5C-3846-4E90-6B3364BE4552}"/>
              </a:ext>
            </a:extLst>
          </p:cNvPr>
          <p:cNvPicPr/>
          <p:nvPr/>
        </p:nvPicPr>
        <p:blipFill>
          <a:blip r:embed="rId4">
            <a:extLst>
              <a:ext uri="{28A0092B-C50C-407E-A947-70E740481C1C}">
                <a14:useLocalDpi xmlns:a14="http://schemas.microsoft.com/office/drawing/2010/main" val="0"/>
              </a:ext>
            </a:extLst>
          </a:blip>
          <a:stretch>
            <a:fillRect/>
          </a:stretch>
        </p:blipFill>
        <p:spPr>
          <a:xfrm>
            <a:off x="2896403" y="2875534"/>
            <a:ext cx="4567532" cy="369331"/>
          </a:xfrm>
          <a:prstGeom prst="rect">
            <a:avLst/>
          </a:prstGeom>
        </p:spPr>
      </p:pic>
      <p:pic>
        <p:nvPicPr>
          <p:cNvPr id="11" name="Picture 10" descr="&lt;EFOFEX&gt;&#10;id:fxe{74f6eccd-56e8-4b70-ad97-41c7cbed7566}&#10;&#10;FXData:AAALQnicjVbpcuJGEH4VhRS1UCuhC4HADFUShy+MWS97ZpMqISQko8tibPDGqcrfvGaeJKPplnY3PhID/nr6np5WawYPV55LBg8n7AeUTfSH4eDBImoBc7IMY28nzL29cJXGTiKqmiipoiG2FUV86sPNLokiCvDVDKPgnJNlASOitPh6WhKTkhiXxHFJnJXEaUmclMSMqBwviFLAgkwLeFNA8Sm8lRsakzaYSuoPGRxDRhOC+SwhEgQujSfgGKsxJQ74xr1wpl0ABD1/1m71ot3sWTv3RbuLZ+3WL9rNn7WLX7SzoNr2tzIzDjtzTWmLcMw2Gfw0vhwtPy0mwsnyYiYs3tmz05FQk2T5gz6S5fFyDIJ2S5Hlybwm1AJKs74s7/f71l5vpflGXl7JV5ORFNA4aivyjuahS1truq4NBwWP/fec9XAQe9QREif2SO2GqQTUO9Ca4KYJ9RJKampNkFHJDZx85zHeLfUlk/N39D7yBHqfMevCUHZ3u9owE4UoFH4X9kFIPWmXOa7XF7Lck/a5kx0JfwQ5EwZeuAloX1Czw5GwSvO1l0v7cE2DvqAwnShs3SZu4Llbb93vx06+9QorzKsv1L5oHVWpgeZ/6WmF3kDm2Q4HMmx8la7vBc4iNcFn+pLvxGF0339l5aETvToC5i786vVVM6O43kPe7MktFQoX/STNYyc6YsXNKqcsm02YSDTN+kqxS1yvUkrT+AdW5Pn0B0bOg3COdEOlVZS6WylM1sWeWOCi1tWSKdWGNAh3AvsOWLmTKgM3jdK8/7PvK+yPaSlir8PqwFSG2UDOWC2KKhQlKToC+rXsamuFbe1Cw1ofCD7yU2hSHScBF+4RbxHvicbxgOs7eA6sN/BYJIQX+f8NwnsYPgobOjwmxel69mhAWtN/j1qYR1MYXhx0ZtU1MiqqGANtL3C7J4+8zkDShq3MYfUR4BPAZwAHACvnAqwBPAAfYANwCRAAhADXAFuACCAG+H5Is5MCeAuwBHgH8B7gQzmc4BxyxAyRIu4Qb/CcLsmNXz+QhrR6Le3yxkqT2o7bbMqaU8/uunW9pbZVo6d12UpTqmXH0A2z1+3pmm62O/W1n9WjMG4E0lBpNvzG4XXQlBgwP0Hdv6tPyeGXRkN9HTZ/SyS1KYe/Mnf1RcFVJeA3pKTJBVEU1aN080VtaYLRqfu5U3dk/kaw3mHuS2IoQL0lKifK7rtC/Ahd+RVALRuKbb7V4Qo2Vmv2uLUmT7WWNQKDKdp9hfa2FoC3hLu9IzqPvyc9Bd4NJuRz/ihMDx2Nn4xmoXRO3FjcxmIcizMxnonuTNzOxAtGb8TtplAxIIEuGHRgZb8FNAFSEGYANwA5hviEO8E2sk6fuI1wyRkoaljii8eVO35yL5/BYMKOCk8Nnx5LwdDY8vYE35g20QygRhU1Rdkx4riSWEQDv/Ybomom95hgkilR4eQtn5iaBme/JaapQPcHjNQh+YiYXRW4IfMDqhvGbPOhZF0z0uBcGx9me4a5nFa5nFUU3rXsOeJ5JTmp8l0QHYanigXpYtrtUtkyKspEWQ+xU0n0yuFV6VAjf//5F6dwKFnet2vItBr9I36BswlMTe7jGOc5GS+k+dnsenZ4/10PnMKJncEK70NjonY1VTHMrm6C/2UZ6pjVHy+unPcPOCV01w==&#10;&#10;&lt;/EFOFEX&gt;">
            <a:extLst>
              <a:ext uri="{FF2B5EF4-FFF2-40B4-BE49-F238E27FC236}">
                <a16:creationId xmlns:a16="http://schemas.microsoft.com/office/drawing/2014/main" id="{A76ECCDA-B428-07E0-0183-1F4A6688D126}"/>
              </a:ext>
            </a:extLst>
          </p:cNvPr>
          <p:cNvPicPr/>
          <p:nvPr/>
        </p:nvPicPr>
        <p:blipFill>
          <a:blip r:embed="rId5">
            <a:extLst>
              <a:ext uri="{28A0092B-C50C-407E-A947-70E740481C1C}">
                <a14:useLocalDpi xmlns:a14="http://schemas.microsoft.com/office/drawing/2010/main" val="0"/>
              </a:ext>
            </a:extLst>
          </a:blip>
          <a:stretch>
            <a:fillRect/>
          </a:stretch>
        </p:blipFill>
        <p:spPr>
          <a:xfrm>
            <a:off x="2896403" y="3339456"/>
            <a:ext cx="1810351" cy="357518"/>
          </a:xfrm>
          <a:prstGeom prst="rect">
            <a:avLst/>
          </a:prstGeom>
        </p:spPr>
      </p:pic>
    </p:spTree>
    <p:extLst>
      <p:ext uri="{BB962C8B-B14F-4D97-AF65-F5344CB8AC3E}">
        <p14:creationId xmlns:p14="http://schemas.microsoft.com/office/powerpoint/2010/main" val="1351695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2F83DE4-DA1C-B976-E9D3-80D1EF6B4A1D}"/>
              </a:ext>
            </a:extLst>
          </p:cNvPr>
          <p:cNvSpPr txBox="1">
            <a:spLocks/>
          </p:cNvSpPr>
          <p:nvPr/>
        </p:nvSpPr>
        <p:spPr>
          <a:xfrm>
            <a:off x="260683" y="268873"/>
            <a:ext cx="11670631" cy="453022"/>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0070C0"/>
                </a:solidFill>
                <a:latin typeface="Arial" panose="020B0604020202020204" pitchFamily="34" charset="0"/>
                <a:ea typeface="Times New Roman" panose="02020603050405020304" pitchFamily="18" charset="0"/>
              </a:rPr>
              <a:t>A final, final consideration…</a:t>
            </a:r>
            <a:endParaRPr lang="en-ZA" sz="3200" dirty="0">
              <a:solidFill>
                <a:srgbClr val="0070C0"/>
              </a:solidFill>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B582D06F-5CD5-6E4B-9A7E-A0719900F43E}"/>
              </a:ext>
            </a:extLst>
          </p:cNvPr>
          <p:cNvSpPr txBox="1"/>
          <p:nvPr/>
        </p:nvSpPr>
        <p:spPr>
          <a:xfrm>
            <a:off x="1451008" y="1186933"/>
            <a:ext cx="6097604" cy="369332"/>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The formula for continuous compound increase is</a:t>
            </a:r>
            <a:endParaRPr lang="en-ZA" sz="1800" dirty="0">
              <a:effectLst/>
              <a:latin typeface="Times New Roman" panose="02020603050405020304" pitchFamily="18" charset="0"/>
              <a:ea typeface="Times New Roman" panose="02020603050405020304" pitchFamily="18" charset="0"/>
            </a:endParaRPr>
          </a:p>
        </p:txBody>
      </p:sp>
      <p:pic>
        <p:nvPicPr>
          <p:cNvPr id="5" name="Picture 4" descr="&lt;EFOFEX&gt;&#10;id:fxe{147a11e9-f2b4-43b4-a1b3-ce9c20859cd1}&#10;&#10;FXData:AAALF3icjVbpcuJGEH4VRVXUQllCF+IyQ5XE5QNjzLKxd7PZKiEE0qLLYmzsjVOVv3nNPElG0y1lNz6Swubr6Wu6e3qa6T0tPJf0nk7YP1A2MZ76vSeLaDnMyDKIvL0w8w7CIomcWNJ0SdYkU2qoqvTSh5tdElUS4E83zZxzTpY5DIha5+txQYwKYlgQk4I4K4jTgjgpiCnROF4QNYc5eL/KIf/k3oqEhqQBprL2QwQTsBkRjGcJO8HGhfGIjL+rxpg44Btz4Uw7B9j0/FW71Zt201ft3DftLl61W79pN3vVLnrTzoJq2/+UmXHyMzcaktkCUe+n4eVg+XE+Ek6WF1Nh/sGeng4EUVaUa2OgKMPlEASNuqooo5koiD6laVdRDodD/WDUk2yrLBfKYjSQfRqFDVXZ0yxwaX1N12K/l/PYt+es+73Io44QO5FHxFum4lPvgYqCm8TUiykRNVFQUMn1nWzvMd4d3chtzt/Tx9AT6GPKrHNDxd3vxX4qCWEg/CYc/IB68j51XK8rpJknHzInPRZ+9zMm9L1g69OuoKUPx8IqydZeJh+CNfW7gsp0wqB+F7u+5+68dbcbOdnOy60wrq4gftabmiqC5n/p6bleT+HR9nsKJL5K1o8CZxFR2DB9eeNEQfjYfWdlgRO+OwbmPvjmdbV2SnF9gLjZzS0UchfdOMkiJzxmxU1LpyyabRDLNEm7ap4lrlcJpUn0Ayv0NvQHRsY34Rz5lsqrMHF3chCv85zYxnmtyyVTEvsWmXtfMtpTUpZgnlqeZ37M0IRFq1or7FUXutC6JniPx9B5Bl5vLjwg3iE+Ep3jA67vobmtK+j1mPDK/b/p9ggTRWWThO9JcWSePZt61vjf8xOGzBgmEgeDWbXMlEoa7oG2F5juyTOvU5A0IJUZrG4APgJ8AnAAsHIuwBrAA9gAbAEuAXyAAOArwA4gBIgA5gBXAAuA9wBLgA8APwNcFxMHziFDTBEp4h7xFs/pktxuKg+kKq+O5H1WXelyw3FrNUV3Kul9q2LUtYZmdvQWW+lquWyahtnutDqGbrQbzcp6k1bCIKr6cl+tVTfVhyO/JjNgfvzK5r4yJg+/VKvaUVD7EstaTQl+Ze4q85yrycCvynGNC8IwrITJ9rNW1wWzWdlkTsVR+Ji3PmDsS2KqQL0nGieK7lsg3kBXfgPQioZiydebXMHGak2ft9bopdayBmAwRrtv0N4W/kDeEe72nhh8/wPpqDDw2xDP+bNtOuho+OJuFkpnxI2kXSRFkTSVoqnkTqXdVLpg9FbabXMVEwJogUETVvZ7wDZAAsIU4BYgwy0+YibYRtbpC08MLjkDRR0v/MXzyk1ezOUTnMmIHRWeGt4eS8WtseXtEf4M2kQ3gRqU1BhlE8RhKbGIDn7tK6Lpbe4xxj5IiAYnb21IW9fh7Hek3Vah+31GGhB8SNotDbgB8wOqW8Zs8KFkfWWkybk2XmZ7irGclrGclRQ+oOwZ4nkpOSnjnRMDaqlhQVoYdqNQtsySaqOsg9gsJUbpcFE41Mlff/zJKRxKFp9K8LYYl6N/wF9lNoGpyX1M8HjJcC7HzZvR1Xr+XQ+cwomdwQofOUOitXRN67Saegf8l8+YCas/vkY5729tHWeU&#10;&#10;&lt;/EFOFEX&gt;">
            <a:extLst>
              <a:ext uri="{FF2B5EF4-FFF2-40B4-BE49-F238E27FC236}">
                <a16:creationId xmlns:a16="http://schemas.microsoft.com/office/drawing/2014/main" id="{4BA6B27E-DC00-0633-DED4-5B16247BAE7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570144" y="1823986"/>
            <a:ext cx="1929666" cy="534204"/>
          </a:xfrm>
          <a:prstGeom prst="rect">
            <a:avLst/>
          </a:prstGeom>
        </p:spPr>
      </p:pic>
      <p:sp>
        <p:nvSpPr>
          <p:cNvPr id="9" name="TextBox 8">
            <a:extLst>
              <a:ext uri="{FF2B5EF4-FFF2-40B4-BE49-F238E27FC236}">
                <a16:creationId xmlns:a16="http://schemas.microsoft.com/office/drawing/2014/main" id="{2A18EC20-6E84-8963-387B-8604E2B26F76}"/>
              </a:ext>
            </a:extLst>
          </p:cNvPr>
          <p:cNvSpPr txBox="1"/>
          <p:nvPr/>
        </p:nvSpPr>
        <p:spPr>
          <a:xfrm>
            <a:off x="1451008" y="2831242"/>
            <a:ext cx="9293192" cy="923330"/>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So, for example, if R1000 is invested for 6 years at 12% p.a. compounded continuously</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We end up with</a:t>
            </a:r>
            <a:endParaRPr lang="en-ZA" sz="1800" dirty="0">
              <a:effectLst/>
              <a:latin typeface="Times New Roman" panose="02020603050405020304" pitchFamily="18" charset="0"/>
              <a:ea typeface="Times New Roman" panose="02020603050405020304" pitchFamily="18" charset="0"/>
            </a:endParaRPr>
          </a:p>
        </p:txBody>
      </p:sp>
      <p:pic>
        <p:nvPicPr>
          <p:cNvPr id="12" name="Picture 11" descr="&lt;EFOFEX&gt;&#10;id:fxe{80d0ec69-1428-4afa-9233-dcd7ad8c7fe8}&#10;&#10;FXData:AAALvXicxVbpctpIEH4VRVVUIJbQhbjMUCVx+MIYE7yJs9lUCSGQgoRkMTY4caryd19zn2RH0y1tEh+7/7Y4vp6+pmemu2c6D1PPJZ2HY/YDyibGQ7fzYBEtgzGZBZG3FcbeTpjGkbORNF2SNcmUaqoqPfXhZhdElQT46qaZcc7ILIMeUat8PMyJQU70c+IoJ05z4iQnjnNiRDSO50TNYALeLzPIPpm3fEF9UgNTWfspgiOwGRCMZwYzwcS58YAMf9iNIXHAN66FM+0MYNKzZ+3mL9qNnrVzX7Q7f9Zu8aLd+Fm76EU7C3bb/mebGYeduaE2JE1tgqzzqn/Rm11PBsLx7HwkTK7s0UlPEGVFeWf0FKU/64OgVlUVZTAWBdGnNGkrym63q+6MapyulNlUmQ56sk+jsKYqW5oGLq0u6ELsdjIe+/ecRbcTedQRNk7kEfGGqfjU21NRcOMN9TaUiJooKKjk+k669Rjvli7lJudv6X3oCfQ+YdaZoeJut2I3kYQwEL4KOz+gnrxNHNdrC0nqybvUSQ6Fb37KhL4XrHzaFrRkfyjM43ThpfIuWFC/LahMJwyqtxvX99y1t2i3Iydde5kVxtUWxI96XVNF0Pw3PT3T6yg82m5HgYXP48W9wFlEFJZMX146URDet19baeCErw+BuQ2+eG2tmVAc7yBuVrq5QuaivYnTyAkP2eYmhVMWzSrYyDRO2mq2ShzPY0rj6CdW6C3pT4yUT8I58g2V52HsruVgs8jWxCbO9roYMiWxy7JPVdU33qcyax/6m3qloyT/XyzTV6++/hLPNx6Qku16dgRZBkKB5GVkzbGOXKgQ6x3BHjOEojCw9XDhDvEW8Z7oHPc4voPCsy6hDjeEH+p/67z30O1U1uX4nBTb+emjjmwNf+3t0ACH0C05GMyqYSZU0nAOtD3H5R4/8joCSQ2WMobRe4BrgA8ADgDunAuwAPAAlgArgAsAHyAA+AywBggBIoAJwCXAFOAtwAzgCuA3gHd5N4RzSBETRIq4RbzBc7ogN8vSnpTl+YG8TctzXa45bqWi6E4puWuUjKpW08yW3mAjXS2GddMwm61Gy9CNZq1eWiyTUhhEZV/uqpXysrw/8CsyA+bHLy3vSkOy/71c1g6CyqeNrFWU4A/mrjTJuJoM/LK8qXBBGIalMF591Kq6YNZLy9QpOQq/gqwrjH1GTBWot6z6MiLPvinie8jKLwBanlBs8dU6V7Bxt0aPU2vwVGpZPTAYot0XSG8LL+9bwt3eEYPPvyMtFS6jJsRz9miaFjrqPzmbhdIxcSNpHUlRJI2kaCS5I2k9ks4ZvZLWq0zFhAAaYFCHkf0WsAkQgzABuAFIcYprXAmmkXXyxPOHS05BUWdvkZZRZ1lgtqA8zx/v4dGTq/oApzPgLZNzsI4sFYPA5LcHeFnbRDeB6hXUEGVHiP1CYhEd/NqXRNP5lW5tMCNiokEOWEvS1HXIgjVpNlWoA5+RBgQfkmZDA27A/IDqijFrvD1Znxlpcq6NZW2PMJaTIpbTgsJnnj1GPCskx0W8E2JAG9VwQxoYdi1XtsyCaqKshVgvJEbhcJo71Mlf3//kFLYni/cneAENi0ugx9+ONoH+yRd/hJ2d9CcyrV9frfaLH7LhBE7sFEb4FOsTraFrWqvRqOvgv3hsHbH9xzcz5/0N2S2bNw==&#10;&#10;&lt;/EFOFEX&gt;">
            <a:extLst>
              <a:ext uri="{FF2B5EF4-FFF2-40B4-BE49-F238E27FC236}">
                <a16:creationId xmlns:a16="http://schemas.microsoft.com/office/drawing/2014/main" id="{B53C62E0-811E-DB5C-7526-C56930B76E52}"/>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3476709" y="4058451"/>
            <a:ext cx="3431103" cy="1028488"/>
          </a:xfrm>
          <a:prstGeom prst="rect">
            <a:avLst/>
          </a:prstGeom>
        </p:spPr>
      </p:pic>
      <p:sp>
        <p:nvSpPr>
          <p:cNvPr id="14" name="Explosion: 14 Points 13">
            <a:extLst>
              <a:ext uri="{FF2B5EF4-FFF2-40B4-BE49-F238E27FC236}">
                <a16:creationId xmlns:a16="http://schemas.microsoft.com/office/drawing/2014/main" id="{45535016-16C2-9BE8-D73F-904609BD01B5}"/>
              </a:ext>
            </a:extLst>
          </p:cNvPr>
          <p:cNvSpPr/>
          <p:nvPr/>
        </p:nvSpPr>
        <p:spPr>
          <a:xfrm>
            <a:off x="7700211" y="4851133"/>
            <a:ext cx="3224463" cy="1737994"/>
          </a:xfrm>
          <a:prstGeom prst="irregularSeal2">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The rule of 72!</a:t>
            </a:r>
            <a:endParaRPr lang="en-ZA" dirty="0">
              <a:solidFill>
                <a:srgbClr val="FF0000"/>
              </a:solidFill>
            </a:endParaRPr>
          </a:p>
        </p:txBody>
      </p:sp>
    </p:spTree>
    <p:extLst>
      <p:ext uri="{BB962C8B-B14F-4D97-AF65-F5344CB8AC3E}">
        <p14:creationId xmlns:p14="http://schemas.microsoft.com/office/powerpoint/2010/main" val="2135187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3EC60-0B9B-0F1B-702C-8416CC51352F}"/>
              </a:ext>
            </a:extLst>
          </p:cNvPr>
          <p:cNvSpPr>
            <a:spLocks noGrp="1"/>
          </p:cNvSpPr>
          <p:nvPr>
            <p:ph type="title"/>
          </p:nvPr>
        </p:nvSpPr>
        <p:spPr/>
        <p:txBody>
          <a:bodyPr/>
          <a:lstStyle/>
          <a:p>
            <a:r>
              <a:rPr lang="en-US" dirty="0"/>
              <a:t>Conclusion</a:t>
            </a:r>
            <a:endParaRPr lang="en-ZA" dirty="0"/>
          </a:p>
        </p:txBody>
      </p:sp>
      <p:sp>
        <p:nvSpPr>
          <p:cNvPr id="3" name="Content Placeholder 2">
            <a:extLst>
              <a:ext uri="{FF2B5EF4-FFF2-40B4-BE49-F238E27FC236}">
                <a16:creationId xmlns:a16="http://schemas.microsoft.com/office/drawing/2014/main" id="{E6C29230-C591-F282-02AB-55BBD9699CF1}"/>
              </a:ext>
            </a:extLst>
          </p:cNvPr>
          <p:cNvSpPr>
            <a:spLocks noGrp="1"/>
          </p:cNvSpPr>
          <p:nvPr>
            <p:ph idx="1"/>
          </p:nvPr>
        </p:nvSpPr>
        <p:spPr/>
        <p:txBody>
          <a:bodyPr/>
          <a:lstStyle/>
          <a:p>
            <a:r>
              <a:rPr lang="en-US" dirty="0"/>
              <a:t>Word your questions fairly</a:t>
            </a:r>
          </a:p>
          <a:p>
            <a:r>
              <a:rPr lang="en-US" dirty="0"/>
              <a:t>Thanks for listening</a:t>
            </a:r>
          </a:p>
          <a:p>
            <a:r>
              <a:rPr lang="en-US" dirty="0"/>
              <a:t>Teach your student not only about the value of money but also teach them the values of:</a:t>
            </a:r>
          </a:p>
          <a:p>
            <a:pPr lvl="1"/>
            <a:r>
              <a:rPr lang="en-US" dirty="0"/>
              <a:t>Decency</a:t>
            </a:r>
          </a:p>
          <a:p>
            <a:pPr lvl="1"/>
            <a:r>
              <a:rPr lang="en-US" dirty="0"/>
              <a:t>Kindness</a:t>
            </a:r>
          </a:p>
          <a:p>
            <a:pPr lvl="1"/>
            <a:r>
              <a:rPr lang="en-US" dirty="0"/>
              <a:t>honesty</a:t>
            </a:r>
          </a:p>
        </p:txBody>
      </p:sp>
    </p:spTree>
    <p:extLst>
      <p:ext uri="{BB962C8B-B14F-4D97-AF65-F5344CB8AC3E}">
        <p14:creationId xmlns:p14="http://schemas.microsoft.com/office/powerpoint/2010/main" val="146630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C2484CB-5CB1-C55B-EFD3-CD265892B324}"/>
              </a:ext>
            </a:extLst>
          </p:cNvPr>
          <p:cNvSpPr txBox="1"/>
          <p:nvPr/>
        </p:nvSpPr>
        <p:spPr>
          <a:xfrm>
            <a:off x="1422934" y="843677"/>
            <a:ext cx="9346132" cy="5170646"/>
          </a:xfrm>
          <a:custGeom>
            <a:avLst/>
            <a:gdLst>
              <a:gd name="csX0" fmla="*/ 0 w 9346132"/>
              <a:gd name="csY0" fmla="*/ 0 h 5170646"/>
              <a:gd name="csX1" fmla="*/ 771056 w 9346132"/>
              <a:gd name="csY1" fmla="*/ 0 h 5170646"/>
              <a:gd name="csX2" fmla="*/ 1448650 w 9346132"/>
              <a:gd name="csY2" fmla="*/ 0 h 5170646"/>
              <a:gd name="csX3" fmla="*/ 1752400 w 9346132"/>
              <a:gd name="csY3" fmla="*/ 0 h 5170646"/>
              <a:gd name="csX4" fmla="*/ 2243072 w 9346132"/>
              <a:gd name="csY4" fmla="*/ 0 h 5170646"/>
              <a:gd name="csX5" fmla="*/ 2920666 w 9346132"/>
              <a:gd name="csY5" fmla="*/ 0 h 5170646"/>
              <a:gd name="csX6" fmla="*/ 3691722 w 9346132"/>
              <a:gd name="csY6" fmla="*/ 0 h 5170646"/>
              <a:gd name="csX7" fmla="*/ 4462778 w 9346132"/>
              <a:gd name="csY7" fmla="*/ 0 h 5170646"/>
              <a:gd name="csX8" fmla="*/ 4859989 w 9346132"/>
              <a:gd name="csY8" fmla="*/ 0 h 5170646"/>
              <a:gd name="csX9" fmla="*/ 5163738 w 9346132"/>
              <a:gd name="csY9" fmla="*/ 0 h 5170646"/>
              <a:gd name="csX10" fmla="*/ 5560949 w 9346132"/>
              <a:gd name="csY10" fmla="*/ 0 h 5170646"/>
              <a:gd name="csX11" fmla="*/ 6145082 w 9346132"/>
              <a:gd name="csY11" fmla="*/ 0 h 5170646"/>
              <a:gd name="csX12" fmla="*/ 6729215 w 9346132"/>
              <a:gd name="csY12" fmla="*/ 0 h 5170646"/>
              <a:gd name="csX13" fmla="*/ 7032964 w 9346132"/>
              <a:gd name="csY13" fmla="*/ 0 h 5170646"/>
              <a:gd name="csX14" fmla="*/ 7523636 w 9346132"/>
              <a:gd name="csY14" fmla="*/ 0 h 5170646"/>
              <a:gd name="csX15" fmla="*/ 8294692 w 9346132"/>
              <a:gd name="csY15" fmla="*/ 0 h 5170646"/>
              <a:gd name="csX16" fmla="*/ 8785364 w 9346132"/>
              <a:gd name="csY16" fmla="*/ 0 h 5170646"/>
              <a:gd name="csX17" fmla="*/ 9346132 w 9346132"/>
              <a:gd name="csY17" fmla="*/ 0 h 5170646"/>
              <a:gd name="csX18" fmla="*/ 9346132 w 9346132"/>
              <a:gd name="csY18" fmla="*/ 522810 h 5170646"/>
              <a:gd name="csX19" fmla="*/ 9346132 w 9346132"/>
              <a:gd name="csY19" fmla="*/ 942207 h 5170646"/>
              <a:gd name="csX20" fmla="*/ 9346132 w 9346132"/>
              <a:gd name="csY20" fmla="*/ 1568429 h 5170646"/>
              <a:gd name="csX21" fmla="*/ 9346132 w 9346132"/>
              <a:gd name="csY21" fmla="*/ 2091239 h 5170646"/>
              <a:gd name="csX22" fmla="*/ 9346132 w 9346132"/>
              <a:gd name="csY22" fmla="*/ 2717462 h 5170646"/>
              <a:gd name="csX23" fmla="*/ 9346132 w 9346132"/>
              <a:gd name="csY23" fmla="*/ 3343684 h 5170646"/>
              <a:gd name="csX24" fmla="*/ 9346132 w 9346132"/>
              <a:gd name="csY24" fmla="*/ 3969907 h 5170646"/>
              <a:gd name="csX25" fmla="*/ 9346132 w 9346132"/>
              <a:gd name="csY25" fmla="*/ 4492717 h 5170646"/>
              <a:gd name="csX26" fmla="*/ 9346132 w 9346132"/>
              <a:gd name="csY26" fmla="*/ 5170646 h 5170646"/>
              <a:gd name="csX27" fmla="*/ 8575076 w 9346132"/>
              <a:gd name="csY27" fmla="*/ 5170646 h 5170646"/>
              <a:gd name="csX28" fmla="*/ 7990943 w 9346132"/>
              <a:gd name="csY28" fmla="*/ 5170646 h 5170646"/>
              <a:gd name="csX29" fmla="*/ 7687194 w 9346132"/>
              <a:gd name="csY29" fmla="*/ 5170646 h 5170646"/>
              <a:gd name="csX30" fmla="*/ 7289983 w 9346132"/>
              <a:gd name="csY30" fmla="*/ 5170646 h 5170646"/>
              <a:gd name="csX31" fmla="*/ 6612388 w 9346132"/>
              <a:gd name="csY31" fmla="*/ 5170646 h 5170646"/>
              <a:gd name="csX32" fmla="*/ 6215178 w 9346132"/>
              <a:gd name="csY32" fmla="*/ 5170646 h 5170646"/>
              <a:gd name="csX33" fmla="*/ 5537583 w 9346132"/>
              <a:gd name="csY33" fmla="*/ 5170646 h 5170646"/>
              <a:gd name="csX34" fmla="*/ 5233834 w 9346132"/>
              <a:gd name="csY34" fmla="*/ 5170646 h 5170646"/>
              <a:gd name="csX35" fmla="*/ 4649701 w 9346132"/>
              <a:gd name="csY35" fmla="*/ 5170646 h 5170646"/>
              <a:gd name="csX36" fmla="*/ 4159029 w 9346132"/>
              <a:gd name="csY36" fmla="*/ 5170646 h 5170646"/>
              <a:gd name="csX37" fmla="*/ 3574895 w 9346132"/>
              <a:gd name="csY37" fmla="*/ 5170646 h 5170646"/>
              <a:gd name="csX38" fmla="*/ 2990762 w 9346132"/>
              <a:gd name="csY38" fmla="*/ 5170646 h 5170646"/>
              <a:gd name="csX39" fmla="*/ 2406629 w 9346132"/>
              <a:gd name="csY39" fmla="*/ 5170646 h 5170646"/>
              <a:gd name="csX40" fmla="*/ 1729034 w 9346132"/>
              <a:gd name="csY40" fmla="*/ 5170646 h 5170646"/>
              <a:gd name="csX41" fmla="*/ 1425285 w 9346132"/>
              <a:gd name="csY41" fmla="*/ 5170646 h 5170646"/>
              <a:gd name="csX42" fmla="*/ 747691 w 9346132"/>
              <a:gd name="csY42" fmla="*/ 5170646 h 5170646"/>
              <a:gd name="csX43" fmla="*/ 0 w 9346132"/>
              <a:gd name="csY43" fmla="*/ 5170646 h 5170646"/>
              <a:gd name="csX44" fmla="*/ 0 w 9346132"/>
              <a:gd name="csY44" fmla="*/ 4647836 h 5170646"/>
              <a:gd name="csX45" fmla="*/ 0 w 9346132"/>
              <a:gd name="csY45" fmla="*/ 4228439 h 5170646"/>
              <a:gd name="csX46" fmla="*/ 0 w 9346132"/>
              <a:gd name="csY46" fmla="*/ 3757336 h 5170646"/>
              <a:gd name="csX47" fmla="*/ 0 w 9346132"/>
              <a:gd name="csY47" fmla="*/ 3079407 h 5170646"/>
              <a:gd name="csX48" fmla="*/ 0 w 9346132"/>
              <a:gd name="csY48" fmla="*/ 2660010 h 5170646"/>
              <a:gd name="csX49" fmla="*/ 0 w 9346132"/>
              <a:gd name="csY49" fmla="*/ 2188907 h 5170646"/>
              <a:gd name="csX50" fmla="*/ 0 w 9346132"/>
              <a:gd name="csY50" fmla="*/ 1562684 h 5170646"/>
              <a:gd name="csX51" fmla="*/ 0 w 9346132"/>
              <a:gd name="csY51" fmla="*/ 884755 h 5170646"/>
              <a:gd name="csX52" fmla="*/ 0 w 9346132"/>
              <a:gd name="csY52" fmla="*/ 0 h 51706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9346132" h="5170646" fill="none" extrusionOk="0">
                <a:moveTo>
                  <a:pt x="0" y="0"/>
                </a:moveTo>
                <a:cubicBezTo>
                  <a:pt x="226591" y="-17438"/>
                  <a:pt x="522574" y="3710"/>
                  <a:pt x="771056" y="0"/>
                </a:cubicBezTo>
                <a:cubicBezTo>
                  <a:pt x="1019538" y="-3710"/>
                  <a:pt x="1173189" y="3546"/>
                  <a:pt x="1448650" y="0"/>
                </a:cubicBezTo>
                <a:cubicBezTo>
                  <a:pt x="1724111" y="-3546"/>
                  <a:pt x="1684124" y="29039"/>
                  <a:pt x="1752400" y="0"/>
                </a:cubicBezTo>
                <a:cubicBezTo>
                  <a:pt x="1820676" y="-29039"/>
                  <a:pt x="2122716" y="5629"/>
                  <a:pt x="2243072" y="0"/>
                </a:cubicBezTo>
                <a:cubicBezTo>
                  <a:pt x="2363428" y="-5629"/>
                  <a:pt x="2631981" y="65201"/>
                  <a:pt x="2920666" y="0"/>
                </a:cubicBezTo>
                <a:cubicBezTo>
                  <a:pt x="3209351" y="-65201"/>
                  <a:pt x="3325764" y="27088"/>
                  <a:pt x="3691722" y="0"/>
                </a:cubicBezTo>
                <a:cubicBezTo>
                  <a:pt x="4057680" y="-27088"/>
                  <a:pt x="4209284" y="52743"/>
                  <a:pt x="4462778" y="0"/>
                </a:cubicBezTo>
                <a:cubicBezTo>
                  <a:pt x="4716272" y="-52743"/>
                  <a:pt x="4715392" y="35242"/>
                  <a:pt x="4859989" y="0"/>
                </a:cubicBezTo>
                <a:cubicBezTo>
                  <a:pt x="5004586" y="-35242"/>
                  <a:pt x="5082708" y="23597"/>
                  <a:pt x="5163738" y="0"/>
                </a:cubicBezTo>
                <a:cubicBezTo>
                  <a:pt x="5244768" y="-23597"/>
                  <a:pt x="5379598" y="40619"/>
                  <a:pt x="5560949" y="0"/>
                </a:cubicBezTo>
                <a:cubicBezTo>
                  <a:pt x="5742300" y="-40619"/>
                  <a:pt x="5969680" y="54906"/>
                  <a:pt x="6145082" y="0"/>
                </a:cubicBezTo>
                <a:cubicBezTo>
                  <a:pt x="6320484" y="-54906"/>
                  <a:pt x="6567133" y="34780"/>
                  <a:pt x="6729215" y="0"/>
                </a:cubicBezTo>
                <a:cubicBezTo>
                  <a:pt x="6891297" y="-34780"/>
                  <a:pt x="6934206" y="20607"/>
                  <a:pt x="7032964" y="0"/>
                </a:cubicBezTo>
                <a:cubicBezTo>
                  <a:pt x="7131722" y="-20607"/>
                  <a:pt x="7391570" y="32165"/>
                  <a:pt x="7523636" y="0"/>
                </a:cubicBezTo>
                <a:cubicBezTo>
                  <a:pt x="7655702" y="-32165"/>
                  <a:pt x="7950846" y="9541"/>
                  <a:pt x="8294692" y="0"/>
                </a:cubicBezTo>
                <a:cubicBezTo>
                  <a:pt x="8638538" y="-9541"/>
                  <a:pt x="8628088" y="14416"/>
                  <a:pt x="8785364" y="0"/>
                </a:cubicBezTo>
                <a:cubicBezTo>
                  <a:pt x="8942640" y="-14416"/>
                  <a:pt x="9229638" y="369"/>
                  <a:pt x="9346132" y="0"/>
                </a:cubicBezTo>
                <a:cubicBezTo>
                  <a:pt x="9356838" y="258023"/>
                  <a:pt x="9345566" y="393554"/>
                  <a:pt x="9346132" y="522810"/>
                </a:cubicBezTo>
                <a:cubicBezTo>
                  <a:pt x="9346698" y="652066"/>
                  <a:pt x="9308948" y="754687"/>
                  <a:pt x="9346132" y="942207"/>
                </a:cubicBezTo>
                <a:cubicBezTo>
                  <a:pt x="9383316" y="1129727"/>
                  <a:pt x="9322809" y="1336979"/>
                  <a:pt x="9346132" y="1568429"/>
                </a:cubicBezTo>
                <a:cubicBezTo>
                  <a:pt x="9369455" y="1799879"/>
                  <a:pt x="9327425" y="1970558"/>
                  <a:pt x="9346132" y="2091239"/>
                </a:cubicBezTo>
                <a:cubicBezTo>
                  <a:pt x="9364839" y="2211920"/>
                  <a:pt x="9295812" y="2490046"/>
                  <a:pt x="9346132" y="2717462"/>
                </a:cubicBezTo>
                <a:cubicBezTo>
                  <a:pt x="9396452" y="2944878"/>
                  <a:pt x="9325773" y="3122139"/>
                  <a:pt x="9346132" y="3343684"/>
                </a:cubicBezTo>
                <a:cubicBezTo>
                  <a:pt x="9366491" y="3565229"/>
                  <a:pt x="9273788" y="3819292"/>
                  <a:pt x="9346132" y="3969907"/>
                </a:cubicBezTo>
                <a:cubicBezTo>
                  <a:pt x="9418476" y="4120522"/>
                  <a:pt x="9338960" y="4264203"/>
                  <a:pt x="9346132" y="4492717"/>
                </a:cubicBezTo>
                <a:cubicBezTo>
                  <a:pt x="9353304" y="4721231"/>
                  <a:pt x="9276492" y="4944143"/>
                  <a:pt x="9346132" y="5170646"/>
                </a:cubicBezTo>
                <a:cubicBezTo>
                  <a:pt x="9154887" y="5216328"/>
                  <a:pt x="8895822" y="5132247"/>
                  <a:pt x="8575076" y="5170646"/>
                </a:cubicBezTo>
                <a:cubicBezTo>
                  <a:pt x="8254330" y="5209045"/>
                  <a:pt x="8226132" y="5152139"/>
                  <a:pt x="7990943" y="5170646"/>
                </a:cubicBezTo>
                <a:cubicBezTo>
                  <a:pt x="7755754" y="5189153"/>
                  <a:pt x="7753141" y="5138989"/>
                  <a:pt x="7687194" y="5170646"/>
                </a:cubicBezTo>
                <a:cubicBezTo>
                  <a:pt x="7621247" y="5202303"/>
                  <a:pt x="7470033" y="5162532"/>
                  <a:pt x="7289983" y="5170646"/>
                </a:cubicBezTo>
                <a:cubicBezTo>
                  <a:pt x="7109933" y="5178760"/>
                  <a:pt x="6781894" y="5111832"/>
                  <a:pt x="6612388" y="5170646"/>
                </a:cubicBezTo>
                <a:cubicBezTo>
                  <a:pt x="6442883" y="5229460"/>
                  <a:pt x="6310199" y="5165850"/>
                  <a:pt x="6215178" y="5170646"/>
                </a:cubicBezTo>
                <a:cubicBezTo>
                  <a:pt x="6120157" y="5175442"/>
                  <a:pt x="5832953" y="5120697"/>
                  <a:pt x="5537583" y="5170646"/>
                </a:cubicBezTo>
                <a:cubicBezTo>
                  <a:pt x="5242214" y="5220595"/>
                  <a:pt x="5344915" y="5150797"/>
                  <a:pt x="5233834" y="5170646"/>
                </a:cubicBezTo>
                <a:cubicBezTo>
                  <a:pt x="5122753" y="5190495"/>
                  <a:pt x="4906785" y="5139596"/>
                  <a:pt x="4649701" y="5170646"/>
                </a:cubicBezTo>
                <a:cubicBezTo>
                  <a:pt x="4392617" y="5201696"/>
                  <a:pt x="4360533" y="5159951"/>
                  <a:pt x="4159029" y="5170646"/>
                </a:cubicBezTo>
                <a:cubicBezTo>
                  <a:pt x="3957525" y="5181341"/>
                  <a:pt x="3713752" y="5135982"/>
                  <a:pt x="3574895" y="5170646"/>
                </a:cubicBezTo>
                <a:cubicBezTo>
                  <a:pt x="3436038" y="5205310"/>
                  <a:pt x="3236501" y="5170349"/>
                  <a:pt x="2990762" y="5170646"/>
                </a:cubicBezTo>
                <a:cubicBezTo>
                  <a:pt x="2745023" y="5170943"/>
                  <a:pt x="2661028" y="5152097"/>
                  <a:pt x="2406629" y="5170646"/>
                </a:cubicBezTo>
                <a:cubicBezTo>
                  <a:pt x="2152230" y="5189195"/>
                  <a:pt x="1954990" y="5141652"/>
                  <a:pt x="1729034" y="5170646"/>
                </a:cubicBezTo>
                <a:cubicBezTo>
                  <a:pt x="1503078" y="5199640"/>
                  <a:pt x="1494307" y="5169336"/>
                  <a:pt x="1425285" y="5170646"/>
                </a:cubicBezTo>
                <a:cubicBezTo>
                  <a:pt x="1356263" y="5171956"/>
                  <a:pt x="1000003" y="5169433"/>
                  <a:pt x="747691" y="5170646"/>
                </a:cubicBezTo>
                <a:cubicBezTo>
                  <a:pt x="495379" y="5171859"/>
                  <a:pt x="322183" y="5165212"/>
                  <a:pt x="0" y="5170646"/>
                </a:cubicBezTo>
                <a:cubicBezTo>
                  <a:pt x="-18885" y="5005885"/>
                  <a:pt x="16079" y="4817907"/>
                  <a:pt x="0" y="4647836"/>
                </a:cubicBezTo>
                <a:cubicBezTo>
                  <a:pt x="-16079" y="4477765"/>
                  <a:pt x="30858" y="4351256"/>
                  <a:pt x="0" y="4228439"/>
                </a:cubicBezTo>
                <a:cubicBezTo>
                  <a:pt x="-30858" y="4105622"/>
                  <a:pt x="11954" y="3986598"/>
                  <a:pt x="0" y="3757336"/>
                </a:cubicBezTo>
                <a:cubicBezTo>
                  <a:pt x="-11954" y="3528074"/>
                  <a:pt x="55437" y="3287977"/>
                  <a:pt x="0" y="3079407"/>
                </a:cubicBezTo>
                <a:cubicBezTo>
                  <a:pt x="-55437" y="2870837"/>
                  <a:pt x="20482" y="2773682"/>
                  <a:pt x="0" y="2660010"/>
                </a:cubicBezTo>
                <a:cubicBezTo>
                  <a:pt x="-20482" y="2546338"/>
                  <a:pt x="23057" y="2294733"/>
                  <a:pt x="0" y="2188907"/>
                </a:cubicBezTo>
                <a:cubicBezTo>
                  <a:pt x="-23057" y="2083081"/>
                  <a:pt x="64198" y="1718182"/>
                  <a:pt x="0" y="1562684"/>
                </a:cubicBezTo>
                <a:cubicBezTo>
                  <a:pt x="-64198" y="1407186"/>
                  <a:pt x="9943" y="1081187"/>
                  <a:pt x="0" y="884755"/>
                </a:cubicBezTo>
                <a:cubicBezTo>
                  <a:pt x="-9943" y="688323"/>
                  <a:pt x="52933" y="297447"/>
                  <a:pt x="0" y="0"/>
                </a:cubicBezTo>
                <a:close/>
              </a:path>
              <a:path w="9346132" h="5170646" stroke="0" extrusionOk="0">
                <a:moveTo>
                  <a:pt x="0" y="0"/>
                </a:moveTo>
                <a:cubicBezTo>
                  <a:pt x="201661" y="-21980"/>
                  <a:pt x="589756" y="35604"/>
                  <a:pt x="771056" y="0"/>
                </a:cubicBezTo>
                <a:cubicBezTo>
                  <a:pt x="952356" y="-35604"/>
                  <a:pt x="1097859" y="57263"/>
                  <a:pt x="1355189" y="0"/>
                </a:cubicBezTo>
                <a:cubicBezTo>
                  <a:pt x="1612519" y="-57263"/>
                  <a:pt x="1641402" y="28015"/>
                  <a:pt x="1752400" y="0"/>
                </a:cubicBezTo>
                <a:cubicBezTo>
                  <a:pt x="1863398" y="-28015"/>
                  <a:pt x="2125198" y="37436"/>
                  <a:pt x="2336533" y="0"/>
                </a:cubicBezTo>
                <a:cubicBezTo>
                  <a:pt x="2547868" y="-37436"/>
                  <a:pt x="2852050" y="52657"/>
                  <a:pt x="3107589" y="0"/>
                </a:cubicBezTo>
                <a:cubicBezTo>
                  <a:pt x="3363128" y="-52657"/>
                  <a:pt x="3378417" y="41227"/>
                  <a:pt x="3504800" y="0"/>
                </a:cubicBezTo>
                <a:cubicBezTo>
                  <a:pt x="3631183" y="-41227"/>
                  <a:pt x="3668271" y="6154"/>
                  <a:pt x="3808549" y="0"/>
                </a:cubicBezTo>
                <a:cubicBezTo>
                  <a:pt x="3948827" y="-6154"/>
                  <a:pt x="4109017" y="13794"/>
                  <a:pt x="4392682" y="0"/>
                </a:cubicBezTo>
                <a:cubicBezTo>
                  <a:pt x="4676347" y="-13794"/>
                  <a:pt x="4712013" y="14944"/>
                  <a:pt x="4976815" y="0"/>
                </a:cubicBezTo>
                <a:cubicBezTo>
                  <a:pt x="5241617" y="-14944"/>
                  <a:pt x="5517875" y="61575"/>
                  <a:pt x="5654410" y="0"/>
                </a:cubicBezTo>
                <a:cubicBezTo>
                  <a:pt x="5790945" y="-61575"/>
                  <a:pt x="6013506" y="27941"/>
                  <a:pt x="6145082" y="0"/>
                </a:cubicBezTo>
                <a:cubicBezTo>
                  <a:pt x="6276658" y="-27941"/>
                  <a:pt x="6338528" y="28720"/>
                  <a:pt x="6448831" y="0"/>
                </a:cubicBezTo>
                <a:cubicBezTo>
                  <a:pt x="6559134" y="-28720"/>
                  <a:pt x="6735617" y="41993"/>
                  <a:pt x="6846042" y="0"/>
                </a:cubicBezTo>
                <a:cubicBezTo>
                  <a:pt x="6956467" y="-41993"/>
                  <a:pt x="7459723" y="22771"/>
                  <a:pt x="7617098" y="0"/>
                </a:cubicBezTo>
                <a:cubicBezTo>
                  <a:pt x="7774473" y="-22771"/>
                  <a:pt x="7835505" y="41568"/>
                  <a:pt x="8014308" y="0"/>
                </a:cubicBezTo>
                <a:cubicBezTo>
                  <a:pt x="8193111" y="-41568"/>
                  <a:pt x="8260922" y="25019"/>
                  <a:pt x="8411519" y="0"/>
                </a:cubicBezTo>
                <a:cubicBezTo>
                  <a:pt x="8562116" y="-25019"/>
                  <a:pt x="8634365" y="14338"/>
                  <a:pt x="8808729" y="0"/>
                </a:cubicBezTo>
                <a:cubicBezTo>
                  <a:pt x="8983093" y="-14338"/>
                  <a:pt x="9110218" y="59042"/>
                  <a:pt x="9346132" y="0"/>
                </a:cubicBezTo>
                <a:cubicBezTo>
                  <a:pt x="9383899" y="194947"/>
                  <a:pt x="9281830" y="390684"/>
                  <a:pt x="9346132" y="626223"/>
                </a:cubicBezTo>
                <a:cubicBezTo>
                  <a:pt x="9410434" y="861762"/>
                  <a:pt x="9290642" y="901510"/>
                  <a:pt x="9346132" y="1097326"/>
                </a:cubicBezTo>
                <a:cubicBezTo>
                  <a:pt x="9401622" y="1293142"/>
                  <a:pt x="9328509" y="1410125"/>
                  <a:pt x="9346132" y="1620136"/>
                </a:cubicBezTo>
                <a:cubicBezTo>
                  <a:pt x="9363755" y="1830147"/>
                  <a:pt x="9277568" y="2035501"/>
                  <a:pt x="9346132" y="2194652"/>
                </a:cubicBezTo>
                <a:cubicBezTo>
                  <a:pt x="9414696" y="2353803"/>
                  <a:pt x="9313440" y="2609908"/>
                  <a:pt x="9346132" y="2820875"/>
                </a:cubicBezTo>
                <a:cubicBezTo>
                  <a:pt x="9378824" y="3031842"/>
                  <a:pt x="9338173" y="3221187"/>
                  <a:pt x="9346132" y="3343684"/>
                </a:cubicBezTo>
                <a:cubicBezTo>
                  <a:pt x="9354091" y="3466181"/>
                  <a:pt x="9334931" y="3716975"/>
                  <a:pt x="9346132" y="3918201"/>
                </a:cubicBezTo>
                <a:cubicBezTo>
                  <a:pt x="9357333" y="4119427"/>
                  <a:pt x="9309968" y="4134940"/>
                  <a:pt x="9346132" y="4337597"/>
                </a:cubicBezTo>
                <a:cubicBezTo>
                  <a:pt x="9382296" y="4540254"/>
                  <a:pt x="9344846" y="4922993"/>
                  <a:pt x="9346132" y="5170646"/>
                </a:cubicBezTo>
                <a:cubicBezTo>
                  <a:pt x="9130615" y="5184555"/>
                  <a:pt x="9091365" y="5152327"/>
                  <a:pt x="8855460" y="5170646"/>
                </a:cubicBezTo>
                <a:cubicBezTo>
                  <a:pt x="8619555" y="5188965"/>
                  <a:pt x="8496216" y="5132195"/>
                  <a:pt x="8364788" y="5170646"/>
                </a:cubicBezTo>
                <a:cubicBezTo>
                  <a:pt x="8233360" y="5209097"/>
                  <a:pt x="7940245" y="5123651"/>
                  <a:pt x="7780655" y="5170646"/>
                </a:cubicBezTo>
                <a:cubicBezTo>
                  <a:pt x="7621065" y="5217641"/>
                  <a:pt x="7401671" y="5162865"/>
                  <a:pt x="7289983" y="5170646"/>
                </a:cubicBezTo>
                <a:cubicBezTo>
                  <a:pt x="7178295" y="5178427"/>
                  <a:pt x="6862575" y="5126596"/>
                  <a:pt x="6612388" y="5170646"/>
                </a:cubicBezTo>
                <a:cubicBezTo>
                  <a:pt x="6362202" y="5214696"/>
                  <a:pt x="6175747" y="5098726"/>
                  <a:pt x="5841333" y="5170646"/>
                </a:cubicBezTo>
                <a:cubicBezTo>
                  <a:pt x="5506920" y="5242566"/>
                  <a:pt x="5442635" y="5134111"/>
                  <a:pt x="5257199" y="5170646"/>
                </a:cubicBezTo>
                <a:cubicBezTo>
                  <a:pt x="5071763" y="5207181"/>
                  <a:pt x="4907061" y="5129887"/>
                  <a:pt x="4766527" y="5170646"/>
                </a:cubicBezTo>
                <a:cubicBezTo>
                  <a:pt x="4625993" y="5211405"/>
                  <a:pt x="4215854" y="5162940"/>
                  <a:pt x="3995471" y="5170646"/>
                </a:cubicBezTo>
                <a:cubicBezTo>
                  <a:pt x="3775088" y="5178352"/>
                  <a:pt x="3638594" y="5119083"/>
                  <a:pt x="3317877" y="5170646"/>
                </a:cubicBezTo>
                <a:cubicBezTo>
                  <a:pt x="2997160" y="5222209"/>
                  <a:pt x="2910782" y="5157428"/>
                  <a:pt x="2640282" y="5170646"/>
                </a:cubicBezTo>
                <a:cubicBezTo>
                  <a:pt x="2369783" y="5183864"/>
                  <a:pt x="2374274" y="5130501"/>
                  <a:pt x="2243072" y="5170646"/>
                </a:cubicBezTo>
                <a:cubicBezTo>
                  <a:pt x="2111870" y="5210791"/>
                  <a:pt x="1812351" y="5160958"/>
                  <a:pt x="1472016" y="5170646"/>
                </a:cubicBezTo>
                <a:cubicBezTo>
                  <a:pt x="1131681" y="5180334"/>
                  <a:pt x="1006379" y="5108622"/>
                  <a:pt x="794421" y="5170646"/>
                </a:cubicBezTo>
                <a:cubicBezTo>
                  <a:pt x="582464" y="5232670"/>
                  <a:pt x="334775" y="5115964"/>
                  <a:pt x="0" y="5170646"/>
                </a:cubicBezTo>
                <a:cubicBezTo>
                  <a:pt x="-52053" y="4986290"/>
                  <a:pt x="48784" y="4909193"/>
                  <a:pt x="0" y="4699543"/>
                </a:cubicBezTo>
                <a:cubicBezTo>
                  <a:pt x="-48784" y="4489893"/>
                  <a:pt x="15539" y="4376757"/>
                  <a:pt x="0" y="4280146"/>
                </a:cubicBezTo>
                <a:cubicBezTo>
                  <a:pt x="-15539" y="4183535"/>
                  <a:pt x="44490" y="4052840"/>
                  <a:pt x="0" y="3860749"/>
                </a:cubicBezTo>
                <a:cubicBezTo>
                  <a:pt x="-44490" y="3668658"/>
                  <a:pt x="60476" y="3595405"/>
                  <a:pt x="0" y="3337939"/>
                </a:cubicBezTo>
                <a:cubicBezTo>
                  <a:pt x="-60476" y="3080473"/>
                  <a:pt x="7734" y="2966049"/>
                  <a:pt x="0" y="2763423"/>
                </a:cubicBezTo>
                <a:cubicBezTo>
                  <a:pt x="-7734" y="2560797"/>
                  <a:pt x="7344" y="2310389"/>
                  <a:pt x="0" y="2188907"/>
                </a:cubicBezTo>
                <a:cubicBezTo>
                  <a:pt x="-7344" y="2067425"/>
                  <a:pt x="9343" y="1824686"/>
                  <a:pt x="0" y="1614391"/>
                </a:cubicBezTo>
                <a:cubicBezTo>
                  <a:pt x="-9343" y="1404096"/>
                  <a:pt x="6129" y="1159399"/>
                  <a:pt x="0" y="1039874"/>
                </a:cubicBezTo>
                <a:cubicBezTo>
                  <a:pt x="-6129" y="920349"/>
                  <a:pt x="105084" y="430457"/>
                  <a:pt x="0" y="0"/>
                </a:cubicBezTo>
                <a:close/>
              </a:path>
            </a:pathLst>
          </a:custGeom>
          <a:solidFill>
            <a:srgbClr val="FF9999"/>
          </a:solidFill>
          <a:ln w="76200">
            <a:solidFill>
              <a:schemeClr val="tx1"/>
            </a:solidFill>
            <a:extLst>
              <a:ext uri="{C807C97D-BFC1-408E-A445-0C87EB9F89A2}">
                <ask:lineSketchStyleProps xmlns:ask="http://schemas.microsoft.com/office/drawing/2018/sketchyshapes" sd="981765707">
                  <a:prstGeom prst="rect">
                    <a:avLst/>
                  </a:prstGeom>
                  <ask:type>
                    <ask:lineSketchScribble/>
                  </ask:type>
                </ask:lineSketchStyleProps>
              </a:ext>
            </a:extLst>
          </a:ln>
        </p:spPr>
        <p:txBody>
          <a:bodyPr wrap="square">
            <a:spAutoFit/>
          </a:bodyPr>
          <a:lstStyle/>
          <a:p>
            <a:pPr lvl="1"/>
            <a:r>
              <a:rPr lang="en-US" sz="6600" dirty="0"/>
              <a:t>Teaching has nothing to do with the love of power but everything to do with the power of love.</a:t>
            </a:r>
          </a:p>
        </p:txBody>
      </p:sp>
    </p:spTree>
    <p:extLst>
      <p:ext uri="{BB962C8B-B14F-4D97-AF65-F5344CB8AC3E}">
        <p14:creationId xmlns:p14="http://schemas.microsoft.com/office/powerpoint/2010/main" val="1791227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A705443-4C86-C6A4-393D-A950D0F761E4}"/>
              </a:ext>
            </a:extLst>
          </p:cNvPr>
          <p:cNvSpPr txBox="1"/>
          <p:nvPr/>
        </p:nvSpPr>
        <p:spPr>
          <a:xfrm rot="851018">
            <a:off x="4510888" y="-123907"/>
            <a:ext cx="2840842" cy="6447919"/>
          </a:xfrm>
          <a:prstGeom prst="rect">
            <a:avLst/>
          </a:prstGeom>
          <a:noFill/>
        </p:spPr>
        <p:txBody>
          <a:bodyPr wrap="none" rtlCol="0">
            <a:spAutoFit/>
          </a:bodyPr>
          <a:lstStyle/>
          <a:p>
            <a:r>
              <a:rPr lang="en-US" sz="41300" dirty="0">
                <a:solidFill>
                  <a:schemeClr val="accent4">
                    <a:lumMod val="60000"/>
                    <a:lumOff val="40000"/>
                  </a:schemeClr>
                </a:solidFill>
              </a:rPr>
              <a:t>?</a:t>
            </a:r>
            <a:endParaRPr lang="en-ZA" sz="41300" dirty="0">
              <a:solidFill>
                <a:schemeClr val="accent4">
                  <a:lumMod val="60000"/>
                  <a:lumOff val="40000"/>
                </a:schemeClr>
              </a:solidFill>
            </a:endParaRPr>
          </a:p>
        </p:txBody>
      </p:sp>
      <p:sp>
        <p:nvSpPr>
          <p:cNvPr id="5" name="TextBox 4">
            <a:extLst>
              <a:ext uri="{FF2B5EF4-FFF2-40B4-BE49-F238E27FC236}">
                <a16:creationId xmlns:a16="http://schemas.microsoft.com/office/drawing/2014/main" id="{CCE4A504-EED4-707B-4938-99FE62D8C650}"/>
              </a:ext>
            </a:extLst>
          </p:cNvPr>
          <p:cNvSpPr txBox="1"/>
          <p:nvPr/>
        </p:nvSpPr>
        <p:spPr>
          <a:xfrm rot="914283">
            <a:off x="1012945" y="-123906"/>
            <a:ext cx="2840842" cy="6447919"/>
          </a:xfrm>
          <a:prstGeom prst="rect">
            <a:avLst/>
          </a:prstGeom>
          <a:noFill/>
        </p:spPr>
        <p:txBody>
          <a:bodyPr wrap="none" rtlCol="0">
            <a:spAutoFit/>
          </a:bodyPr>
          <a:lstStyle/>
          <a:p>
            <a:r>
              <a:rPr lang="en-US" sz="41300" dirty="0">
                <a:solidFill>
                  <a:schemeClr val="accent5">
                    <a:lumMod val="60000"/>
                    <a:lumOff val="40000"/>
                  </a:schemeClr>
                </a:solidFill>
              </a:rPr>
              <a:t>?</a:t>
            </a:r>
            <a:endParaRPr lang="en-ZA" sz="41300" dirty="0">
              <a:solidFill>
                <a:schemeClr val="accent5">
                  <a:lumMod val="60000"/>
                  <a:lumOff val="40000"/>
                </a:schemeClr>
              </a:solidFill>
            </a:endParaRPr>
          </a:p>
        </p:txBody>
      </p:sp>
      <p:sp>
        <p:nvSpPr>
          <p:cNvPr id="6" name="TextBox 5">
            <a:extLst>
              <a:ext uri="{FF2B5EF4-FFF2-40B4-BE49-F238E27FC236}">
                <a16:creationId xmlns:a16="http://schemas.microsoft.com/office/drawing/2014/main" id="{4B583839-55A8-BBB0-F9AD-4F7ACCED1DCB}"/>
              </a:ext>
            </a:extLst>
          </p:cNvPr>
          <p:cNvSpPr txBox="1"/>
          <p:nvPr/>
        </p:nvSpPr>
        <p:spPr>
          <a:xfrm rot="1144702">
            <a:off x="8339249" y="-123906"/>
            <a:ext cx="2840842" cy="6447919"/>
          </a:xfrm>
          <a:prstGeom prst="rect">
            <a:avLst/>
          </a:prstGeom>
          <a:noFill/>
        </p:spPr>
        <p:txBody>
          <a:bodyPr wrap="none" rtlCol="0">
            <a:spAutoFit/>
          </a:bodyPr>
          <a:lstStyle/>
          <a:p>
            <a:r>
              <a:rPr lang="en-US" sz="41300" dirty="0">
                <a:solidFill>
                  <a:srgbClr val="92D050"/>
                </a:solidFill>
              </a:rPr>
              <a:t>?</a:t>
            </a:r>
            <a:endParaRPr lang="en-ZA" sz="41300" dirty="0">
              <a:solidFill>
                <a:srgbClr val="92D050"/>
              </a:solidFill>
            </a:endParaRPr>
          </a:p>
        </p:txBody>
      </p:sp>
    </p:spTree>
    <p:extLst>
      <p:ext uri="{BB962C8B-B14F-4D97-AF65-F5344CB8AC3E}">
        <p14:creationId xmlns:p14="http://schemas.microsoft.com/office/powerpoint/2010/main" val="2047850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5755A-19EA-B161-2BD9-914B9B68D09D}"/>
              </a:ext>
            </a:extLst>
          </p:cNvPr>
          <p:cNvSpPr>
            <a:spLocks noGrp="1"/>
          </p:cNvSpPr>
          <p:nvPr>
            <p:ph type="title"/>
          </p:nvPr>
        </p:nvSpPr>
        <p:spPr>
          <a:xfrm>
            <a:off x="314325" y="365126"/>
            <a:ext cx="11563350" cy="558899"/>
          </a:xfrm>
        </p:spPr>
        <p:txBody>
          <a:bodyPr>
            <a:normAutofit fontScale="90000"/>
          </a:bodyPr>
          <a:lstStyle/>
          <a:p>
            <a:r>
              <a:rPr lang="en-US" sz="3600" dirty="0">
                <a:effectLst/>
                <a:latin typeface="Arial" panose="020B0604020202020204" pitchFamily="34" charset="0"/>
                <a:ea typeface="Times New Roman" panose="02020603050405020304" pitchFamily="18" charset="0"/>
              </a:rPr>
              <a:t>Using </a:t>
            </a:r>
            <a:r>
              <a:rPr lang="en-US" sz="3600" dirty="0">
                <a:effectLst/>
                <a:highlight>
                  <a:srgbClr val="FFFF00"/>
                </a:highlight>
                <a:latin typeface="Arial" panose="020B0604020202020204" pitchFamily="34" charset="0"/>
                <a:ea typeface="Times New Roman" panose="02020603050405020304" pitchFamily="18" charset="0"/>
              </a:rPr>
              <a:t>multipliers</a:t>
            </a:r>
            <a:r>
              <a:rPr lang="en-US" sz="3600" dirty="0">
                <a:effectLst/>
                <a:latin typeface="Arial" panose="020B0604020202020204" pitchFamily="34" charset="0"/>
                <a:ea typeface="Times New Roman" panose="02020603050405020304" pitchFamily="18" charset="0"/>
              </a:rPr>
              <a:t> greatly simplifies these types of questions</a:t>
            </a:r>
            <a:br>
              <a:rPr lang="en-ZA" sz="1800" dirty="0">
                <a:effectLst/>
                <a:latin typeface="Times New Roman" panose="02020603050405020304" pitchFamily="18" charset="0"/>
                <a:ea typeface="Times New Roman" panose="02020603050405020304" pitchFamily="18" charset="0"/>
              </a:rPr>
            </a:br>
            <a:endParaRPr lang="en-ZA" dirty="0"/>
          </a:p>
        </p:txBody>
      </p:sp>
      <p:pic>
        <p:nvPicPr>
          <p:cNvPr id="7" name="Picture 6" descr="&lt;EFOFEX&gt;&#10;id:fxe{b687003b-1a42-4940-a621-420a2f95b13c}&#10;&#10;FXData:AAALK3icjVZ7c9pGEP8qqmaYwERCLwQy5piReNjGGBOHNI+mnRFCIAW9LJ2Nnboz/bdfs5+kp9uVktSPdrD57e1791aLBg9XvkcGD6fsHyiHGA/DwYNNtBIWZBXGfiEs/INwlcZuImm6JGuSKXVUVXrqw80uiSoJ8KebZsk5J6sSRkRt8/O0IiYVMa6Ik4qYVcRZRZxWxJxoHC+IWsKSTEt4U0L5Kb1VBY1JB0xl7YcMTiCjCcF8VhAJAlfGE3CM3ZgSF3xjLZzplABBz5+1W79oN3/WznvR7uJZu82Ldotn7eIX7WzotvOtzYzD7ryj9yS4ZocMfhpfjlYflxPhdHUxF5bvnPnZSBBlRXlvjBRlvBqDoNNWFWWyEAUxoDTrK8rhcGgfjHaa75TVlXI1GckBjaOOqhQ0Dz3a3tCNOByUPPbtu5vhIPapKyRu7BPxmqkE1L+jouClCfUTSkRNFBRU8gI3L3zGu6Fb2eL8gt5HvkDvM2ZdGipeUYjDTBKiUPhdOAQh9eUicz2/L2S5Lx9yNzsW/ghyJgz8cBfQvqBld8fCOs03fi4fwg0N+oLKdKKwfZN4ge/t/U2/H7v53i+tMK++IH7Wu5oqguZ/6eml3kDh2Q4HChS+Tjf3AmcRUdgyfXnrxmF0339l56EbvToGZhF+9fualVE8HyBv9uRWCqWLfpLmsRsds+ZmtVOWzS5MZJpmfbWsEs/rlNI0/oEV+Vv6AyPnQThHvqbyOkq9vRwmm7ImFrjsdX1kSuKwuMmytPCFMAkpy561O/R84eAWQjZQMlZ0WW5Ze3n1MJjV+NprnF8PJtN+T/DZnsI0GvjIc+EB8Qbxnugc7/B8CwNvv4H5Twjv5v/bePewZVS2XXhMimt09mgT2tN/71RYPFPYUhwMZtUzMyppGANtL7Dc00de5yDpQCkLOH0A+AjwCcAFwM55ABsAH2ALsAO4BAgAQoAvAHuACCAG+H4bs5sCeAuwAngH8DPA+2oLwT3kiBkiRSwQr/GeLsn1tnFHmvL6tVzkzbUud1yv1VJ0t5Hd9hpGW+to5pHeYyddrY9d0zCto96RoRtWp9vYbLNGFMbNQB6qrea2efc6aMkMmJ+gsb1tTMndL82m9jps/ZbIWksJf2XuGsuSq8nAb8pJiwuiKGpE6e6z1tYFs9vY5m7DVfjqt99h7itiqkC9JRonqum7QvwAU/kVQKsGihXf7nIFB7s1fzxak6dGyx6BwRTtvsJ420vAG8Ld3hKDxz+QIxV+BCzI5/xRmCN0NH4ymo3SBfFiaR9LcSzNpXgueXNpP5cuGL2T9rtSxYQEemDQhZPzFtACSEGYAVwD5BjiI1aCY2SfPfHawSUzUNSxxRePO3fyZC2fwGDCrgpvDZ8eW8XQOPLOBH8aHaKbQI1qaoqyE8RxLbGJDn6dN0TTLe4xwSRTosHN21ti6Trc/Z5YlgrTHzDSgOQjYvU04IbMD6juGLPDl5L9hZEm5zr4MDtzzOWszmVWU/hS5SwQz2vJaZ3vkhiwPDVsSA/T7lTKtllTFsqOELu1xKgdXlUOdfL3n39xCpeS7X9735jWq3/E39QcAluT+zjBfU7GS7k7W14b7uy7GTiDG5vBCV98xkTr6ZpqWqaGb0CrKtQJ6z++oXLePzeLbwY=&#10;&#10;&lt;/EFOFEX&gt;">
            <a:extLst>
              <a:ext uri="{FF2B5EF4-FFF2-40B4-BE49-F238E27FC236}">
                <a16:creationId xmlns:a16="http://schemas.microsoft.com/office/drawing/2014/main" id="{A4D7C34A-042B-DE97-1A53-C535AAFD8832}"/>
              </a:ext>
            </a:extLst>
          </p:cNvPr>
          <p:cNvPicPr/>
          <p:nvPr/>
        </p:nvPicPr>
        <p:blipFill>
          <a:blip r:embed="rId2">
            <a:extLst>
              <a:ext uri="{28A0092B-C50C-407E-A947-70E740481C1C}">
                <a14:useLocalDpi xmlns:a14="http://schemas.microsoft.com/office/drawing/2010/main" val="0"/>
              </a:ext>
            </a:extLst>
          </a:blip>
          <a:stretch>
            <a:fillRect/>
          </a:stretch>
        </p:blipFill>
        <p:spPr>
          <a:xfrm>
            <a:off x="2896403" y="1852256"/>
            <a:ext cx="3946964" cy="369331"/>
          </a:xfrm>
          <a:prstGeom prst="rect">
            <a:avLst/>
          </a:prstGeom>
        </p:spPr>
      </p:pic>
      <p:sp>
        <p:nvSpPr>
          <p:cNvPr id="4" name="TextBox 3">
            <a:extLst>
              <a:ext uri="{FF2B5EF4-FFF2-40B4-BE49-F238E27FC236}">
                <a16:creationId xmlns:a16="http://schemas.microsoft.com/office/drawing/2014/main" id="{C0CF40A3-7EB2-0DA3-60CD-40026E62ADCF}"/>
              </a:ext>
            </a:extLst>
          </p:cNvPr>
          <p:cNvSpPr txBox="1"/>
          <p:nvPr/>
        </p:nvSpPr>
        <p:spPr>
          <a:xfrm>
            <a:off x="478855" y="789334"/>
            <a:ext cx="10955957" cy="830997"/>
          </a:xfrm>
          <a:prstGeom prst="rect">
            <a:avLst/>
          </a:prstGeom>
          <a:noFill/>
        </p:spPr>
        <p:txBody>
          <a:bodyPr wrap="square">
            <a:spAutoFit/>
          </a:bodyPr>
          <a:lstStyle/>
          <a:p>
            <a:r>
              <a:rPr lang="en-US" sz="2400" dirty="0">
                <a:effectLst/>
                <a:latin typeface="Arial" panose="020B0604020202020204" pitchFamily="34" charset="0"/>
                <a:ea typeface="Times New Roman" panose="02020603050405020304" pitchFamily="18" charset="0"/>
              </a:rPr>
              <a:t>Suppose an item costs R490 after a 20% discount has been offered. What did it cost before the discount was applied?</a:t>
            </a:r>
            <a:endParaRPr lang="en-ZA" sz="2400" dirty="0"/>
          </a:p>
        </p:txBody>
      </p:sp>
      <p:pic>
        <p:nvPicPr>
          <p:cNvPr id="6" name="Picture 5" descr="&lt;EFOFEX&gt;&#10;id:fxe{e1e781fb-f2d9-4610-af84-7c2aa38c5c1c}&#10;&#10;FXData:AAALPXicjVbpcuJGEH4VhS1qoSyhC4HADFUShy+MsZfNHtmkSggJadFlMTa241Tlb14zT5LRdEu7Gx+Jsf319D09Pc0MHq88lwwej9kfUDbRH4eDR4uoBczJMoy9nTD39sJVGjuJqGqipIqG2FYU8bkPN7sgiijAr2YYBeeMLAsYEaXF19OSmJTEuCSOSuK0JE5K4rgkZkTleE6UAhZkWsBlAcWn8FZuaEzaYCqpP2RwBBlNCOazhEgQuDSegGOsxpQ44Bv3wpl2ARD07EW71at2sxft3Fftzl+0W79qN3/RLn7VzoJq29/KzDjFmXd7IhyzTQY/jS9Gy0+LiXC8PJ8Ji/f27GQk1CRZ/qCPZHm8HIOg3VJkeTKvCbWA0qwvy/v9vrXXW2m+kZdX8tVkJAU0jtqKvKN56NLWmq5rw0HBY/89Zz0cxB51hMSJPVK7ZioB9e5oTXDThHoJJTW1Jsio5AZOvvMY74b6ksn5O3ofeQK9z5h1YSi7u11tmIlCFAq/C/sgpJ60yxzX6wtZ7kn73MkOhT+CnAkDL9wEtC+o2d2hsErztZdL+3BNg76gMJ0obN0kbuC5W2/d78dOvvUKK8yrL9S+aB1VqYHmf+lphd5A5tkOBzJsfJWu7wXOIjXBZ/qS78RhdN9/a+WhE709BOYufPD6qplRXO8hb3ZzS4XCRT9J89iJDllxs8opy2YTJhJNs75S7BLXq5TSNP6BFXk+/YGR8yCcI11TaRWl7lYKk3WxJxa4qHW1ZEosLCtzUkV20yjN+298X2E/TKqIJts+0xhmpN1TBnLGylAUoKhG0QzQqmVDWyvsaBd61fpA8LZPoT91HAJcuEe8QbwnGsc7XN/CFbAu4UYkhNf3/83Ae5g7Cps3PCbFwXr6ZDZa039PWRhFU5hbHHRm1TUyKqoYA23PcbvHT7zOQNKGrcxh9RHgE8BnAAcAK+cCrAE8AB9gA3ABEACEAF8BtgARQAzw/XxmJwXwDmAJ8B7gZ4AP5VyCc8gRM0SKuEO8xnO6INd+/Y40pNWBtMsbK01qO26zKWtOPbvt1vWW2laNntZlK02plh1DN8xet6drutnu1Nd+Vo/CuBFIQ6XZ8Bt3B0FTYsD8BHX/tj4ld780GupB2PwtkdSmHP7K3NUXBVeVgN+QkiYXRFFUj9LNF7WlCUan7udO3ZH5l4H1HnNfEkMB6h1ROVF23xXiR+jKBwC1bCi2+VaHK9hYrdnT1po811rWCAymaPcA7W0tAG8Id3tLdB5/T3oKfC2YkM/ZkzA9dDR+NpqF0jlxY3Ebi3EszsR4JrozcTsTzxm9EbebQsWABLpg0IGV/Q7QBEhBmAFcA+QY4hPuBNvIOnnmIcIlp6CoYYnPn1bu6Nm9fAaDCTsqPDW8PZaCobHl7Ql+WdpEM4AaVdQUZUeI40piEQ382pdE1UzuMcEkU6LCyVs+MTUNzn5LTFOB7g8YqUPyETG7KnBD5gdUN4zZ5kPJ+spIg3NtvMz2DHM5qXI5rSh8ZtlzxLNKclzluyA6DE8VC9LFtNulsmVUlImyHmKnkuiVw6vSoUb+/vMvTuFQsrxvL5BpNfpH/O1mE5ia3McRznMyXkhb9+M2Put+1wMncGKnsMKn0JioXU1V2ECAy8gfhhDqiNUf36yc9w/C/XLB&#10;&#10;&lt;/EFOFEX&gt;">
            <a:extLst>
              <a:ext uri="{FF2B5EF4-FFF2-40B4-BE49-F238E27FC236}">
                <a16:creationId xmlns:a16="http://schemas.microsoft.com/office/drawing/2014/main" id="{384256C0-91C3-BEF2-6DCF-D85E3E5264EF}"/>
              </a:ext>
            </a:extLst>
          </p:cNvPr>
          <p:cNvPicPr/>
          <p:nvPr/>
        </p:nvPicPr>
        <p:blipFill>
          <a:blip r:embed="rId3">
            <a:extLst>
              <a:ext uri="{28A0092B-C50C-407E-A947-70E740481C1C}">
                <a14:useLocalDpi xmlns:a14="http://schemas.microsoft.com/office/drawing/2010/main" val="0"/>
              </a:ext>
            </a:extLst>
          </a:blip>
          <a:stretch>
            <a:fillRect/>
          </a:stretch>
        </p:blipFill>
        <p:spPr>
          <a:xfrm>
            <a:off x="2896403" y="2400952"/>
            <a:ext cx="1635016" cy="369331"/>
          </a:xfrm>
          <a:prstGeom prst="rect">
            <a:avLst/>
          </a:prstGeom>
        </p:spPr>
      </p:pic>
      <p:pic>
        <p:nvPicPr>
          <p:cNvPr id="8" name="Picture 7" descr="&lt;EFOFEX&gt;&#10;id:fxe{f673a0dd-6e3e-4449-9d20-62fc6269f4e5}&#10;&#10;FXData:AAALP3icjVbpcuJGEH4VhS1qoSyhC4HAjKskDl8YY5vNHtmkSggJadFlMTZ441Tlb14zT5LRdEu7Gx+JMXw9fU9PqzWDx2vPJYPHE/YFyib649Hg0SJqATOyCGNvK8y8nXCdxk4iqpooqaIhthVFfO7DzS6JIgrwrxlGwTkniwKGRGnx9aQkxiUxKonjkjgridOSOCmJKVE5XhClgDmZFHBVQPEpvJUbGpE2mErqDxkcQ0ZjgvksIBIELo3H4BirMSEO+Ma9cKZdAAQ9f9Fu+ard9EU791W7ixftVq/azV60i1+1s6Da9rcyM05x5lpHVBUNZIOfRpfDxcf5WDhZXEyF+Tt7ejoUapIsv9eHsjxajEDQbimyPJ7VhFpAadaX5d1u19rprTRfy4tr+Xo8lAIaR21F3tI8dGlrRVe1o0HBY7+eszoaxB51hMSJPVK7ZSoB9fa0JrhpQr2EkppaE2RUcgMn33qMd0d9yeT8LX2IPIE+ZMy6MJTd7bZ2lIlCFAq/C7sgpJ60zRzX6wtZ7km73MkOhT+CnAkDL1wHtC+o2f5QWKb5ysulXbiiQV9QmE4Utu4SN/Dcjbfq92Mn33iFFebVF2qftY6q1EDzv/S0Qm8g82yPBjJsfJmuHgTOIjXBZ/qS78Rh9NB/a+WhE709BOY2/Or1VTOjuN5B3uzRLRUKF/0kzWMnOmTFzSqnLJt1mEg0zfpKsUtcL1NK0/gHVuT59AdGzoNwjnRLpWWUuhspTFbFnljgotbVkimxmpN2T5EHrNhJFd9NozTvv/F9hf0xHUU0WRGYBqtBxr5FBYpyFN0AzVq2tLXEnnahW633BJ/3CTSojmOAC3eId4gPhLextcf1PTwE1hU8EwnhBf5/U/ABJo/CJg6PSXG0nj2Zjtbk33MWhtEEJhcHnVl1jYyKKsZA2wvc7skTr1OQtGErM1h9APgI8AnAAcDKuQArAA/AB1gDXAIEACHAF4ANQAQQA3w/odlJAdwALADeAfwM8L6cTHAOOWKGSBG3iLd4Tpfk1q/vSUNaHkjbvLHUpLbjNpuy5tSz+25db6lt1ehpXbbSlGrZMXTD7HV7uqab7U595Wf1KIwbgXSkNBt+Y38QNCUGzE9Q9+/rE7L/pdFQD8Lmb4mkNuXwV+auPi+4qgT8hpQ0uSCKonqUrj+rLU0wOnU/d+qOzF8H1jvMfUEMBagbonKi7L5rxA/QlV8B1LKh2OZbHa5gY7WmT1tr/FxrWUMwmKDdV2hvaw54R7jbe6Lz+DvSU+DFYEI+50/C9NDR6NloFkpnxI3FTSzGsTgV46noTsXNVLxg9FrcrAsVAxLogkEHVvYNoAmQgjADuAXIMcRH3Am2kXX6zFWES85AUcMSXzyt3PGze/kEBmN2VHhq+PRYCobGlrfH+Lq0iWYANayoCcqOEUeVxCIa+LWviKqZ3GOCSaZEhZO3fGJqGpz9hpimAt0fMFKH5CNidlXghswPqK4Zs82HkvWFkQbn2vgw21PM5bTK5ayi8KJlzxDPK8lJle+c6DA8VSxIF9Nul8qWUVEmynqInUqiVw6vS4ca+fvPvziFQ8nyvt1BJtXoH/Lbm01ganIfxzjPyWgufQr2u5urznc9cAondgYrvAyNiNrVVIUNBCgVvxpCqGNWf7y1ct4/QnFzIw==&#10;&#10;&lt;/EFOFEX&gt;">
            <a:extLst>
              <a:ext uri="{FF2B5EF4-FFF2-40B4-BE49-F238E27FC236}">
                <a16:creationId xmlns:a16="http://schemas.microsoft.com/office/drawing/2014/main" id="{14A338E0-C73A-AA26-EBB6-AE33824ADB23}"/>
              </a:ext>
            </a:extLst>
          </p:cNvPr>
          <p:cNvPicPr/>
          <p:nvPr/>
        </p:nvPicPr>
        <p:blipFill>
          <a:blip r:embed="rId4">
            <a:extLst>
              <a:ext uri="{28A0092B-C50C-407E-A947-70E740481C1C}">
                <a14:useLocalDpi xmlns:a14="http://schemas.microsoft.com/office/drawing/2010/main" val="0"/>
              </a:ext>
            </a:extLst>
          </a:blip>
          <a:stretch>
            <a:fillRect/>
          </a:stretch>
        </p:blipFill>
        <p:spPr>
          <a:xfrm>
            <a:off x="2928486" y="2949648"/>
            <a:ext cx="960285" cy="640575"/>
          </a:xfrm>
          <a:prstGeom prst="rect">
            <a:avLst/>
          </a:prstGeom>
        </p:spPr>
      </p:pic>
      <p:pic>
        <p:nvPicPr>
          <p:cNvPr id="12" name="Picture 11" descr="&lt;EFOFEX&gt;&#10;id:fxe{adae0d23-2afd-4344-99c6-170d2ed5e203}&#10;&#10;FXData:AAALRnicjVZ7c6JIEP8qxCtrtQLyEkXjpAp85GWMMe7t4/auChGEFYTgJJrdbNX9e1/zPskN0w27e3ncxeivp9/T09PQe5x5Luk9nrIvUDbRH497jxZRc5iQeRh7W2Hi7YRZEjsbUdVESRUNsako4nMfbnZFFFGAf80wcs4FmefQJ0qDr0cFMSyIQUGcFMR5QZwVxGlBjInK8ZIoOUzJKIfrHPJP7q3Y0IA0wVRSf8rgBDIaEsxnDpEgcGE8BMdYjRFxwDfuhTPtHCDoxYt2i1ftxi/aua/aXb5ot3zVbvKiXfyqnQXVtr+XmXHYmWtKW4RjtknvYHDVn3+YDoXT+eVYmL61x2d9oSLJ8ju9L8uD+QAEzYYiy8NJRagElKZdWd7tdo2d3kiylTyfybNhXwpoHDUVeUuz0KWNJV1Wjns5j/16zvK4F3vUETZO7JHKLVMJqLenFcFNNtTbUFJRK4KMSm7gZFuP8e6oL5mcv6UPkSfQh5RZ54ayu91WjlNRiELhq7ALQupJ29Rxva6QZp60y5z0SPgWZEwYeOEqoF1BTfdHwiLJll4m7cIlDbqCwnSisHG3cQPPXXvLbjd2srWXW2FeXaHySWupSgU0/0tPy/V6Ms/2uCfDxhfJ8kHgLFIRfKYv+U4cRg/dN1YWOtGbI2Buwy9eVzVTiusd5M1ubqGQu+hukix2oiNW3LR0yrJZhRuJJmlXyXeJ60VCaRL/xIo8n/7EyHgQzpFuqbSIEncthZtlvicWOK91uWRKrOZkdnDwtdlR5B4r+KbMwU2iJOv+4vsK+2N6imh+OzhQWDGYFqtFyr55JfKy5F0BPVt0trXA1nahaa13BK/9CBpVx2nAhTvEO8QHonHc4/oe7oJ1DVdjQ3ih/98wfIABpLDBw2NSnLDnT4akNfr3uIWZNIIBxkFnVm0jpaKKMdD2Erd7+sTrGCRN2MoEVu8BPgB8BHAAsHIuwBLAA/ABVgBXAAFACPAZYA0QAcQAPw5qdlIANwBzgLcAvwK8KwYUnEOGmCJSxC3iLZ7TFbn1q3tSkxaH0jarLTSp6bj1uqw51fS+XdUbalM1OlqbrTSlXLYM3TA77Y6u6WazVV36aTUK41ogHSv1ml/bHwZ1iQHzE1T9++qI7H+r1dTDsP7HRlLrcvg7c1ed5lxVAn5N2tS5IIqiapSsPqkNTTBaVT9zqo7MnwrWW8x9TgwFqBuicqLovhnie+jKLwBq0VBs840WV7CxWuOnrTV8rrWsPhiM0O4LtLc1Bbwj3O090Xn8Heko8HwwIZ+LJ2E66GjwbDQLpRPixuI6FuNYHIvxWHTH4nosXjJ6Ja5XuYoBCbTBoAUr+wbQBEhAmALcAmQY4gPuBNvIOnvmjYRLzkFRwxJfPq3cybN7+QgGQ3ZUeGp4eywFQ2PL20N8atpEM4Dql9QIZSeIg1JiEQ382tdE1UzucYNJJkSFk7d8YmoanP2amKYC3R8wUofkI2K2VeCGzA+orhizyYeS9ZmRBufaeJntMeZyVuZyXlL4vmVPEC9KyWmZ75ToMDxVLEgb024WypZRUibKOoitUqKXDmeFQ438/edfnMKhZHnfX0VG5ejv85c4m8DU5D5OcJ6TwVT6GOx3N9etH3rgDE7sHFb4TjQgaltTFT4QwP+8CHXC6o8vr5z3DxOXdQA=&#10;&#10;&lt;/EFOFEX&gt;">
            <a:extLst>
              <a:ext uri="{FF2B5EF4-FFF2-40B4-BE49-F238E27FC236}">
                <a16:creationId xmlns:a16="http://schemas.microsoft.com/office/drawing/2014/main" id="{1703F0F2-9464-DF5E-7F98-82D1B79D3C40}"/>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2896403" y="3769588"/>
            <a:ext cx="1897836" cy="369331"/>
          </a:xfrm>
          <a:prstGeom prst="rect">
            <a:avLst/>
          </a:prstGeom>
        </p:spPr>
      </p:pic>
    </p:spTree>
    <p:extLst>
      <p:ext uri="{BB962C8B-B14F-4D97-AF65-F5344CB8AC3E}">
        <p14:creationId xmlns:p14="http://schemas.microsoft.com/office/powerpoint/2010/main" val="2860733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5755A-19EA-B161-2BD9-914B9B68D09D}"/>
              </a:ext>
            </a:extLst>
          </p:cNvPr>
          <p:cNvSpPr>
            <a:spLocks noGrp="1"/>
          </p:cNvSpPr>
          <p:nvPr>
            <p:ph type="title"/>
          </p:nvPr>
        </p:nvSpPr>
        <p:spPr>
          <a:xfrm>
            <a:off x="314325" y="365126"/>
            <a:ext cx="11563350" cy="558899"/>
          </a:xfrm>
        </p:spPr>
        <p:txBody>
          <a:bodyPr>
            <a:normAutofit fontScale="90000"/>
          </a:bodyPr>
          <a:lstStyle/>
          <a:p>
            <a:r>
              <a:rPr lang="en-US" sz="3600" dirty="0">
                <a:effectLst/>
                <a:latin typeface="Arial" panose="020B0604020202020204" pitchFamily="34" charset="0"/>
                <a:ea typeface="Times New Roman" panose="02020603050405020304" pitchFamily="18" charset="0"/>
              </a:rPr>
              <a:t>Using </a:t>
            </a:r>
            <a:r>
              <a:rPr lang="en-US" sz="3600" dirty="0">
                <a:effectLst/>
                <a:highlight>
                  <a:srgbClr val="FFFF00"/>
                </a:highlight>
                <a:latin typeface="Arial" panose="020B0604020202020204" pitchFamily="34" charset="0"/>
                <a:ea typeface="Times New Roman" panose="02020603050405020304" pitchFamily="18" charset="0"/>
              </a:rPr>
              <a:t>multipliers</a:t>
            </a:r>
            <a:r>
              <a:rPr lang="en-US" sz="3600" dirty="0">
                <a:effectLst/>
                <a:latin typeface="Arial" panose="020B0604020202020204" pitchFamily="34" charset="0"/>
                <a:ea typeface="Times New Roman" panose="02020603050405020304" pitchFamily="18" charset="0"/>
              </a:rPr>
              <a:t> greatly simplifies these types of questions</a:t>
            </a:r>
            <a:br>
              <a:rPr lang="en-ZA" sz="1800" dirty="0">
                <a:effectLst/>
                <a:latin typeface="Times New Roman" panose="02020603050405020304" pitchFamily="18" charset="0"/>
                <a:ea typeface="Times New Roman" panose="02020603050405020304" pitchFamily="18" charset="0"/>
              </a:rPr>
            </a:br>
            <a:endParaRPr lang="en-ZA" dirty="0"/>
          </a:p>
        </p:txBody>
      </p:sp>
      <p:pic>
        <p:nvPicPr>
          <p:cNvPr id="7" name="Picture 6" descr="&lt;EFOFEX&gt;&#10;id:fxe{b687003b-1a42-4940-a621-420a2f95b13c}&#10;&#10;FXData:AAALK3icjVZ7c9pGEP8qqmaYwERCLwQy5piReNjGGBOHNI+mnRFCIAW9LJ2Nnboz/bdfs5+kp9uVktSPdrD57e1791aLBg9XvkcGD6fsHyiHGA/DwYNNtBIWZBXGfiEs/INwlcZuImm6JGuSKXVUVXrqw80uiSoJ8KebZsk5J6sSRkRt8/O0IiYVMa6Ik4qYVcRZRZxWxJxoHC+IWsKSTEt4U0L5Kb1VBY1JB0xl7YcMTiCjCcF8VhAJAlfGE3CM3ZgSF3xjLZzplABBz5+1W79oN3/WznvR7uJZu82Ldotn7eIX7WzotvOtzYzD7ryj9yS4ZocMfhpfjlYflxPhdHUxF5bvnPnZSBBlRXlvjBRlvBqDoNNWFWWyEAUxoDTrK8rhcGgfjHaa75TVlXI1GckBjaOOqhQ0Dz3a3tCNOByUPPbtu5vhIPapKyRu7BPxmqkE1L+jouClCfUTSkRNFBRU8gI3L3zGu6Fb2eL8gt5HvkDvM2ZdGipeUYjDTBKiUPhdOAQh9eUicz2/L2S5Lx9yNzsW/ghyJgz8cBfQvqBld8fCOs03fi4fwg0N+oLKdKKwfZN4ge/t/U2/H7v53i+tMK++IH7Wu5oqguZ/6eml3kDh2Q4HChS+Tjf3AmcRUdgyfXnrxmF0339l56EbvToGZhF+9fualVE8HyBv9uRWCqWLfpLmsRsds+ZmtVOWzS5MZJpmfbWsEs/rlNI0/oEV+Vv6AyPnQThHvqbyOkq9vRwmm7ImFrjsdX1kSuKwuMmytPCFMAkpy561O/R84eAWQjZQMlZ0WW5Ze3n1MJjV+NprnF8PJtN+T/DZnsI0GvjIc+EB8Qbxnugc7/B8CwNvv4H5Twjv5v/bePewZVS2XXhMimt09mgT2tN/71RYPFPYUhwMZtUzMyppGANtL7Dc00de5yDpQCkLOH0A+AjwCcAFwM55ABsAH2ALsAO4BAgAQoAvAHuACCAG+H4bs5sCeAuwAngH8DPA+2oLwT3kiBkiRSwQr/GeLsn1tnFHmvL6tVzkzbUud1yv1VJ0t5Hd9hpGW+to5pHeYyddrY9d0zCto96RoRtWp9vYbLNGFMbNQB6qrea2efc6aMkMmJ+gsb1tTMndL82m9jps/ZbIWksJf2XuGsuSq8nAb8pJiwuiKGpE6e6z1tYFs9vY5m7DVfjqt99h7itiqkC9JRonqum7QvwAU/kVQKsGihXf7nIFB7s1fzxak6dGyx6BwRTtvsJ420vAG8Ld3hKDxz+QIxV+BCzI5/xRmCN0NH4ymo3SBfFiaR9LcSzNpXgueXNpP5cuGL2T9rtSxYQEemDQhZPzFtACSEGYAVwD5BjiI1aCY2SfPfHawSUzUNSxxRePO3fyZC2fwGDCrgpvDZ8eW8XQOPLOBH8aHaKbQI1qaoqyE8RxLbGJDn6dN0TTLe4xwSRTosHN21ti6Trc/Z5YlgrTHzDSgOQjYvU04IbMD6juGLPDl5L9hZEm5zr4MDtzzOWszmVWU/hS5SwQz2vJaZ3vkhiwPDVsSA/T7lTKtllTFsqOELu1xKgdXlUOdfL3n39xCpeS7X9735jWq3/E39QcAluT+zjBfU7GS7k7W14b7uy7GTiDG5vBCV98xkTr6ZpqWqaGb0CrKtQJ6z++oXLePzeLbwY=&#10;&#10;&lt;/EFOFEX&gt;">
            <a:extLst>
              <a:ext uri="{FF2B5EF4-FFF2-40B4-BE49-F238E27FC236}">
                <a16:creationId xmlns:a16="http://schemas.microsoft.com/office/drawing/2014/main" id="{A4D7C34A-042B-DE97-1A53-C535AAFD8832}"/>
              </a:ext>
            </a:extLst>
          </p:cNvPr>
          <p:cNvPicPr/>
          <p:nvPr/>
        </p:nvPicPr>
        <p:blipFill>
          <a:blip r:embed="rId2">
            <a:extLst>
              <a:ext uri="{28A0092B-C50C-407E-A947-70E740481C1C}">
                <a14:useLocalDpi xmlns:a14="http://schemas.microsoft.com/office/drawing/2010/main" val="0"/>
              </a:ext>
            </a:extLst>
          </a:blip>
          <a:stretch>
            <a:fillRect/>
          </a:stretch>
        </p:blipFill>
        <p:spPr>
          <a:xfrm>
            <a:off x="2896403" y="1852256"/>
            <a:ext cx="3946964" cy="369331"/>
          </a:xfrm>
          <a:prstGeom prst="rect">
            <a:avLst/>
          </a:prstGeom>
        </p:spPr>
      </p:pic>
      <p:sp>
        <p:nvSpPr>
          <p:cNvPr id="4" name="TextBox 3">
            <a:extLst>
              <a:ext uri="{FF2B5EF4-FFF2-40B4-BE49-F238E27FC236}">
                <a16:creationId xmlns:a16="http://schemas.microsoft.com/office/drawing/2014/main" id="{C0CF40A3-7EB2-0DA3-60CD-40026E62ADCF}"/>
              </a:ext>
            </a:extLst>
          </p:cNvPr>
          <p:cNvSpPr txBox="1"/>
          <p:nvPr/>
        </p:nvSpPr>
        <p:spPr>
          <a:xfrm>
            <a:off x="478855" y="789334"/>
            <a:ext cx="10955957" cy="830997"/>
          </a:xfrm>
          <a:prstGeom prst="rect">
            <a:avLst/>
          </a:prstGeom>
          <a:noFill/>
        </p:spPr>
        <p:txBody>
          <a:bodyPr wrap="square">
            <a:spAutoFit/>
          </a:bodyPr>
          <a:lstStyle/>
          <a:p>
            <a:r>
              <a:rPr lang="en-US" sz="2400" dirty="0"/>
              <a:t>Suppose an item costs R102,35 with 15% VAT included. What did it cost </a:t>
            </a:r>
            <a:r>
              <a:rPr lang="en-US" sz="2400" b="1" dirty="0"/>
              <a:t>before</a:t>
            </a:r>
            <a:r>
              <a:rPr lang="en-US" sz="2400" dirty="0"/>
              <a:t> the VAT was added?</a:t>
            </a:r>
            <a:endParaRPr lang="en-ZA" sz="2400" dirty="0"/>
          </a:p>
        </p:txBody>
      </p:sp>
      <p:pic>
        <p:nvPicPr>
          <p:cNvPr id="3" name="Picture 2" descr="&lt;EFOFEX&gt;&#10;id:fxe{92d120bf-7e85-4927-b243-4b9669838199}&#10;&#10;FXData:AAALQXicjVbpcuJGEH4VhS1qoSwhjYS4zFAlcfjCmPWy2SObVAkhkBZdFmNjNk5V/uY18yQZTbe0u/GRFDZfT9/T09NM/+Hac2n/4ZT/A2VT42HQf7AoyWFGF0Hk7aSZt5euk8iJZaLLCpFNualp8lMfYXZFNVmCP900c84FXeQwpFpDrCcFMS6IUUGcFMR5QZwVxGlBTCkReEm1HOZ0ksObHPJP7q3Y0Ig2wVQhP2RwAhmNKeazgEgQuDAeg2OsxoQ64Bv3Iph2DhD04lm75Yt202ft3BftLp+1W71oN3vWLnrRzoJq29/KzDn8zHWzKcMx27T/0+hquPg4H0uni8upNH9nT8+GUkVR1ffGUFVHixEImg1NVcezilTxGUt7qrrf7xt7o5FkG3VxrV6Ph4rPorCpqTuWBS5rrNiqMujnPP7tOatBP/KYI8VO5NHKDVfxmXfPKpKbxMyLGa2QiqSikus72c7jvFu2VjqCv2OH0JPYIeXWuaHq7naVQSpLYSD9Lu39gHnKLnVcryelmafsMyc9lv7wMy70vWDjs55E0vtjaZlkKy9T9sGK+T1J4zph0LiNXd9zt96q14ucbOvlVphXT6p81ltEq4Dmf+npuV5fFdkO+ipsfJmsDpJg0Yq05vrK2omC8NB7bWWBE74+BuYu+Or1SCdluN5D3vzmFgq5i16cZJETHvPipqVTns0miBWWpD0t3yWulwljSfQDK/TW7AdGJoIIjnLDlGWYuFsliFf5nnjgvNblkivxsLzMcRnZTcIk673SNMfheVYGRCYm3z9XGaSUaLps8GXKS5EXIa9I3hDQrkVTW0vsahf61XpP8cZPoEcNHARCuEe8RTxQXeA9ru/gGlhv4FbEVNT4/83BA8wejc8cEZPhcD1/NB+tyb8nLYyjCcwuAQa3apspkwnGQNtL3O7pI69TkDRhKzNYfQD4CPAJwAHAyrkAKwAPYA2wAbgC8AECgC8AW4AQIAL4fkbzkwJ4C7AAeAfwM8D7YjbBOWSIKSJD3CHe4Dld0Zt19Z7WlOWRsstqS11pOm69rupONb1rV40GaRKzq7f5StfKZcs0zE633TV0o9NsVVfrtBoGUc1XBlq9tq7dH/l1hQP341fXd9UJvf+lViNHQf23WCF1NfiVu6vOcy5RgF9T4roQhGFYDZPNZ9LQJbNVXWdO1VHFD4L1DnNfUFMD6i3v8Zwouu8a8QN05VcAUjQU33yjJRRsrNb0cWuNn2otawgGE7T7Cu1tzQFvqXB7Rw0Rf0+7Gvw0dCCfi0dhuuho9GQ0C6Uz6kbyNpKjSJ7K0VR2p/J2Kl9yeiNvN7mKCQm0waAFK/stYAcgAWEKcAOQYYiPuBNsI+vsiceIkJyDoo4lvnxcuZMn9/IJDMb8qPDU8PZYGobGlrfH+INpU90EalhSE5SdII5KiUV18Gu/oUTvCI8xJplQAidvrWlH1+Hst7TT0aD7fU4akHxIO20C3ID7AdUNZzbFULK+cNIUXBsvsz3FXM7KXM5LCp9a9gzxopSclvnOqQHDk2BB2ph2s1C2zJLqoKyL2ColRunwunCo07///EtQOJQs79srZFKO/qF4v9kUpqbwcYLznI7mym7JzIP94bseOIMTO4cVPodGlLR1opldra2B/0UR6oTXH9+tgvcP/DBzeQ==&#10;&#10;&lt;/EFOFEX&gt;">
            <a:extLst>
              <a:ext uri="{FF2B5EF4-FFF2-40B4-BE49-F238E27FC236}">
                <a16:creationId xmlns:a16="http://schemas.microsoft.com/office/drawing/2014/main" id="{76900CA2-65B8-758B-7332-82E49C2A9946}"/>
              </a:ext>
            </a:extLst>
          </p:cNvPr>
          <p:cNvPicPr/>
          <p:nvPr/>
        </p:nvPicPr>
        <p:blipFill>
          <a:blip r:embed="rId3">
            <a:extLst>
              <a:ext uri="{28A0092B-C50C-407E-A947-70E740481C1C}">
                <a14:useLocalDpi xmlns:a14="http://schemas.microsoft.com/office/drawing/2010/main" val="0"/>
              </a:ext>
            </a:extLst>
          </a:blip>
          <a:stretch>
            <a:fillRect/>
          </a:stretch>
        </p:blipFill>
        <p:spPr>
          <a:xfrm>
            <a:off x="2896402" y="2323950"/>
            <a:ext cx="2326647" cy="369331"/>
          </a:xfrm>
          <a:prstGeom prst="rect">
            <a:avLst/>
          </a:prstGeom>
        </p:spPr>
      </p:pic>
      <p:pic>
        <p:nvPicPr>
          <p:cNvPr id="5" name="Picture 4" descr="&lt;EFOFEX&gt;&#10;id:fxe{574def9e-cbc0-40df-b47c-6c19f88f4732}&#10;&#10;FXData:AAALQ3icjVZ7c9pGEP8qqjJMYCIhnYR4mWNGvPzCGDukidO0M0IIpKCXxdnYrjvTf/s1+0l6ul0pSf1oB+Pf3r5vb2+53uOl59Le4xH/AjWg5mO/92hTksOMLoLI20kzby9dJpETK8RQVKJYSkPXlec+wuyc6ooEf4Zl5ZxTushhSPW6WE8KYlwQo4I4LIiTgjguiKOCmFIi8IzqOczpJIeLHPJP7q3Y0Ig2wFQlP2RwCBmNKeazgEgQuDAeg2OsxoQ64Bv3IpiDHCDo6Yt2y1ftpi/aua/anb1ot3rVbvaiXfSqnQ3VHnwrM+fkZ97qKEQ3QNb7aXQ+XFzNx9LR4mwqzT8MpsdDSVY17aM51LTRYgSCRl3XtPFMlmSfsbSrafv9vr4360m20RaX2uV4qPosChu6tmNZ4LL6iq3kfi/n8f+es+r3Io85UuxEHpWvuYrPvDsmS24SMy9mVCaypKGS6zvZzuO8G7ZW24K/Y/ehJ7H7lFvnhpq728n9VJHCQPpd2vsB89Rd6rheV0ozT91nTnog/eFnXOh7wcZnXYmkdwfSMslWXqbugxXzu5LOdcKgfhO7vuduvVW3GznZ1sutMK+uJH8xmkSXQfO/9Ixcr6eJbPs9DTa+TFb3kmBRWVpzfXXtREF4331rZ4ETvj0A5i548LqknTJc7yFvfnULhdxFN06yyAkPeHHT0inPZhPEKkvSrp7vEtfLhLEk+oEVemv2AyMTQQRHvWbqMkzcrRrEq3xPPHBe63LJlXjNKW8exbS0Hq93XKbgJmGSdd/ouuPwhOU+UYjFC8FVeB1S/s2rkJck7who2KKt7SX2tQsda3+keOcn0KQmjgIh3CPeIN5T0cr2Ha5v4SLYF3AvYiqK/P8m4T1MH51PHRGT4Xg9eTIh7cm/Zy0MpAlMLwEmt2pZKVMIxkDbM9zu0ROvU5A0YCszWH0CuAL4DOAAYOVcgBWAB7AG2ACcA/gAAcBXgC1ACBABfD+l+UkBvAdYAHwA+BngYzGd4BwyxBSRIe4Qr/Gczun1unJHq+rynbrLqktDbThuraYZTiW9bVXMOmkQq2O0+MrQy2XTMq12p9UxDbPdaFZW67QSBlHVV/t6rbqu3r3zayoH7sevrG8rE3r3S7VK3gW132KV1LTgV+6uMs+5RAV+VY1rQhCGYSVMNl9I3ZCsZmWdORVHEz8J9gfMfUEtHaj3/DbkRNF9l4ifoCsfAEjRUHzz9aZQGGC1pk9ba/xca9lDMJig3QO0tz0HvKHC7S01Rfw97ejw49CGfE6fhOmgo9Gz0WyUzqgbKdtIiSJlqkRTxZ0q26lyxumNst3kKhYk0AKDJqwG7wHbAAkIU4BrgAxDXOFOsI3s42eeI0JyAooGlvjsaeUOn93LZzAY86PCU8PbY+sYGlt+MMafzAE1LKCGJTVB2SHiqJTY1AC/gwtKjLbwGGOSCSVw8vaatg0Dzn5L220dut/npAnJh7TdIsANuB9Q3XBmQwwl+ysnLcEd4GUeTDGX4zKXk5LCx9ZghnhaSo7KfOfUhOFJsCAtTLtRKNtWSbVR1kFslhKzdHhZODTo33/+JSgcSrb37R0yKUf/ULzgBhSmpvBxiPOcjubq2Lramydfv+uBYzixE1jhg2hEScsgutUhOr6MFkWoQ15/fLkK3j/ITHNy&#10;&#10;&lt;/EFOFEX&gt;">
            <a:extLst>
              <a:ext uri="{FF2B5EF4-FFF2-40B4-BE49-F238E27FC236}">
                <a16:creationId xmlns:a16="http://schemas.microsoft.com/office/drawing/2014/main" id="{789CACEE-CF9C-FDC6-056D-EE1FA03BA544}"/>
              </a:ext>
            </a:extLst>
          </p:cNvPr>
          <p:cNvPicPr/>
          <p:nvPr/>
        </p:nvPicPr>
        <p:blipFill>
          <a:blip r:embed="rId4">
            <a:extLst>
              <a:ext uri="{28A0092B-C50C-407E-A947-70E740481C1C}">
                <a14:useLocalDpi xmlns:a14="http://schemas.microsoft.com/office/drawing/2010/main" val="0"/>
              </a:ext>
            </a:extLst>
          </a:blip>
          <a:stretch>
            <a:fillRect/>
          </a:stretch>
        </p:blipFill>
        <p:spPr>
          <a:xfrm>
            <a:off x="2896402" y="2807676"/>
            <a:ext cx="1482122" cy="695920"/>
          </a:xfrm>
          <a:prstGeom prst="rect">
            <a:avLst/>
          </a:prstGeom>
        </p:spPr>
      </p:pic>
      <p:pic>
        <p:nvPicPr>
          <p:cNvPr id="9" name="Picture 8" descr="&lt;EFOFEX&gt;&#10;id:fxe{40239d28-ab10-481c-9601-91f48703b22e}&#10;&#10;FXData:AAALVnicjVZ7c5tGEP8qWBk10hgEB0Iv6zQDevgly4qiNHGadgYhJIhAYHS27MSZ6b/9mv0kPW4XktSPdvT47e379pblug8zz6XdhxP+A8qmxkOv+2BRksGEzoPI20kTby/N4sjZykSXFSKbcl3T5Kc+wuySarIEX900M845nWfQp1pNrEc5McyJQU4c58RZTpzmxElOjCkReEG1DKZ0lMGbDLJP5i3f0IDWwVQhP2VwDBkNKeYzh0gQODcegmOsxog64Bv3Iph2BhD0/Fm7xYt242ft3BftLp61W75oN3nWLnrRzoJq29/LzDnZmbcaMhyzTbsHg8v+/Go6lE7mF2Np+s4en/alkqKq742+qg7mAxDUa5qqDiclqeQzlnRUdb/f1/ZGLU7X6nymzoZ9xWdRWNfUHUsDl9WWbFnqdTMe//ecZa8becyRtk7k0dI1V/GZd8dKkhtvmbdltERKkopKru+kO4/zbthKaQn+jt2HnsTuE26dGarublfqJbIUBtJXae8HzFN2ieN6HSlJPWWfOsmR9M1PudD3grXPOhJJ7o6kRZwuvVTZB0vmdySN64RB7Wbr+p678ZadTuSkGy+zwrw6UumT3iBaCTT/S0/P9LqqyLbXVWHji3h5LwkWLUkrrq+snCgI7zuvrTRwwtdHwNwFX7wOaSUM13vImz+5uULmorON08gJj3hxk8Ipz2YdbBUWJx0t2yWuFzFjcfQTK/RW7CdGKoIIjnLNlEUYuxsl2C6zPfHAWa2LJVfiNaezg4OvRNNlw1S7vObbIg03DuO080rTHIcnXeoRmZjffrm+idkR/MuaxovDTXhtEv7LKpOVKesS6OG8060FtroLTWy9pzgGRtC4Bk4HIdwj3iDeU13gHa5v4dmw3sCjsqWi8P9vON7DQNL4IBIxGU7cs0dD0xr9e/zCjBrBQBNgcKummTCZYAy0vcDtnjzyOgZJHbYygdUHgCuAjwAOAFbOBVgCeAArgDXAJYAPEAB8BtgAhAARwI+Dm58UwFuAOcA7gF8B3ucDC84hRUwQGeIO8RrP6ZJer8p3tKIsDpVdWlnoSt1xq1VVd8rJbbNs1EidmG29yVe6ViwbpmG22s22oRuteqO8XCXlMIgqvtLTqpVV5e7QryocuB+/vLotj+jdb5UKOQyqf2wVUlWD37m78jTjEgX4FWVbFYIwDMthvP5EarpkNsqr1Ck7qnhLWO8w9zk1NaDeUiKIvPtmiB+gK78AkLyh+OZrDaFgY7XGj1tr+FRrWX0wGKHdF2hvawp4Q4XbW2qI+Hva1uB90YJ8zh+FaaOjwZPRLJROqBvJm0iOInksR2PZHcubsXzB6bW8WWcqJiTQBIMGrOy3gC2AGIQJwDVAiiGucCfYRtbpEzcUITkDRR1LfPG4csdP7uUjGAz5UeGp4dNjaRgaW94e4lvUproJVL+gRig7RhwUEovq4Nd+Q4neEh63mGRMCZy8taItXYez39BWS4Pu9zlpQPIhbTUJcAPuB1TXnFkXQ8n6zElTcG18mO0x5nJa5HJWUHj/sieI54XkpMh3Sg0YngQL0sS067myZRZUC2VtxEYhMQqHs9yhTv/+8y9B4VCyvO9Xk1Ex+vviUmdTmJrCxzHOczqYKkPzam+cff6hB07hxM5ghXekASVNnWhmmzQ08D/PQx3z+uNlVvD+Aa3qebg=&#10;&#10;&lt;/EFOFEX&gt;">
            <a:extLst>
              <a:ext uri="{FF2B5EF4-FFF2-40B4-BE49-F238E27FC236}">
                <a16:creationId xmlns:a16="http://schemas.microsoft.com/office/drawing/2014/main" id="{423A3E46-10CB-ADEA-1282-BDF889182A2C}"/>
              </a:ext>
            </a:extLst>
          </p:cNvPr>
          <p:cNvPicPr/>
          <p:nvPr/>
        </p:nvPicPr>
        <p:blipFill>
          <a:blip r:embed="rId5">
            <a:extLst>
              <a:ext uri="{28A0092B-C50C-407E-A947-70E740481C1C}">
                <a14:useLocalDpi xmlns:a14="http://schemas.microsoft.com/office/drawing/2010/main" val="0"/>
              </a:ext>
            </a:extLst>
          </a:blip>
          <a:stretch>
            <a:fillRect/>
          </a:stretch>
        </p:blipFill>
        <p:spPr>
          <a:xfrm>
            <a:off x="2896401" y="3689020"/>
            <a:ext cx="1704179" cy="369331"/>
          </a:xfrm>
          <a:prstGeom prst="rect">
            <a:avLst/>
          </a:prstGeom>
        </p:spPr>
      </p:pic>
    </p:spTree>
    <p:extLst>
      <p:ext uri="{BB962C8B-B14F-4D97-AF65-F5344CB8AC3E}">
        <p14:creationId xmlns:p14="http://schemas.microsoft.com/office/powerpoint/2010/main" val="167252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9AE6EAD-C002-47D2-7F9E-E42F065D5A4F}"/>
              </a:ext>
            </a:extLst>
          </p:cNvPr>
          <p:cNvSpPr/>
          <p:nvPr/>
        </p:nvSpPr>
        <p:spPr>
          <a:xfrm>
            <a:off x="4437826" y="2398248"/>
            <a:ext cx="314070" cy="4036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 name="Title 1">
            <a:extLst>
              <a:ext uri="{FF2B5EF4-FFF2-40B4-BE49-F238E27FC236}">
                <a16:creationId xmlns:a16="http://schemas.microsoft.com/office/drawing/2014/main" id="{5975755A-19EA-B161-2BD9-914B9B68D09D}"/>
              </a:ext>
            </a:extLst>
          </p:cNvPr>
          <p:cNvSpPr>
            <a:spLocks noGrp="1"/>
          </p:cNvSpPr>
          <p:nvPr>
            <p:ph type="title"/>
          </p:nvPr>
        </p:nvSpPr>
        <p:spPr>
          <a:xfrm>
            <a:off x="314325" y="365126"/>
            <a:ext cx="11563350" cy="558899"/>
          </a:xfrm>
        </p:spPr>
        <p:txBody>
          <a:bodyPr>
            <a:normAutofit fontScale="90000"/>
          </a:bodyPr>
          <a:lstStyle/>
          <a:p>
            <a:r>
              <a:rPr lang="en-US" sz="3600" dirty="0">
                <a:effectLst/>
                <a:latin typeface="Arial" panose="020B0604020202020204" pitchFamily="34" charset="0"/>
                <a:ea typeface="Times New Roman" panose="02020603050405020304" pitchFamily="18" charset="0"/>
              </a:rPr>
              <a:t>Using </a:t>
            </a:r>
            <a:r>
              <a:rPr lang="en-US" sz="3600" dirty="0">
                <a:effectLst/>
                <a:highlight>
                  <a:srgbClr val="FFFF00"/>
                </a:highlight>
                <a:latin typeface="Arial" panose="020B0604020202020204" pitchFamily="34" charset="0"/>
                <a:ea typeface="Times New Roman" panose="02020603050405020304" pitchFamily="18" charset="0"/>
              </a:rPr>
              <a:t>multipliers</a:t>
            </a:r>
            <a:r>
              <a:rPr lang="en-US" sz="3600" dirty="0">
                <a:effectLst/>
                <a:latin typeface="Arial" panose="020B0604020202020204" pitchFamily="34" charset="0"/>
                <a:ea typeface="Times New Roman" panose="02020603050405020304" pitchFamily="18" charset="0"/>
              </a:rPr>
              <a:t> greatly simplifies these types of questions</a:t>
            </a:r>
            <a:br>
              <a:rPr lang="en-ZA" sz="1800" dirty="0">
                <a:effectLst/>
                <a:latin typeface="Times New Roman" panose="02020603050405020304" pitchFamily="18" charset="0"/>
                <a:ea typeface="Times New Roman" panose="02020603050405020304" pitchFamily="18" charset="0"/>
              </a:rPr>
            </a:br>
            <a:endParaRPr lang="en-ZA" dirty="0"/>
          </a:p>
        </p:txBody>
      </p:sp>
      <p:pic>
        <p:nvPicPr>
          <p:cNvPr id="7" name="Picture 6" descr="&lt;EFOFEX&gt;&#10;id:fxe{b687003b-1a42-4940-a621-420a2f95b13c}&#10;&#10;FXData:AAALK3icjVZ7c9pGEP8qqmaYwERCLwQy5piReNjGGBOHNI+mnRFCIAW9LJ2Nnboz/bdfs5+kp9uVktSPdrD57e1791aLBg9XvkcGD6fsHyiHGA/DwYNNtBIWZBXGfiEs/INwlcZuImm6JGuSKXVUVXrqw80uiSoJ8KebZsk5J6sSRkRt8/O0IiYVMa6Ik4qYVcRZRZxWxJxoHC+IWsKSTEt4U0L5Kb1VBY1JB0xl7YcMTiCjCcF8VhAJAlfGE3CM3ZgSF3xjLZzplABBz5+1W79oN3/WznvR7uJZu82Ldotn7eIX7WzotvOtzYzD7ryj9yS4ZocMfhpfjlYflxPhdHUxF5bvnPnZSBBlRXlvjBRlvBqDoNNWFWWyEAUxoDTrK8rhcGgfjHaa75TVlXI1GckBjaOOqhQ0Dz3a3tCNOByUPPbtu5vhIPapKyRu7BPxmqkE1L+jouClCfUTSkRNFBRU8gI3L3zGu6Fb2eL8gt5HvkDvM2ZdGipeUYjDTBKiUPhdOAQh9eUicz2/L2S5Lx9yNzsW/ghyJgz8cBfQvqBld8fCOs03fi4fwg0N+oLKdKKwfZN4ge/t/U2/H7v53i+tMK++IH7Wu5oqguZ/6eml3kDh2Q4HChS+Tjf3AmcRUdgyfXnrxmF0339l56EbvToGZhF+9fualVE8HyBv9uRWCqWLfpLmsRsds+ZmtVOWzS5MZJpmfbWsEs/rlNI0/oEV+Vv6AyPnQThHvqbyOkq9vRwmm7ImFrjsdX1kSuKwuMmytPCFMAkpy561O/R84eAWQjZQMlZ0WW5Ze3n1MJjV+NprnF8PJtN+T/DZnsI0GvjIc+EB8Qbxnugc7/B8CwNvv4H5Twjv5v/bePewZVS2XXhMimt09mgT2tN/71RYPFPYUhwMZtUzMyppGANtL7Dc00de5yDpQCkLOH0A+AjwCcAFwM55ABsAH2ALsAO4BAgAQoAvAHuACCAG+H4bs5sCeAuwAngH8DPA+2oLwT3kiBkiRSwQr/GeLsn1tnFHmvL6tVzkzbUud1yv1VJ0t5Hd9hpGW+to5pHeYyddrY9d0zCto96RoRtWp9vYbLNGFMbNQB6qrea2efc6aMkMmJ+gsb1tTMndL82m9jps/ZbIWksJf2XuGsuSq8nAb8pJiwuiKGpE6e6z1tYFs9vY5m7DVfjqt99h7itiqkC9JRonqum7QvwAU/kVQKsGihXf7nIFB7s1fzxak6dGyx6BwRTtvsJ420vAG8Ld3hKDxz+QIxV+BCzI5/xRmCN0NH4ymo3SBfFiaR9LcSzNpXgueXNpP5cuGL2T9rtSxYQEemDQhZPzFtACSEGYAVwD5BjiI1aCY2SfPfHawSUzUNSxxRePO3fyZC2fwGDCrgpvDZ8eW8XQOPLOBH8aHaKbQI1qaoqyE8RxLbGJDn6dN0TTLe4xwSRTosHN21ti6Trc/Z5YlgrTHzDSgOQjYvU04IbMD6juGLPDl5L9hZEm5zr4MDtzzOWszmVWU/hS5SwQz2vJaZ3vkhiwPDVsSA/T7lTKtllTFsqOELu1xKgdXlUOdfL3n39xCpeS7X9735jWq3/E39QcAluT+zjBfU7GS7k7W14b7uy7GTiDG5vBCV98xkTr6ZpqWqaGb0CrKtQJ6z++oXLePzeLbwY=&#10;&#10;&lt;/EFOFEX&gt;">
            <a:extLst>
              <a:ext uri="{FF2B5EF4-FFF2-40B4-BE49-F238E27FC236}">
                <a16:creationId xmlns:a16="http://schemas.microsoft.com/office/drawing/2014/main" id="{A4D7C34A-042B-DE97-1A53-C535AAFD8832}"/>
              </a:ext>
            </a:extLst>
          </p:cNvPr>
          <p:cNvPicPr/>
          <p:nvPr/>
        </p:nvPicPr>
        <p:blipFill>
          <a:blip r:embed="rId2">
            <a:extLst>
              <a:ext uri="{28A0092B-C50C-407E-A947-70E740481C1C}">
                <a14:useLocalDpi xmlns:a14="http://schemas.microsoft.com/office/drawing/2010/main" val="0"/>
              </a:ext>
            </a:extLst>
          </a:blip>
          <a:stretch>
            <a:fillRect/>
          </a:stretch>
        </p:blipFill>
        <p:spPr>
          <a:xfrm>
            <a:off x="2896403" y="1852256"/>
            <a:ext cx="3946964" cy="369331"/>
          </a:xfrm>
          <a:prstGeom prst="rect">
            <a:avLst/>
          </a:prstGeom>
        </p:spPr>
      </p:pic>
      <p:sp>
        <p:nvSpPr>
          <p:cNvPr id="4" name="TextBox 3">
            <a:extLst>
              <a:ext uri="{FF2B5EF4-FFF2-40B4-BE49-F238E27FC236}">
                <a16:creationId xmlns:a16="http://schemas.microsoft.com/office/drawing/2014/main" id="{C0CF40A3-7EB2-0DA3-60CD-40026E62ADCF}"/>
              </a:ext>
            </a:extLst>
          </p:cNvPr>
          <p:cNvSpPr txBox="1"/>
          <p:nvPr/>
        </p:nvSpPr>
        <p:spPr>
          <a:xfrm>
            <a:off x="478855" y="789334"/>
            <a:ext cx="10955957" cy="830997"/>
          </a:xfrm>
          <a:prstGeom prst="rect">
            <a:avLst/>
          </a:prstGeom>
          <a:noFill/>
        </p:spPr>
        <p:txBody>
          <a:bodyPr wrap="square">
            <a:spAutoFit/>
          </a:bodyPr>
          <a:lstStyle/>
          <a:p>
            <a:r>
              <a:rPr lang="en-US" sz="2400" dirty="0">
                <a:effectLst/>
                <a:latin typeface="Arial" panose="020B0604020202020204" pitchFamily="34" charset="0"/>
                <a:ea typeface="Times New Roman" panose="02020603050405020304" pitchFamily="18" charset="0"/>
              </a:rPr>
              <a:t>The price of a share drops by 10% and then increases by 20%. Would it matter if it increased first and then dropped?</a:t>
            </a:r>
            <a:endParaRPr lang="en-ZA" sz="2400" dirty="0">
              <a:effectLst/>
              <a:latin typeface="Times New Roman" panose="02020603050405020304" pitchFamily="18" charset="0"/>
              <a:ea typeface="Times New Roman" panose="02020603050405020304" pitchFamily="18" charset="0"/>
            </a:endParaRPr>
          </a:p>
        </p:txBody>
      </p:sp>
      <p:pic>
        <p:nvPicPr>
          <p:cNvPr id="6" name="Picture 5" descr="&lt;EFOFEX&gt;&#10;id:fxe{5ee2803c-856f-443e-ba71-8471e6893c1d}&#10;&#10;FXData:AAALtXicjVZ7c9pGEP8qKh0mkEjohUBgjhmJh18YE4c0j6adEUJCCnpZnI2dujP9t1+zn6Sn25WS1NiNMfz29n27dysNHq48lwweTtgXKJvoD8PBg0XUAuZkGcbeTph7e+EqjZ1EVDVRUkVDbCuKeOjDzS6JIgrwrxlGwTknywJGRGnx9bQkJiUxLonjkjgridOSOCmJGVE5XhClgAWZFvC6gOJTeCs3NCZtMJXU7zI4howmBPNZQiQIXBpPwDFWY0oc8I174Uy7AAh6/qTd6lm72ZN27rN2F0/arZ+1mz9pFz9rZ0G17a9lZhzWc73TEaHNNhn8NL4cLT8sJsLJ8mImLN7as9ORUJNk+Z0+kuXxcgyCdkuR5cm8JtQCSrO+LO/3+9Zeb6X5Rl5eyVeTkRTQOGor8o7moUtba7quDQcFj/16zno4iD3qCIkTe6R2zVQC6t3RmuCmCfUSSmpqTZBRyQ2cfOcx3g31JZPzd/Q+8gR6nzHrwlB2d7vaMBOFKBT+EPZBSD1plzmu1xey3JP2uZMdCX8GORMGXrgJaF9Qs7sjYZXmay+X9uGaBn1BYTpR2LpJ3MBzt96634+dfOsVVphXX6h90jqqUgPN/9PTCr2BzLMdDmTY+Cpd3wucRWqCz/Ql34nD6L7/wspDJ3pxBMxd+MXrq2ZGcb2HvNnNLRUKF/0kzWMnOmLFzSqnLJtNmEg0zfpKsUtcr1JK0/g7VuT59DtGzoNwjnRNpVWUulspTNbFnljgotbVkimxsKzMSRXZTaM07//s+wr7Y1JF7LHtM41h9vKgpqI4DtdURQ01yY8qPuHyQPCBnLFvUfiiC8UhhCtSXiRrhTfJhTtivSM4ZaZwL3QcPly4R7xBvCcaxztc38LVs17DTUwI7+uPzd57mHcKm3M8JsWBfvZoJlvT/053GIFTmJccdGbVNTIqqhgDbS9wuyePvM5A0oatzGH1HuADwEcABwAr5wKsATwAH2ADcAkQAIQAnwG2ABFADPDtc4F1CuANwBLgLcAvAO/KeQh9yBEzRIq4Q7zGPl2Sa79+RxrS6pW0yxsrTWo7brMpa049u+3W9ZbaVo2e1mUrTamWHUM3zF63p2u62e7U135Wj8K4EUhDpdnwG3evgqbEgPkJ6v5tfUrufm001Fdh8/dEUpty+BtzV18UXFUCfkNKmlwQRVE9Sjef1JYmGJ26nzt1R+YPIest5r4khgLUG6Jyojx9V4jv4VR+AVDLA8U23+pwBRurNXt8tCaHjpY1AoMp2n2B420tAG8Id3tLdB5/T3oKPI5MyOf8UZgeOhofjGahdE7cWNzGYhyLMzGeie5M3M7EC0ZvxO2mUDEggS4YdGBlvwE0AVIQZgDXADmG+IA7wWNknR54AeKSM1DUsMQXjyt3fHAvH8FgwlqFXcPbYykYGo+8PcGHtE00A6hRRU1Rdow4riQW0cCv/Zqomsk9JphkSlTovOUTU9Og91timgqc/oCROiQfEbOrAjdkfkB1w5htPpSsz4w0ONfGy2zPMJfTKpezisLXO3uOeF5JTqp8F0SH4aliQbqYdrtUtoyKMlHWQ+xUEr1yeFU61Mg/f/3NKRxKlvf1zWdajf4Rf2e0CUxN7uMY5zkZLyTf0NZtb/zNGTiFjp3BCl/BxkTtaqrCxoLZBf/LMtQxqz++K3Pevwb2l1A=&#10;&#10;&lt;/EFOFEX&gt;">
            <a:extLst>
              <a:ext uri="{FF2B5EF4-FFF2-40B4-BE49-F238E27FC236}">
                <a16:creationId xmlns:a16="http://schemas.microsoft.com/office/drawing/2014/main" id="{7DF6C2B6-BB92-011B-C9CD-F5F5A7216F0E}"/>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2896403" y="2432538"/>
            <a:ext cx="3364094" cy="369331"/>
          </a:xfrm>
          <a:prstGeom prst="rect">
            <a:avLst/>
          </a:prstGeom>
        </p:spPr>
      </p:pic>
      <p:pic>
        <p:nvPicPr>
          <p:cNvPr id="8" name="Picture 7" descr="&lt;EFOFEX&gt;&#10;id:fxe{3e595983-50d5-4376-a9cf-cbde28013355}&#10;&#10;FXData:AAALMXicjVbpcuJGEH4VLVXUQq2ELsRlhiqJwxdgjHH2yCZVQgxIiy6LsbF3nar8zWvmSTKabrG78ZEUxl9P39PT00z3cU490n084V+gHGI+9rqPNtFzmJJFENGdNKV7aZ5EbizrhqzosiXXNU1+7iPMLogmS/BnWFbOOSeLHPpEq4n1qCCGBTEoiOOCOCuI04I4KYgx0QVOiJbDjIxyuMwh/+Teig0NSB1MFf2nDI4hoyHBfBYQCQIXxkNwjNUYERd8414E08kBgp6/aLd81W78op33qt3kRbvVq3bTF+2iV+1sqLbzvcycw8/cMi0Zjtkh3TeDi/7i42wonSwmY2l27YxP+1JJUdX3Zl9VB4sBCOo1TVWH05JU8hlLO6q63+9re7OWZBt1MVfnw77isyisa+qOZYHHaiu2KvW6OY//p+6q140oc6XYjSgp3XAVn9F7VpK8JGY0ZqSklyQVlTzfzXaU827ZWmkJ/o49hFRiDym3zg1Vb7cr9VJZCgPpm7T3A0aVXep6tCOlGVX2mZseSX/4GRf6NNj4rCPp6f2RtEyyFc2UfbBifkfSuE4Y1G5jz6felq46ncjNtjS3wrw6Uumz0dC1Emj+l56R63VVkW2vq8LGl8nqQRIsUpLWXF9Zu1EQPnTe2lnghm+PgLkLvtKO3koZrveQN7+5hULuohMnWeSGR7y46cEpz2YTxApL0o6W7xLXy4SxJPqJFdI1+4mRiSCCo9wwZRkm3lYJ4lW+Jx44r/VhyZVKvV0iS7H4SqtgvaYZjT3KT8Blu4Te0exNV0351vNN5xXIGwDas2hie4ld7EF/2u8J3vAR9KSJF18I94i3iA/EEHiP6ztoe/sSbkFMRE3/39x7gFmj8RkjYjIcpmdP5qE9+vdkhfEzglklwORWTStlso4x0HaC2z154nUMkjpsZQqrDwAfAT4BuABYOQ9gBUAB1gAbgAsAHyAA+AKwBQgBIoAfZzI/KYArgAXANcAvAO+LWQTnkCGmiAxxh3iD53RBbtble1JRlu+UXVZZGkrd9apV1XDL6V2zbNb0um61jSZfGdph2eAzq9Vutk3DbNUb5dU6LYdBVPGVnlatrCv37/yqwoH78cvru/KI3P9aqejvgurvsaJX1eA37q48y7m6AvyKEleFIAzDcphsPus1Q7Ia5XXmll1V/ADY15j7glgaUFdEF0TRfXPED9CVXwH0oqH45msNoeBgtcZPW2v4XGvZfTAYod1XaG97BnhLhNs7Yor4e9LW4KegBfmcPwnTRkeDZ6PZKJ0SL5K3kRxF8liOxrI3lrdjecLpjbzd5CoWJNAEgwasnCvAFkACwhTgBiDDEB9xJ9hG9ukzjw8hOQNFA0s8eVq542f38gkMhvyo8NTw9tgahsaWd4b4A+kQwwKqf6BGKDtGHBwkNjHAr3NJdKMlPMaYZEJ0OHl7TVqGAWe/Ja2WBt3vc9KE5EPSaurADbgfUN1wZl0MJfsLJy3BdfAyO2PM5fSQy9mBwqeVM0U8P0hODvnOiAnDU8eCNDHteqFsWweqhbI2YuMgMQ8O54VDg/z951+CwqFk0++vjtFh9PfFe80hMDWFj2Oc52QwUz5c3fqT+c0PPXAKJ3YGK3z+DIjeNHTN4tOgDf4XRahjXn98pwreP861cSg=&#10;&#10;&lt;/EFOFEX&gt;">
            <a:extLst>
              <a:ext uri="{FF2B5EF4-FFF2-40B4-BE49-F238E27FC236}">
                <a16:creationId xmlns:a16="http://schemas.microsoft.com/office/drawing/2014/main" id="{9E355E81-8BAA-B48B-047E-1E5A4E3110DC}"/>
              </a:ext>
            </a:extLst>
          </p:cNvPr>
          <p:cNvPicPr/>
          <p:nvPr/>
        </p:nvPicPr>
        <p:blipFill>
          <a:blip r:embed="rId4">
            <a:extLst>
              <a:ext uri="{28A0092B-C50C-407E-A947-70E740481C1C}">
                <a14:useLocalDpi xmlns:a14="http://schemas.microsoft.com/office/drawing/2010/main" val="0"/>
              </a:ext>
            </a:extLst>
          </a:blip>
          <a:stretch>
            <a:fillRect/>
          </a:stretch>
        </p:blipFill>
        <p:spPr>
          <a:xfrm>
            <a:off x="2896402" y="3012820"/>
            <a:ext cx="5311189" cy="369331"/>
          </a:xfrm>
          <a:prstGeom prst="rect">
            <a:avLst/>
          </a:prstGeom>
        </p:spPr>
      </p:pic>
      <p:sp>
        <p:nvSpPr>
          <p:cNvPr id="3" name="Rectangle 2">
            <a:extLst>
              <a:ext uri="{FF2B5EF4-FFF2-40B4-BE49-F238E27FC236}">
                <a16:creationId xmlns:a16="http://schemas.microsoft.com/office/drawing/2014/main" id="{DA92C40D-982D-9A64-483C-B0BF6746BD61}"/>
              </a:ext>
            </a:extLst>
          </p:cNvPr>
          <p:cNvSpPr/>
          <p:nvPr/>
        </p:nvSpPr>
        <p:spPr>
          <a:xfrm>
            <a:off x="3669030" y="2398248"/>
            <a:ext cx="768795" cy="3693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 name="Rectangle 4">
            <a:extLst>
              <a:ext uri="{FF2B5EF4-FFF2-40B4-BE49-F238E27FC236}">
                <a16:creationId xmlns:a16="http://schemas.microsoft.com/office/drawing/2014/main" id="{3BE6D5BA-120A-C3C4-5D2A-5E264B0FE3F3}"/>
              </a:ext>
            </a:extLst>
          </p:cNvPr>
          <p:cNvSpPr/>
          <p:nvPr/>
        </p:nvSpPr>
        <p:spPr>
          <a:xfrm>
            <a:off x="5460397" y="2398248"/>
            <a:ext cx="800100" cy="3693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9" name="Rectangle 8">
            <a:extLst>
              <a:ext uri="{FF2B5EF4-FFF2-40B4-BE49-F238E27FC236}">
                <a16:creationId xmlns:a16="http://schemas.microsoft.com/office/drawing/2014/main" id="{F7286588-FC32-8ED1-1341-54E3555F5810}"/>
              </a:ext>
            </a:extLst>
          </p:cNvPr>
          <p:cNvSpPr/>
          <p:nvPr/>
        </p:nvSpPr>
        <p:spPr>
          <a:xfrm>
            <a:off x="4751896" y="2398248"/>
            <a:ext cx="708501" cy="3693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3" name="Rectangle 12">
            <a:extLst>
              <a:ext uri="{FF2B5EF4-FFF2-40B4-BE49-F238E27FC236}">
                <a16:creationId xmlns:a16="http://schemas.microsoft.com/office/drawing/2014/main" id="{BE88F9D1-980A-6682-1513-1020C69E5E3D}"/>
              </a:ext>
            </a:extLst>
          </p:cNvPr>
          <p:cNvSpPr/>
          <p:nvPr/>
        </p:nvSpPr>
        <p:spPr>
          <a:xfrm>
            <a:off x="4437825" y="2398248"/>
            <a:ext cx="314067" cy="4036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cxnSp>
        <p:nvCxnSpPr>
          <p:cNvPr id="11" name="Straight Connector 10">
            <a:extLst>
              <a:ext uri="{FF2B5EF4-FFF2-40B4-BE49-F238E27FC236}">
                <a16:creationId xmlns:a16="http://schemas.microsoft.com/office/drawing/2014/main" id="{AB0ABCAA-0892-0CD9-5BB1-B39EAF9B2DCD}"/>
              </a:ext>
            </a:extLst>
          </p:cNvPr>
          <p:cNvCxnSpPr/>
          <p:nvPr/>
        </p:nvCxnSpPr>
        <p:spPr>
          <a:xfrm>
            <a:off x="4594860" y="2221587"/>
            <a:ext cx="0" cy="791233"/>
          </a:xfrm>
          <a:prstGeom prst="line">
            <a:avLst/>
          </a:prstGeom>
          <a:ln w="28575"/>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455283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b4913c59-7ff3-4768-94da-f4788cc6aa05}" enabled="0" method="" siteId="{b4913c59-7ff3-4768-94da-f4788cc6aa05}" removed="1"/>
</clbl:labelList>
</file>

<file path=docProps/app.xml><?xml version="1.0" encoding="utf-8"?>
<Properties xmlns="http://schemas.openxmlformats.org/officeDocument/2006/extended-properties" xmlns:vt="http://schemas.openxmlformats.org/officeDocument/2006/docPropsVTypes">
  <TotalTime>0</TotalTime>
  <Words>4212</Words>
  <Application>Microsoft Office PowerPoint</Application>
  <PresentationFormat>Widescreen</PresentationFormat>
  <Paragraphs>447</Paragraphs>
  <Slides>63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63</vt:i4>
      </vt:variant>
    </vt:vector>
  </HeadingPairs>
  <TitlesOfParts>
    <vt:vector size="70" baseType="lpstr">
      <vt:lpstr>Aptos</vt:lpstr>
      <vt:lpstr>Aptos Display</vt:lpstr>
      <vt:lpstr>Arial</vt:lpstr>
      <vt:lpstr>Symbol</vt:lpstr>
      <vt:lpstr>Times New Roman</vt:lpstr>
      <vt:lpstr>Wingdings</vt:lpstr>
      <vt:lpstr>Office Theme</vt:lpstr>
      <vt:lpstr>Show me the money! </vt:lpstr>
      <vt:lpstr>PowerPoint Presentation</vt:lpstr>
      <vt:lpstr>% - the SI unit of fractions!</vt:lpstr>
      <vt:lpstr>Using a multiplier as an efficient way of increasing or decreasing a number by a given percentage. </vt:lpstr>
      <vt:lpstr>Using a multiplier as an efficient way of increasing or decreasing a number by a given percentage. </vt:lpstr>
      <vt:lpstr>Using multipliers greatly simplifies these types of questions </vt:lpstr>
      <vt:lpstr>Using multipliers greatly simplifies these types of questions </vt:lpstr>
      <vt:lpstr>Using multipliers greatly simplifies these types of questions </vt:lpstr>
      <vt:lpstr>Using multipliers greatly simplifies these types of questions </vt:lpstr>
      <vt:lpstr>Using multipliers greatly simplifies these types of questions </vt:lpstr>
      <vt:lpstr>Did you know?</vt:lpstr>
      <vt:lpstr>Using multipliers helps us understand the formulae involved </vt:lpstr>
      <vt:lpstr>Now let’s review what we learnt before Grade 12 </vt:lpstr>
      <vt:lpstr>PowerPoint Presentation</vt:lpstr>
      <vt:lpstr>The rule of 72 – a useful rule of thumb and a cool way to appear intelligent!</vt:lpstr>
      <vt:lpstr>PowerPoint Presentation</vt:lpstr>
      <vt:lpstr>PowerPoint Presentation</vt:lpstr>
      <vt:lpstr>PowerPoint Presentation</vt:lpstr>
      <vt:lpstr>PowerPoint Presentation</vt:lpstr>
      <vt:lpstr>PowerPoint Presentation</vt:lpstr>
      <vt:lpstr>PowerPoint Presentation</vt:lpstr>
      <vt:lpstr>Timelines are useful when there are multiple withdrawals, deposits or changing interest rates. </vt:lpstr>
      <vt:lpstr>Timelines are useful when there are multiple withdrawals, deposits or changing interest rates. </vt:lpstr>
      <vt:lpstr>Annuities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 you get a sinking feeling when you see a sinking fund question?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Paul de Wet</dc:creator>
  <cp:lastModifiedBy>Paul de Wet</cp:lastModifiedBy>
  <cp:revision>2</cp:revision>
  <dcterms:created xsi:type="dcterms:W3CDTF">2024-07-15T14:07:59Z</dcterms:created>
  <dcterms:modified xsi:type="dcterms:W3CDTF">2026-07-31T14:11:07Z</dcterms:modified>
</cp:coreProperties>
</file>